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3" r:id="rId3"/>
    <p:sldId id="266" r:id="rId4"/>
    <p:sldId id="267" r:id="rId5"/>
    <p:sldId id="264" r:id="rId6"/>
    <p:sldId id="274" r:id="rId7"/>
    <p:sldId id="289" r:id="rId8"/>
    <p:sldId id="290" r:id="rId9"/>
    <p:sldId id="291" r:id="rId10"/>
    <p:sldId id="285" r:id="rId11"/>
    <p:sldId id="286" r:id="rId12"/>
    <p:sldId id="279" r:id="rId13"/>
    <p:sldId id="282" r:id="rId14"/>
    <p:sldId id="292" r:id="rId15"/>
    <p:sldId id="284" r:id="rId16"/>
    <p:sldId id="294" r:id="rId17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0903E"/>
    <a:srgbClr val="1A413B"/>
    <a:srgbClr val="558074"/>
    <a:srgbClr val="283214"/>
    <a:srgbClr val="336600"/>
    <a:srgbClr val="FFF213"/>
    <a:srgbClr val="FFFDC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68" autoAdjust="0"/>
    <p:restoredTop sz="95682" autoAdjust="0"/>
  </p:normalViewPr>
  <p:slideViewPr>
    <p:cSldViewPr>
      <p:cViewPr>
        <p:scale>
          <a:sx n="100" d="100"/>
          <a:sy n="100" d="100"/>
        </p:scale>
        <p:origin x="-57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7C24EE-A98D-4556-A64F-824FB79259D5}" type="doc">
      <dgm:prSet loTypeId="urn:microsoft.com/office/officeart/2005/8/layout/list1" loCatId="list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FBFE144F-3E3F-4983-AB46-0A15BB39BC97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Всего расходов: </a:t>
          </a:r>
          <a:endParaRPr lang="ru-RU" sz="1800" dirty="0" smtClean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r>
            <a:rPr lang="ru-RU" sz="18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2 255 557,9</a:t>
          </a:r>
          <a:endParaRPr lang="ru-RU" sz="18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91B181A-52B0-46E0-A3AC-566C676EE5C0}" type="parTrans" cxnId="{8D953E90-B4FD-4499-BAE2-7C20289EB49F}">
      <dgm:prSet/>
      <dgm:spPr/>
      <dgm:t>
        <a:bodyPr/>
        <a:lstStyle/>
        <a:p>
          <a:endParaRPr lang="ru-RU"/>
        </a:p>
      </dgm:t>
    </dgm:pt>
    <dgm:pt modelId="{510E6F73-4E18-4C29-BD5F-2A2F6AA93C04}" type="sibTrans" cxnId="{8D953E90-B4FD-4499-BAE2-7C20289EB49F}">
      <dgm:prSet/>
      <dgm:spPr/>
      <dgm:t>
        <a:bodyPr/>
        <a:lstStyle/>
        <a:p>
          <a:endParaRPr lang="ru-RU"/>
        </a:p>
      </dgm:t>
    </dgm:pt>
    <dgm:pt modelId="{EB0B714A-0259-4FEC-A0FC-9D0075DCF398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Областной бюджет: </a:t>
          </a:r>
        </a:p>
        <a:p>
          <a:r>
            <a:rPr lang="ru-RU" sz="18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 </a:t>
          </a:r>
          <a:r>
            <a:rPr lang="ru-RU" sz="18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138 522,8</a:t>
          </a:r>
          <a:endParaRPr lang="ru-RU" sz="18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F4B7D6C-3D30-4E99-B018-619DB0589006}" type="parTrans" cxnId="{B7C4C3B4-588B-4B88-9B1E-3CAAF8DD6B72}">
      <dgm:prSet/>
      <dgm:spPr/>
      <dgm:t>
        <a:bodyPr/>
        <a:lstStyle/>
        <a:p>
          <a:endParaRPr lang="ru-RU"/>
        </a:p>
      </dgm:t>
    </dgm:pt>
    <dgm:pt modelId="{AF81A379-3DD5-4752-871E-392ED4C150B0}" type="sibTrans" cxnId="{B7C4C3B4-588B-4B88-9B1E-3CAAF8DD6B72}">
      <dgm:prSet/>
      <dgm:spPr/>
      <dgm:t>
        <a:bodyPr/>
        <a:lstStyle/>
        <a:p>
          <a:endParaRPr lang="ru-RU"/>
        </a:p>
      </dgm:t>
    </dgm:pt>
    <dgm:pt modelId="{C46E292D-2F7D-4D71-BFB9-E24B127BE746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Местный бюджет: </a:t>
          </a:r>
        </a:p>
        <a:p>
          <a:r>
            <a:rPr lang="ru-RU" sz="18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703 579,6</a:t>
          </a:r>
          <a:endParaRPr lang="ru-RU" sz="18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C465223C-E7CC-4F7E-A7AA-578B4D666D5E}" type="parTrans" cxnId="{8B7D65F2-C8CD-4DE3-ACE0-58F58FF77753}">
      <dgm:prSet/>
      <dgm:spPr/>
      <dgm:t>
        <a:bodyPr/>
        <a:lstStyle/>
        <a:p>
          <a:endParaRPr lang="ru-RU"/>
        </a:p>
      </dgm:t>
    </dgm:pt>
    <dgm:pt modelId="{86A0691C-352F-4645-B6A4-C40B664D26F7}" type="sibTrans" cxnId="{8B7D65F2-C8CD-4DE3-ACE0-58F58FF77753}">
      <dgm:prSet/>
      <dgm:spPr/>
      <dgm:t>
        <a:bodyPr/>
        <a:lstStyle/>
        <a:p>
          <a:endParaRPr lang="ru-RU"/>
        </a:p>
      </dgm:t>
    </dgm:pt>
    <dgm:pt modelId="{5569DEFC-B9CA-4847-8A0B-D72ADC74DBE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ru-RU" sz="18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Федеральный бюджет: </a:t>
          </a:r>
        </a:p>
        <a:p>
          <a:r>
            <a:rPr lang="ru-RU" sz="18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413 455,3</a:t>
          </a:r>
        </a:p>
        <a:p>
          <a:endParaRPr lang="ru-RU" sz="18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3CC22885-57A2-4568-8E0A-88C0F73358E5}" type="parTrans" cxnId="{EF85F047-CEF5-4426-964F-F04C7705ED23}">
      <dgm:prSet/>
      <dgm:spPr/>
      <dgm:t>
        <a:bodyPr/>
        <a:lstStyle/>
        <a:p>
          <a:endParaRPr lang="ru-RU"/>
        </a:p>
      </dgm:t>
    </dgm:pt>
    <dgm:pt modelId="{7620D2FB-16BC-4F60-A10D-9F9934029FD6}" type="sibTrans" cxnId="{EF85F047-CEF5-4426-964F-F04C7705ED23}">
      <dgm:prSet/>
      <dgm:spPr/>
      <dgm:t>
        <a:bodyPr/>
        <a:lstStyle/>
        <a:p>
          <a:endParaRPr lang="ru-RU"/>
        </a:p>
      </dgm:t>
    </dgm:pt>
    <dgm:pt modelId="{FEB02D58-4F3C-4DFD-9709-2CE3E8D73E0C}" type="pres">
      <dgm:prSet presAssocID="{D97C24EE-A98D-4556-A64F-824FB79259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698A9E-36B9-466C-9105-7F5C04F45255}" type="pres">
      <dgm:prSet presAssocID="{FBFE144F-3E3F-4983-AB46-0A15BB39BC97}" presName="parentLin" presStyleCnt="0"/>
      <dgm:spPr/>
    </dgm:pt>
    <dgm:pt modelId="{DFD06B3C-9F86-45D2-8E7A-CFA58AB878B3}" type="pres">
      <dgm:prSet presAssocID="{FBFE144F-3E3F-4983-AB46-0A15BB39BC9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14414ED-62B8-4EA1-B57A-7AAE7EFE64A8}" type="pres">
      <dgm:prSet presAssocID="{FBFE144F-3E3F-4983-AB46-0A15BB39BC97}" presName="parentText" presStyleLbl="node1" presStyleIdx="0" presStyleCnt="4" custScaleX="142857" custScaleY="243400" custLinFactNeighborX="-32240" custLinFactNeighborY="-893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03418-8F29-4349-8F78-88B8847E6221}" type="pres">
      <dgm:prSet presAssocID="{FBFE144F-3E3F-4983-AB46-0A15BB39BC97}" presName="negativeSpace" presStyleCnt="0"/>
      <dgm:spPr/>
    </dgm:pt>
    <dgm:pt modelId="{06B242AE-03BA-4F09-A4C0-BBCA9E6954F3}" type="pres">
      <dgm:prSet presAssocID="{FBFE144F-3E3F-4983-AB46-0A15BB39BC97}" presName="childText" presStyleLbl="conFgAcc1" presStyleIdx="0" presStyleCnt="4" custScaleX="88799" custScaleY="14299" custLinFactNeighborX="8883" custLinFactNeighborY="4558">
        <dgm:presLayoutVars>
          <dgm:bulletEnabled val="1"/>
        </dgm:presLayoutVars>
      </dgm:prSet>
      <dgm:spPr/>
    </dgm:pt>
    <dgm:pt modelId="{7426E1FB-259C-41E7-B99D-8E0AF7C2E1E1}" type="pres">
      <dgm:prSet presAssocID="{510E6F73-4E18-4C29-BD5F-2A2F6AA93C04}" presName="spaceBetweenRectangles" presStyleCnt="0"/>
      <dgm:spPr/>
    </dgm:pt>
    <dgm:pt modelId="{C65F2433-49BE-4682-BFD6-8F347698613B}" type="pres">
      <dgm:prSet presAssocID="{EB0B714A-0259-4FEC-A0FC-9D0075DCF398}" presName="parentLin" presStyleCnt="0"/>
      <dgm:spPr/>
    </dgm:pt>
    <dgm:pt modelId="{24D6650B-BC1B-463D-9D03-EE19C3E4692F}" type="pres">
      <dgm:prSet presAssocID="{EB0B714A-0259-4FEC-A0FC-9D0075DCF398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CB32D0E-6B21-4B4E-A129-B7239C014B20}" type="pres">
      <dgm:prSet presAssocID="{EB0B714A-0259-4FEC-A0FC-9D0075DCF398}" presName="parentText" presStyleLbl="node1" presStyleIdx="1" presStyleCnt="4" custScaleX="141423" custScaleY="240686" custLinFactNeighborX="11739" custLinFactNeighborY="-7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88127-7BFF-4F9C-A10A-D89AB7E3AC36}" type="pres">
      <dgm:prSet presAssocID="{EB0B714A-0259-4FEC-A0FC-9D0075DCF398}" presName="negativeSpace" presStyleCnt="0"/>
      <dgm:spPr/>
    </dgm:pt>
    <dgm:pt modelId="{9A908F20-2E33-4047-AA22-57A423D8BD23}" type="pres">
      <dgm:prSet presAssocID="{EB0B714A-0259-4FEC-A0FC-9D0075DCF398}" presName="childText" presStyleLbl="conFgAcc1" presStyleIdx="1" presStyleCnt="4" custScaleX="75108" custScaleY="14829" custLinFactNeighborX="7101" custLinFactNeighborY="-4347">
        <dgm:presLayoutVars>
          <dgm:bulletEnabled val="1"/>
        </dgm:presLayoutVars>
      </dgm:prSet>
      <dgm:spPr/>
    </dgm:pt>
    <dgm:pt modelId="{A0E35F5B-BAEC-484D-A139-46F565760DC6}" type="pres">
      <dgm:prSet presAssocID="{AF81A379-3DD5-4752-871E-392ED4C150B0}" presName="spaceBetweenRectangles" presStyleCnt="0"/>
      <dgm:spPr/>
    </dgm:pt>
    <dgm:pt modelId="{4A21B094-63AF-4A8D-9D3D-14C68B71EC4B}" type="pres">
      <dgm:prSet presAssocID="{C46E292D-2F7D-4D71-BFB9-E24B127BE746}" presName="parentLin" presStyleCnt="0"/>
      <dgm:spPr/>
    </dgm:pt>
    <dgm:pt modelId="{39639D70-3B0D-4224-9044-54ABD1A1E749}" type="pres">
      <dgm:prSet presAssocID="{C46E292D-2F7D-4D71-BFB9-E24B127BE74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EAA90D4-F7B6-4210-89F5-003B3ED56B3E}" type="pres">
      <dgm:prSet presAssocID="{C46E292D-2F7D-4D71-BFB9-E24B127BE746}" presName="parentText" presStyleLbl="node1" presStyleIdx="2" presStyleCnt="4" custScaleX="140156" custScaleY="248302" custLinFactNeighborX="9714" custLinFactNeighborY="147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1A93D8-67A3-4190-84CC-218BB8202FF1}" type="pres">
      <dgm:prSet presAssocID="{C46E292D-2F7D-4D71-BFB9-E24B127BE746}" presName="negativeSpace" presStyleCnt="0"/>
      <dgm:spPr/>
    </dgm:pt>
    <dgm:pt modelId="{0D0FC95E-A92B-4419-919B-1A6F150BB3F0}" type="pres">
      <dgm:prSet presAssocID="{C46E292D-2F7D-4D71-BFB9-E24B127BE746}" presName="childText" presStyleLbl="conFgAcc1" presStyleIdx="2" presStyleCnt="4" custScaleX="75108" custScaleY="66383" custLinFactNeighborX="12446" custLinFactNeighborY="-38832">
        <dgm:presLayoutVars>
          <dgm:bulletEnabled val="1"/>
        </dgm:presLayoutVars>
      </dgm:prSet>
      <dgm:spPr/>
    </dgm:pt>
    <dgm:pt modelId="{BB2402C0-31F8-41DA-AE0B-5135CD5F7E09}" type="pres">
      <dgm:prSet presAssocID="{86A0691C-352F-4645-B6A4-C40B664D26F7}" presName="spaceBetweenRectangles" presStyleCnt="0"/>
      <dgm:spPr/>
    </dgm:pt>
    <dgm:pt modelId="{53BE4E03-39EE-4336-A80E-E5C2370761C5}" type="pres">
      <dgm:prSet presAssocID="{5569DEFC-B9CA-4847-8A0B-D72ADC74DBE5}" presName="parentLin" presStyleCnt="0"/>
      <dgm:spPr/>
    </dgm:pt>
    <dgm:pt modelId="{EA5D7930-F698-49A2-BE60-C48339F80AB0}" type="pres">
      <dgm:prSet presAssocID="{5569DEFC-B9CA-4847-8A0B-D72ADC74DBE5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F00199CC-7A38-463A-BCB1-A7A98D5A9903}" type="pres">
      <dgm:prSet presAssocID="{5569DEFC-B9CA-4847-8A0B-D72ADC74DBE5}" presName="parentText" presStyleLbl="node1" presStyleIdx="3" presStyleCnt="4" custScaleX="135066" custScaleY="250909" custLinFactNeighborX="6392" custLinFactNeighborY="-278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B0A54B-107B-4C15-B54B-80AAF006E41F}" type="pres">
      <dgm:prSet presAssocID="{5569DEFC-B9CA-4847-8A0B-D72ADC74DBE5}" presName="negativeSpace" presStyleCnt="0"/>
      <dgm:spPr/>
    </dgm:pt>
    <dgm:pt modelId="{1D88DD39-A0C2-40D5-9059-E467A35211F5}" type="pres">
      <dgm:prSet presAssocID="{5569DEFC-B9CA-4847-8A0B-D72ADC74DBE5}" presName="childText" presStyleLbl="conFgAcc1" presStyleIdx="3" presStyleCnt="4" custScaleX="78672" custScaleY="43909" custLinFactY="-92976" custLinFactNeighborX="10664" custLinFactNeighborY="-100000">
        <dgm:presLayoutVars>
          <dgm:bulletEnabled val="1"/>
        </dgm:presLayoutVars>
      </dgm:prSet>
      <dgm:spPr/>
    </dgm:pt>
  </dgm:ptLst>
  <dgm:cxnLst>
    <dgm:cxn modelId="{8D953E90-B4FD-4499-BAE2-7C20289EB49F}" srcId="{D97C24EE-A98D-4556-A64F-824FB79259D5}" destId="{FBFE144F-3E3F-4983-AB46-0A15BB39BC97}" srcOrd="0" destOrd="0" parTransId="{791B181A-52B0-46E0-A3AC-566C676EE5C0}" sibTransId="{510E6F73-4E18-4C29-BD5F-2A2F6AA93C04}"/>
    <dgm:cxn modelId="{72B85CF0-15C6-45CC-A219-FDD6873D5D1F}" type="presOf" srcId="{EB0B714A-0259-4FEC-A0FC-9D0075DCF398}" destId="{7CB32D0E-6B21-4B4E-A129-B7239C014B20}" srcOrd="1" destOrd="0" presId="urn:microsoft.com/office/officeart/2005/8/layout/list1"/>
    <dgm:cxn modelId="{B7C4C3B4-588B-4B88-9B1E-3CAAF8DD6B72}" srcId="{D97C24EE-A98D-4556-A64F-824FB79259D5}" destId="{EB0B714A-0259-4FEC-A0FC-9D0075DCF398}" srcOrd="1" destOrd="0" parTransId="{EF4B7D6C-3D30-4E99-B018-619DB0589006}" sibTransId="{AF81A379-3DD5-4752-871E-392ED4C150B0}"/>
    <dgm:cxn modelId="{7274CD62-3742-43BC-B7F2-CD5544CD1ABC}" type="presOf" srcId="{C46E292D-2F7D-4D71-BFB9-E24B127BE746}" destId="{39639D70-3B0D-4224-9044-54ABD1A1E749}" srcOrd="0" destOrd="0" presId="urn:microsoft.com/office/officeart/2005/8/layout/list1"/>
    <dgm:cxn modelId="{F7155869-7406-4BA1-AA9C-5D3D43BD742E}" type="presOf" srcId="{FBFE144F-3E3F-4983-AB46-0A15BB39BC97}" destId="{A14414ED-62B8-4EA1-B57A-7AAE7EFE64A8}" srcOrd="1" destOrd="0" presId="urn:microsoft.com/office/officeart/2005/8/layout/list1"/>
    <dgm:cxn modelId="{C50141AA-8902-467A-9BE0-7F38CD869552}" type="presOf" srcId="{EB0B714A-0259-4FEC-A0FC-9D0075DCF398}" destId="{24D6650B-BC1B-463D-9D03-EE19C3E4692F}" srcOrd="0" destOrd="0" presId="urn:microsoft.com/office/officeart/2005/8/layout/list1"/>
    <dgm:cxn modelId="{4137C3BF-A010-444E-BACC-70DF395B5E98}" type="presOf" srcId="{FBFE144F-3E3F-4983-AB46-0A15BB39BC97}" destId="{DFD06B3C-9F86-45D2-8E7A-CFA58AB878B3}" srcOrd="0" destOrd="0" presId="urn:microsoft.com/office/officeart/2005/8/layout/list1"/>
    <dgm:cxn modelId="{EF85F047-CEF5-4426-964F-F04C7705ED23}" srcId="{D97C24EE-A98D-4556-A64F-824FB79259D5}" destId="{5569DEFC-B9CA-4847-8A0B-D72ADC74DBE5}" srcOrd="3" destOrd="0" parTransId="{3CC22885-57A2-4568-8E0A-88C0F73358E5}" sibTransId="{7620D2FB-16BC-4F60-A10D-9F9934029FD6}"/>
    <dgm:cxn modelId="{D4ABB9F0-8233-4802-8484-D49FD60B4A04}" type="presOf" srcId="{5569DEFC-B9CA-4847-8A0B-D72ADC74DBE5}" destId="{F00199CC-7A38-463A-BCB1-A7A98D5A9903}" srcOrd="1" destOrd="0" presId="urn:microsoft.com/office/officeart/2005/8/layout/list1"/>
    <dgm:cxn modelId="{E9C8E5A8-3290-492A-B1DC-A19A91E099BA}" type="presOf" srcId="{5569DEFC-B9CA-4847-8A0B-D72ADC74DBE5}" destId="{EA5D7930-F698-49A2-BE60-C48339F80AB0}" srcOrd="0" destOrd="0" presId="urn:microsoft.com/office/officeart/2005/8/layout/list1"/>
    <dgm:cxn modelId="{8B7D65F2-C8CD-4DE3-ACE0-58F58FF77753}" srcId="{D97C24EE-A98D-4556-A64F-824FB79259D5}" destId="{C46E292D-2F7D-4D71-BFB9-E24B127BE746}" srcOrd="2" destOrd="0" parTransId="{C465223C-E7CC-4F7E-A7AA-578B4D666D5E}" sibTransId="{86A0691C-352F-4645-B6A4-C40B664D26F7}"/>
    <dgm:cxn modelId="{362A2092-F1E7-4DB6-8DC3-1C942780E90A}" type="presOf" srcId="{D97C24EE-A98D-4556-A64F-824FB79259D5}" destId="{FEB02D58-4F3C-4DFD-9709-2CE3E8D73E0C}" srcOrd="0" destOrd="0" presId="urn:microsoft.com/office/officeart/2005/8/layout/list1"/>
    <dgm:cxn modelId="{BBD71E01-7906-47C2-A403-3F9963829CBC}" type="presOf" srcId="{C46E292D-2F7D-4D71-BFB9-E24B127BE746}" destId="{DEAA90D4-F7B6-4210-89F5-003B3ED56B3E}" srcOrd="1" destOrd="0" presId="urn:microsoft.com/office/officeart/2005/8/layout/list1"/>
    <dgm:cxn modelId="{6078236C-802C-4372-B7CE-E98CB0F82CE3}" type="presParOf" srcId="{FEB02D58-4F3C-4DFD-9709-2CE3E8D73E0C}" destId="{85698A9E-36B9-466C-9105-7F5C04F45255}" srcOrd="0" destOrd="0" presId="urn:microsoft.com/office/officeart/2005/8/layout/list1"/>
    <dgm:cxn modelId="{DD034F30-9A28-4F1E-B52C-D6AB28F6AB09}" type="presParOf" srcId="{85698A9E-36B9-466C-9105-7F5C04F45255}" destId="{DFD06B3C-9F86-45D2-8E7A-CFA58AB878B3}" srcOrd="0" destOrd="0" presId="urn:microsoft.com/office/officeart/2005/8/layout/list1"/>
    <dgm:cxn modelId="{93BFBC69-9882-4F49-855B-DA10735BDC5E}" type="presParOf" srcId="{85698A9E-36B9-466C-9105-7F5C04F45255}" destId="{A14414ED-62B8-4EA1-B57A-7AAE7EFE64A8}" srcOrd="1" destOrd="0" presId="urn:microsoft.com/office/officeart/2005/8/layout/list1"/>
    <dgm:cxn modelId="{BB722B75-5EC7-45B9-A83E-AE0FB17839A5}" type="presParOf" srcId="{FEB02D58-4F3C-4DFD-9709-2CE3E8D73E0C}" destId="{8DD03418-8F29-4349-8F78-88B8847E6221}" srcOrd="1" destOrd="0" presId="urn:microsoft.com/office/officeart/2005/8/layout/list1"/>
    <dgm:cxn modelId="{399BE66E-D2C0-407F-AE47-8B2285C386F2}" type="presParOf" srcId="{FEB02D58-4F3C-4DFD-9709-2CE3E8D73E0C}" destId="{06B242AE-03BA-4F09-A4C0-BBCA9E6954F3}" srcOrd="2" destOrd="0" presId="urn:microsoft.com/office/officeart/2005/8/layout/list1"/>
    <dgm:cxn modelId="{C967B11D-BCA2-4F4B-8685-EBB12CB85B63}" type="presParOf" srcId="{FEB02D58-4F3C-4DFD-9709-2CE3E8D73E0C}" destId="{7426E1FB-259C-41E7-B99D-8E0AF7C2E1E1}" srcOrd="3" destOrd="0" presId="urn:microsoft.com/office/officeart/2005/8/layout/list1"/>
    <dgm:cxn modelId="{390180EE-6137-4E36-B532-3FA1A30B4E4A}" type="presParOf" srcId="{FEB02D58-4F3C-4DFD-9709-2CE3E8D73E0C}" destId="{C65F2433-49BE-4682-BFD6-8F347698613B}" srcOrd="4" destOrd="0" presId="urn:microsoft.com/office/officeart/2005/8/layout/list1"/>
    <dgm:cxn modelId="{C8AC8140-E182-4941-A821-63142956479C}" type="presParOf" srcId="{C65F2433-49BE-4682-BFD6-8F347698613B}" destId="{24D6650B-BC1B-463D-9D03-EE19C3E4692F}" srcOrd="0" destOrd="0" presId="urn:microsoft.com/office/officeart/2005/8/layout/list1"/>
    <dgm:cxn modelId="{4875FB24-C216-413A-986F-688D3A570690}" type="presParOf" srcId="{C65F2433-49BE-4682-BFD6-8F347698613B}" destId="{7CB32D0E-6B21-4B4E-A129-B7239C014B20}" srcOrd="1" destOrd="0" presId="urn:microsoft.com/office/officeart/2005/8/layout/list1"/>
    <dgm:cxn modelId="{53EC0355-AEDE-4CF4-8EF5-0ED7FB7EC03D}" type="presParOf" srcId="{FEB02D58-4F3C-4DFD-9709-2CE3E8D73E0C}" destId="{57088127-7BFF-4F9C-A10A-D89AB7E3AC36}" srcOrd="5" destOrd="0" presId="urn:microsoft.com/office/officeart/2005/8/layout/list1"/>
    <dgm:cxn modelId="{2BA3E27F-3B24-482E-9226-908AB2C7195E}" type="presParOf" srcId="{FEB02D58-4F3C-4DFD-9709-2CE3E8D73E0C}" destId="{9A908F20-2E33-4047-AA22-57A423D8BD23}" srcOrd="6" destOrd="0" presId="urn:microsoft.com/office/officeart/2005/8/layout/list1"/>
    <dgm:cxn modelId="{8CBC4468-9767-43FD-9358-4BD8CA55123A}" type="presParOf" srcId="{FEB02D58-4F3C-4DFD-9709-2CE3E8D73E0C}" destId="{A0E35F5B-BAEC-484D-A139-46F565760DC6}" srcOrd="7" destOrd="0" presId="urn:microsoft.com/office/officeart/2005/8/layout/list1"/>
    <dgm:cxn modelId="{37BAAF87-079E-4016-A6F2-DF5730E990FD}" type="presParOf" srcId="{FEB02D58-4F3C-4DFD-9709-2CE3E8D73E0C}" destId="{4A21B094-63AF-4A8D-9D3D-14C68B71EC4B}" srcOrd="8" destOrd="0" presId="urn:microsoft.com/office/officeart/2005/8/layout/list1"/>
    <dgm:cxn modelId="{501EB398-874D-472E-8D64-54161A91A484}" type="presParOf" srcId="{4A21B094-63AF-4A8D-9D3D-14C68B71EC4B}" destId="{39639D70-3B0D-4224-9044-54ABD1A1E749}" srcOrd="0" destOrd="0" presId="urn:microsoft.com/office/officeart/2005/8/layout/list1"/>
    <dgm:cxn modelId="{BB7D1F2C-3690-4F98-8754-CA903D8B81A8}" type="presParOf" srcId="{4A21B094-63AF-4A8D-9D3D-14C68B71EC4B}" destId="{DEAA90D4-F7B6-4210-89F5-003B3ED56B3E}" srcOrd="1" destOrd="0" presId="urn:microsoft.com/office/officeart/2005/8/layout/list1"/>
    <dgm:cxn modelId="{2D73EE27-46F5-486E-BED4-79AAE43F1426}" type="presParOf" srcId="{FEB02D58-4F3C-4DFD-9709-2CE3E8D73E0C}" destId="{391A93D8-67A3-4190-84CC-218BB8202FF1}" srcOrd="9" destOrd="0" presId="urn:microsoft.com/office/officeart/2005/8/layout/list1"/>
    <dgm:cxn modelId="{17199A66-FCE1-4B78-9A51-F0C9AD6130DE}" type="presParOf" srcId="{FEB02D58-4F3C-4DFD-9709-2CE3E8D73E0C}" destId="{0D0FC95E-A92B-4419-919B-1A6F150BB3F0}" srcOrd="10" destOrd="0" presId="urn:microsoft.com/office/officeart/2005/8/layout/list1"/>
    <dgm:cxn modelId="{6F20E686-8FC5-49A3-8555-AE6B58162702}" type="presParOf" srcId="{FEB02D58-4F3C-4DFD-9709-2CE3E8D73E0C}" destId="{BB2402C0-31F8-41DA-AE0B-5135CD5F7E09}" srcOrd="11" destOrd="0" presId="urn:microsoft.com/office/officeart/2005/8/layout/list1"/>
    <dgm:cxn modelId="{8F33484F-3852-4BF8-942E-47708025980E}" type="presParOf" srcId="{FEB02D58-4F3C-4DFD-9709-2CE3E8D73E0C}" destId="{53BE4E03-39EE-4336-A80E-E5C2370761C5}" srcOrd="12" destOrd="0" presId="urn:microsoft.com/office/officeart/2005/8/layout/list1"/>
    <dgm:cxn modelId="{15730793-9158-4C4A-821D-08179DB76882}" type="presParOf" srcId="{53BE4E03-39EE-4336-A80E-E5C2370761C5}" destId="{EA5D7930-F698-49A2-BE60-C48339F80AB0}" srcOrd="0" destOrd="0" presId="urn:microsoft.com/office/officeart/2005/8/layout/list1"/>
    <dgm:cxn modelId="{81B51764-B81B-4CAD-94A7-B3686B5DD22E}" type="presParOf" srcId="{53BE4E03-39EE-4336-A80E-E5C2370761C5}" destId="{F00199CC-7A38-463A-BCB1-A7A98D5A9903}" srcOrd="1" destOrd="0" presId="urn:microsoft.com/office/officeart/2005/8/layout/list1"/>
    <dgm:cxn modelId="{1854F127-329F-4CF5-956D-79E128BE6226}" type="presParOf" srcId="{FEB02D58-4F3C-4DFD-9709-2CE3E8D73E0C}" destId="{76B0A54B-107B-4C15-B54B-80AAF006E41F}" srcOrd="13" destOrd="0" presId="urn:microsoft.com/office/officeart/2005/8/layout/list1"/>
    <dgm:cxn modelId="{B6C77183-36AB-475B-A622-42D89FBDFB1B}" type="presParOf" srcId="{FEB02D58-4F3C-4DFD-9709-2CE3E8D73E0C}" destId="{1D88DD39-A0C2-40D5-9059-E467A35211F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5666EF-B483-4B4D-B59E-42A8CC2F5DD3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1EFDA3BF-3BCA-422F-A9E5-5CB97A65C28A}" type="pres">
      <dgm:prSet presAssocID="{3D5666EF-B483-4B4D-B59E-42A8CC2F5D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F3C0FA3E-C3B8-48B8-842B-BEE78F0C705F}" type="presOf" srcId="{3D5666EF-B483-4B4D-B59E-42A8CC2F5DD3}" destId="{1EFDA3BF-3BCA-422F-A9E5-5CB97A65C28A}" srcOrd="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83F46B-DCB5-46D4-9F6C-30CE863E5AE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654E11C-FC34-4F97-AC66-912746D6B264}" type="pres">
      <dgm:prSet presAssocID="{6683F46B-DCB5-46D4-9F6C-30CE863E5AE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882E2CC0-DFCB-4B06-B4F4-03902E808A22}" type="presOf" srcId="{6683F46B-DCB5-46D4-9F6C-30CE863E5AEE}" destId="{A654E11C-FC34-4F97-AC66-912746D6B264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B8CB01-5C20-4DD3-BA8E-2210812A49EE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69FAD04F-DFC5-4B43-AE65-8BCA2B14A5DA}" type="pres">
      <dgm:prSet presAssocID="{A8B8CB01-5C20-4DD3-BA8E-2210812A49EE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2F52175A-5661-4950-BBD1-09BDE1FFE495}" type="presOf" srcId="{A8B8CB01-5C20-4DD3-BA8E-2210812A49EE}" destId="{69FAD04F-DFC5-4B43-AE65-8BCA2B14A5DA}" srcOrd="0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242AE-03BA-4F09-A4C0-BBCA9E6954F3}">
      <dsp:nvSpPr>
        <dsp:cNvPr id="0" name=""/>
        <dsp:cNvSpPr/>
      </dsp:nvSpPr>
      <dsp:spPr>
        <a:xfrm>
          <a:off x="243065" y="895683"/>
          <a:ext cx="2429810" cy="54050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4414ED-62B8-4EA1-B57A-7AAE7EFE64A8}">
      <dsp:nvSpPr>
        <dsp:cNvPr id="0" name=""/>
        <dsp:cNvSpPr/>
      </dsp:nvSpPr>
      <dsp:spPr>
        <a:xfrm>
          <a:off x="88269" y="0"/>
          <a:ext cx="2605364" cy="107777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2398" tIns="0" rIns="7239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Всего расходов: </a:t>
          </a:r>
          <a:endParaRPr lang="ru-RU" sz="1800" kern="1200" dirty="0" smtClean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2 255 557,9</a:t>
          </a:r>
          <a:endParaRPr lang="ru-RU" sz="1800" kern="12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40882" y="52613"/>
        <a:ext cx="2500138" cy="972549"/>
      </dsp:txXfrm>
    </dsp:sp>
    <dsp:sp modelId="{9A908F20-2E33-4047-AA22-57A423D8BD23}">
      <dsp:nvSpPr>
        <dsp:cNvPr id="0" name=""/>
        <dsp:cNvSpPr/>
      </dsp:nvSpPr>
      <dsp:spPr>
        <a:xfrm>
          <a:off x="194304" y="1867878"/>
          <a:ext cx="2055183" cy="56053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32D0E-6B21-4B4E-A129-B7239C014B20}">
      <dsp:nvSpPr>
        <dsp:cNvPr id="0" name=""/>
        <dsp:cNvSpPr/>
      </dsp:nvSpPr>
      <dsp:spPr>
        <a:xfrm>
          <a:off x="133283" y="1023831"/>
          <a:ext cx="2603020" cy="1065757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2398" tIns="0" rIns="7239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Областной бюджет: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 </a:t>
          </a:r>
          <a:r>
            <a:rPr lang="ru-RU" sz="1800" kern="12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138 522,8</a:t>
          </a:r>
          <a:endParaRPr lang="ru-RU" sz="1800" kern="12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85309" y="1075857"/>
        <a:ext cx="2498968" cy="961705"/>
      </dsp:txXfrm>
    </dsp:sp>
    <dsp:sp modelId="{0D0FC95E-A92B-4419-919B-1A6F150BB3F0}">
      <dsp:nvSpPr>
        <dsp:cNvPr id="0" name=""/>
        <dsp:cNvSpPr/>
      </dsp:nvSpPr>
      <dsp:spPr>
        <a:xfrm>
          <a:off x="340560" y="2855080"/>
          <a:ext cx="2055183" cy="250927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A90D4-F7B6-4210-89F5-003B3ED56B3E}">
      <dsp:nvSpPr>
        <dsp:cNvPr id="0" name=""/>
        <dsp:cNvSpPr/>
      </dsp:nvSpPr>
      <dsp:spPr>
        <a:xfrm>
          <a:off x="133009" y="2014988"/>
          <a:ext cx="2603294" cy="1099481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2398" tIns="0" rIns="7239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Местный бюджет: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703 579,6</a:t>
          </a:r>
          <a:endParaRPr lang="ru-RU" sz="1800" kern="12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86681" y="2068660"/>
        <a:ext cx="2495950" cy="992137"/>
      </dsp:txXfrm>
    </dsp:sp>
    <dsp:sp modelId="{1D88DD39-A0C2-40D5-9059-E467A35211F5}">
      <dsp:nvSpPr>
        <dsp:cNvPr id="0" name=""/>
        <dsp:cNvSpPr/>
      </dsp:nvSpPr>
      <dsp:spPr>
        <a:xfrm>
          <a:off x="291799" y="3535237"/>
          <a:ext cx="2152705" cy="165976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199CC-7A38-463A-BCB1-A7A98D5A9903}">
      <dsp:nvSpPr>
        <dsp:cNvPr id="0" name=""/>
        <dsp:cNvSpPr/>
      </dsp:nvSpPr>
      <dsp:spPr>
        <a:xfrm>
          <a:off x="145418" y="3095106"/>
          <a:ext cx="2584545" cy="1111025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2398" tIns="0" rIns="7239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Федеральный бюджет: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accent3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rPr>
            <a:t>413 455,3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>
            <a:solidFill>
              <a:schemeClr val="accent3">
                <a:lumMod val="50000"/>
              </a:schemeClr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99654" y="3149342"/>
        <a:ext cx="2476073" cy="10025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C514E7-9CCE-42B8-8958-5DC49284D5E2}" type="datetimeFigureOut">
              <a:rPr lang="ru-RU"/>
              <a:pPr>
                <a:defRPr/>
              </a:pPr>
              <a:t>ср 16.04.25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B51CCC-1C63-4094-982B-45936A88E0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4018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3C0A77-13CB-49D4-AE28-7FE04079E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6192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B702693-EB25-4426-9CFD-64D2C1F2E55C}" type="slidenum">
              <a:rPr lang="ru-RU" smtClean="0"/>
              <a:pPr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D2779C3-319F-4372-ABDD-1E0FCB4EC7B6}" type="slidenum">
              <a:rPr lang="ru-RU" smtClean="0"/>
              <a:pPr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C1BC92B-1029-4351-9213-548F411944A4}" type="slidenum">
              <a:rPr lang="ru-RU" smtClean="0"/>
              <a:pPr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C89E0-E984-4F1B-862C-7B01DEC4A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17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226BE-D1EA-4A41-9646-43871F3B8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54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B5D8-ACF9-416F-854C-601315BDE2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36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1909B-49FF-40FD-A60B-9A8F96AC5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424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39F0-0ED7-4C6F-9BD4-28EF6C21A1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54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65F7-F175-457D-A9AD-351581FF6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20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1AE3-1519-4C34-A383-98F4F199D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84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184D4-D286-476E-AF76-E8D727F99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3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920DF-63E2-49C6-B4A0-EA719F1B0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5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35C7-84C5-4185-97E9-4B0922703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24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F5FCB-6CF5-4D7A-824D-3067CA707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31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D460F15-0899-42B5-B5CB-3C95F94B7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_____Microsoft_Excel_97-200310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oleObject" Target="../embeddings/_____Microsoft_Excel_97-200312.xls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4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oleObject" Target="../embeddings/_____Microsoft_Excel_97-20034.xls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emf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5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_____Microsoft_Excel_97-20037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/>
            </a:extLst>
          </p:cNvPr>
          <p:cNvSpPr>
            <a:spLocks/>
          </p:cNvSpPr>
          <p:nvPr/>
        </p:nvSpPr>
        <p:spPr>
          <a:xfrm>
            <a:off x="0" y="2289175"/>
            <a:ext cx="9144000" cy="2292350"/>
          </a:xfrm>
          <a:prstGeom prst="rect">
            <a:avLst/>
          </a:prstGeom>
          <a:solidFill>
            <a:srgbClr val="309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r>
              <a:rPr lang="ru-RU" sz="4000" dirty="0">
                <a:solidFill>
                  <a:schemeClr val="bg2"/>
                </a:solidFill>
              </a:rPr>
              <a:t/>
            </a:r>
            <a:br>
              <a:rPr lang="ru-RU" sz="4000" dirty="0">
                <a:solidFill>
                  <a:schemeClr val="bg2"/>
                </a:solidFill>
              </a:rPr>
            </a:br>
            <a:endParaRPr lang="ru-RU" sz="4000" dirty="0">
              <a:solidFill>
                <a:schemeClr val="bg2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46125" y="4221163"/>
            <a:ext cx="7651750" cy="1223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>
                <a:solidFill>
                  <a:srgbClr val="30903E"/>
                </a:solidFill>
              </a:rPr>
              <a:t>Администрация Асиновского района</a:t>
            </a:r>
          </a:p>
        </p:txBody>
      </p:sp>
      <p:pic>
        <p:nvPicPr>
          <p:cNvPr id="2053" name="Рисунок 2" descr="Изображение выглядит как текст&#10;&#10;Автоматически созданное описание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300" y="309563"/>
            <a:ext cx="10414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-1441450" y="873125"/>
            <a:ext cx="1081087" cy="10795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>
            <a:extLst>
              <a:ext uri="{FF2B5EF4-FFF2-40B4-BE49-F238E27FC236}"/>
            </a:extLst>
          </p:cNvPr>
          <p:cNvSpPr/>
          <p:nvPr/>
        </p:nvSpPr>
        <p:spPr>
          <a:xfrm>
            <a:off x="-1441450" y="2176463"/>
            <a:ext cx="1081087" cy="1081087"/>
          </a:xfrm>
          <a:prstGeom prst="rect">
            <a:avLst/>
          </a:prstGeom>
          <a:solidFill>
            <a:srgbClr val="30903E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>
            <a:extLst>
              <a:ext uri="{FF2B5EF4-FFF2-40B4-BE49-F238E27FC236}"/>
            </a:extLst>
          </p:cNvPr>
          <p:cNvSpPr/>
          <p:nvPr/>
        </p:nvSpPr>
        <p:spPr>
          <a:xfrm>
            <a:off x="-1441450" y="3429000"/>
            <a:ext cx="1081087" cy="1079500"/>
          </a:xfrm>
          <a:prstGeom prst="rect">
            <a:avLst/>
          </a:prstGeom>
          <a:solidFill>
            <a:srgbClr val="FFF213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рямоугольник 11">
            <a:extLst>
              <a:ext uri="{FF2B5EF4-FFF2-40B4-BE49-F238E27FC236}"/>
            </a:extLst>
          </p:cNvPr>
          <p:cNvSpPr/>
          <p:nvPr/>
        </p:nvSpPr>
        <p:spPr>
          <a:xfrm>
            <a:off x="-1441450" y="4724400"/>
            <a:ext cx="1081087" cy="1081088"/>
          </a:xfrm>
          <a:prstGeom prst="rect">
            <a:avLst/>
          </a:prstGeom>
          <a:solidFill>
            <a:srgbClr val="1A413B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8" name="TextBox 12"/>
          <p:cNvSpPr txBox="1">
            <a:spLocks noChangeArrowheads="1"/>
          </p:cNvSpPr>
          <p:nvPr/>
        </p:nvSpPr>
        <p:spPr bwMode="auto">
          <a:xfrm>
            <a:off x="1227138" y="2749550"/>
            <a:ext cx="6689725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ru-RU" sz="2800" b="1"/>
              <a:t>Исполнение бюджета </a:t>
            </a:r>
          </a:p>
          <a:p>
            <a:pPr algn="ctr" eaLnBrk="1" hangingPunct="1">
              <a:lnSpc>
                <a:spcPct val="85000"/>
              </a:lnSpc>
            </a:pPr>
            <a:r>
              <a:rPr lang="ru-RU" sz="2800" b="1"/>
              <a:t>муниципального образования</a:t>
            </a:r>
            <a:br>
              <a:rPr lang="ru-RU" sz="2800" b="1"/>
            </a:br>
            <a:r>
              <a:rPr lang="ru-RU" sz="2800" b="1"/>
              <a:t> «Асиновский район» </a:t>
            </a:r>
            <a:br>
              <a:rPr lang="ru-RU" sz="2800" b="1"/>
            </a:br>
            <a:r>
              <a:rPr lang="ru-RU" sz="2800" b="1"/>
              <a:t>за 2024 год</a:t>
            </a:r>
          </a:p>
        </p:txBody>
      </p:sp>
      <p:sp>
        <p:nvSpPr>
          <p:cNvPr id="14" name="Заголовок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03575" y="6275388"/>
            <a:ext cx="2736850" cy="2825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400" dirty="0">
                <a:solidFill>
                  <a:srgbClr val="30903E"/>
                </a:solidFill>
              </a:rPr>
              <a:t>Март </a:t>
            </a:r>
            <a:r>
              <a:rPr lang="ru-RU" sz="1400" dirty="0" smtClean="0">
                <a:solidFill>
                  <a:srgbClr val="30903E"/>
                </a:solidFill>
              </a:rPr>
              <a:t>2025</a:t>
            </a:r>
            <a:endParaRPr lang="ru-RU" sz="1400" dirty="0">
              <a:solidFill>
                <a:srgbClr val="30903E"/>
              </a:solidFill>
            </a:endParaRPr>
          </a:p>
        </p:txBody>
      </p:sp>
    </p:spTree>
  </p:cSld>
  <p:clrMapOvr>
    <a:masterClrMapping/>
  </p:clrMapOvr>
  <p:transition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883478"/>
              </p:ext>
            </p:extLst>
          </p:nvPr>
        </p:nvGraphicFramePr>
        <p:xfrm>
          <a:off x="366713" y="1988840"/>
          <a:ext cx="8094662" cy="4334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Лист" r:id="rId3" imgW="7877108" imgH="4114800" progId="Excel.Sheet.8">
                  <p:embed/>
                </p:oleObj>
              </mc:Choice>
              <mc:Fallback>
                <p:oleObj name="Лист" r:id="rId3" imgW="7877108" imgH="4114800" progId="Excel.Sheet.8">
                  <p:embed/>
                  <p:pic>
                    <p:nvPicPr>
                      <p:cNvPr id="0" name="Содержимое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1988840"/>
                        <a:ext cx="8094662" cy="4334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Прямоугольник 4"/>
          <p:cNvSpPr>
            <a:spLocks noChangeArrowheads="1"/>
          </p:cNvSpPr>
          <p:nvPr/>
        </p:nvSpPr>
        <p:spPr bwMode="auto">
          <a:xfrm>
            <a:off x="285750" y="428625"/>
            <a:ext cx="728662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1A413B"/>
                </a:solidFill>
                <a:cs typeface="Tahoma" pitchFamily="34" charset="0"/>
              </a:rPr>
              <a:t>Расходы местного бюджета на социальную сферу в </a:t>
            </a:r>
            <a:r>
              <a:rPr lang="ru-RU" sz="2400" b="1" dirty="0" smtClean="0">
                <a:solidFill>
                  <a:srgbClr val="1A413B"/>
                </a:solidFill>
                <a:cs typeface="Tahoma" pitchFamily="34" charset="0"/>
              </a:rPr>
              <a:t>2023-2024, </a:t>
            </a:r>
            <a:r>
              <a:rPr lang="ru-RU" sz="2000" b="1" dirty="0">
                <a:solidFill>
                  <a:srgbClr val="1A413B"/>
                </a:solidFill>
                <a:cs typeface="Tahoma" pitchFamily="34" charset="0"/>
              </a:rPr>
              <a:t>тыс. руб.</a:t>
            </a:r>
          </a:p>
          <a:p>
            <a:endParaRPr lang="ru-RU" sz="1400" dirty="0">
              <a:solidFill>
                <a:srgbClr val="77933C"/>
              </a:solidFill>
              <a:cs typeface="Tahoma" pitchFamily="34" charset="0"/>
            </a:endParaRPr>
          </a:p>
          <a:p>
            <a:r>
              <a:rPr lang="ru-RU" sz="1400" dirty="0">
                <a:solidFill>
                  <a:srgbClr val="558074"/>
                </a:solidFill>
                <a:cs typeface="Tahoma" pitchFamily="34" charset="0"/>
              </a:rPr>
              <a:t>(Всего в </a:t>
            </a:r>
            <a:r>
              <a:rPr lang="ru-RU" sz="1400" dirty="0" smtClean="0">
                <a:solidFill>
                  <a:srgbClr val="558074"/>
                </a:solidFill>
                <a:cs typeface="Tahoma" pitchFamily="34" charset="0"/>
              </a:rPr>
              <a:t>2024 </a:t>
            </a:r>
            <a:r>
              <a:rPr lang="ru-RU" sz="1400" dirty="0">
                <a:solidFill>
                  <a:srgbClr val="558074"/>
                </a:solidFill>
                <a:cs typeface="Tahoma" pitchFamily="34" charset="0"/>
              </a:rPr>
              <a:t>году </a:t>
            </a:r>
            <a:r>
              <a:rPr lang="ru-RU" sz="1400" dirty="0" smtClean="0">
                <a:solidFill>
                  <a:srgbClr val="558074"/>
                </a:solidFill>
                <a:cs typeface="Tahoma" pitchFamily="34" charset="0"/>
              </a:rPr>
              <a:t>703 579,64 что </a:t>
            </a:r>
            <a:r>
              <a:rPr lang="ru-RU" sz="1400" dirty="0">
                <a:solidFill>
                  <a:srgbClr val="558074"/>
                </a:solidFill>
                <a:cs typeface="Tahoma" pitchFamily="34" charset="0"/>
              </a:rPr>
              <a:t>больше на </a:t>
            </a:r>
            <a:r>
              <a:rPr lang="ru-RU" sz="1400" dirty="0" smtClean="0">
                <a:solidFill>
                  <a:srgbClr val="558074"/>
                </a:solidFill>
                <a:cs typeface="Tahoma" pitchFamily="34" charset="0"/>
              </a:rPr>
              <a:t>68 464,34 по </a:t>
            </a:r>
            <a:r>
              <a:rPr lang="ru-RU" sz="1400" dirty="0">
                <a:solidFill>
                  <a:srgbClr val="558074"/>
                </a:solidFill>
                <a:cs typeface="Tahoma" pitchFamily="34" charset="0"/>
              </a:rPr>
              <a:t>сравнению с </a:t>
            </a:r>
            <a:r>
              <a:rPr lang="ru-RU" sz="1400" dirty="0" smtClean="0">
                <a:solidFill>
                  <a:srgbClr val="558074"/>
                </a:solidFill>
                <a:cs typeface="Tahoma" pitchFamily="34" charset="0"/>
              </a:rPr>
              <a:t>2023 </a:t>
            </a:r>
            <a:r>
              <a:rPr lang="ru-RU" sz="1400" dirty="0">
                <a:solidFill>
                  <a:srgbClr val="558074"/>
                </a:solidFill>
                <a:cs typeface="Tahoma" pitchFamily="34" charset="0"/>
              </a:rPr>
              <a:t>годом)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8329612" cy="1489075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Расходы местного бюджета на государственную поддержку реального сектора экономики </a:t>
            </a:r>
            <a:br>
              <a:rPr lang="ru-RU" sz="24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</a:br>
            <a:r>
              <a:rPr lang="ru-RU" sz="24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в 2023-2024, </a:t>
            </a:r>
            <a:r>
              <a:rPr lang="ru-RU" sz="20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млн. руб.</a:t>
            </a:r>
            <a:endParaRPr lang="ru-RU" sz="2000" b="1" dirty="0">
              <a:solidFill>
                <a:srgbClr val="1A413B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2291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5818753"/>
              </p:ext>
            </p:extLst>
          </p:nvPr>
        </p:nvGraphicFramePr>
        <p:xfrm>
          <a:off x="511175" y="2047875"/>
          <a:ext cx="7362825" cy="437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Лист" r:id="rId3" imgW="7534297" imgH="4476816" progId="Excel.Sheet.8">
                  <p:embed/>
                </p:oleObj>
              </mc:Choice>
              <mc:Fallback>
                <p:oleObj name="Лист" r:id="rId3" imgW="7534297" imgH="4476816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047875"/>
                        <a:ext cx="7362825" cy="437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476250"/>
            <a:ext cx="7848600" cy="113030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Динамика прочих расходов местного бюджета в 2023-2024, </a:t>
            </a:r>
            <a:r>
              <a:rPr lang="ru-RU" sz="20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млн. руб.</a:t>
            </a:r>
          </a:p>
        </p:txBody>
      </p:sp>
      <p:graphicFrame>
        <p:nvGraphicFramePr>
          <p:cNvPr id="1331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6575571"/>
              </p:ext>
            </p:extLst>
          </p:nvPr>
        </p:nvGraphicFramePr>
        <p:xfrm>
          <a:off x="511175" y="1600200"/>
          <a:ext cx="83169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7" name="Лист" r:id="rId4" imgW="8620103" imgH="4867149" progId="Excel.Sheet.8">
                  <p:embed/>
                </p:oleObj>
              </mc:Choice>
              <mc:Fallback>
                <p:oleObj name="Лист" r:id="rId4" imgW="8620103" imgH="4867149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1600200"/>
                        <a:ext cx="83169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88" y="428625"/>
            <a:ext cx="7886700" cy="1055688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ru-RU" sz="29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Динамика расходов бюджета МО «</a:t>
            </a:r>
            <a:r>
              <a:rPr lang="ru-RU" sz="2900" b="1" dirty="0" err="1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Асиновский</a:t>
            </a:r>
            <a:r>
              <a:rPr lang="ru-RU" sz="29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 район» на 1 человека,</a:t>
            </a:r>
            <a:r>
              <a:rPr lang="ru-RU" sz="28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тыс. руб.</a:t>
            </a:r>
          </a:p>
        </p:txBody>
      </p:sp>
      <p:graphicFrame>
        <p:nvGraphicFramePr>
          <p:cNvPr id="14339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9708000"/>
              </p:ext>
            </p:extLst>
          </p:nvPr>
        </p:nvGraphicFramePr>
        <p:xfrm>
          <a:off x="488950" y="1500188"/>
          <a:ext cx="816292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Лист" r:id="rId3" imgW="8477384" imgH="2733761" progId="Excel.Sheet.8">
                  <p:embed/>
                </p:oleObj>
              </mc:Choice>
              <mc:Fallback>
                <p:oleObj name="Лист" r:id="rId3" imgW="8477384" imgH="2733761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1500188"/>
                        <a:ext cx="8162925" cy="263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480018"/>
              </p:ext>
            </p:extLst>
          </p:nvPr>
        </p:nvGraphicFramePr>
        <p:xfrm>
          <a:off x="323850" y="4141788"/>
          <a:ext cx="8686800" cy="23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4" name="Лист" r:id="rId5" imgW="8962913" imgH="2438413" progId="Excel.Sheet.8">
                  <p:embed/>
                </p:oleObj>
              </mc:Choice>
              <mc:Fallback>
                <p:oleObj name="Лист" r:id="rId5" imgW="8962913" imgH="2438413" progId="Excel.Sheet.8">
                  <p:embed/>
                  <p:pic>
                    <p:nvPicPr>
                      <p:cNvPr id="0" name="Содержимое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141788"/>
                        <a:ext cx="8686800" cy="23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7920037" cy="935037"/>
          </a:xfrm>
        </p:spPr>
        <p:txBody>
          <a:bodyPr/>
          <a:lstStyle/>
          <a:p>
            <a:pPr algn="l" eaLnBrk="1" hangingPunct="1"/>
            <a:r>
              <a:rPr lang="ru-RU" sz="2600" b="1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Исполнение бюджета МО «Асиновский район» по программам, </a:t>
            </a:r>
            <a:r>
              <a:rPr lang="ru-RU" sz="2000" b="1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млн. руб.</a:t>
            </a:r>
          </a:p>
        </p:txBody>
      </p:sp>
      <p:graphicFrame>
        <p:nvGraphicFramePr>
          <p:cNvPr id="15363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81354"/>
              </p:ext>
            </p:extLst>
          </p:nvPr>
        </p:nvGraphicFramePr>
        <p:xfrm>
          <a:off x="588963" y="2133600"/>
          <a:ext cx="7966075" cy="402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Лист" r:id="rId3" imgW="7943805" imgH="4010138" progId="Excel.Sheet.8">
                  <p:embed/>
                </p:oleObj>
              </mc:Choice>
              <mc:Fallback>
                <p:oleObj name="Лист" r:id="rId3" imgW="7943805" imgH="4010138" progId="Excel.Sheet.8">
                  <p:embed/>
                  <p:pic>
                    <p:nvPicPr>
                      <p:cNvPr id="0" name="Содержимое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2133600"/>
                        <a:ext cx="7966075" cy="402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7504" y="1412776"/>
          <a:ext cx="8856984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79512" y="1196752"/>
          <a:ext cx="87129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323528" y="1700808"/>
          <a:ext cx="856895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3132138" y="1773238"/>
            <a:ext cx="3024187" cy="71913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>
                <a:solidFill>
                  <a:schemeClr val="tx1"/>
                </a:solidFill>
              </a:rPr>
              <a:t>Профицит  </a:t>
            </a:r>
            <a:r>
              <a:rPr lang="ru-RU" sz="2000" b="1" dirty="0" smtClean="0">
                <a:solidFill>
                  <a:schemeClr val="tx1"/>
                </a:solidFill>
              </a:rPr>
              <a:t>-18 808,5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350" y="2636838"/>
            <a:ext cx="6264275" cy="2873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                             Источники формирования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813" y="3429000"/>
            <a:ext cx="2736850" cy="8636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Погашение бюджетного кредита – </a:t>
            </a:r>
            <a:r>
              <a:rPr lang="ru-RU" dirty="0" smtClean="0">
                <a:solidFill>
                  <a:schemeClr val="tx1"/>
                </a:solidFill>
              </a:rPr>
              <a:t>9 667,0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2124075" y="2997200"/>
            <a:ext cx="71438" cy="36036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flipH="1">
            <a:off x="6884988" y="3000375"/>
            <a:ext cx="44450" cy="100012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86375" y="4143375"/>
            <a:ext cx="3571875" cy="10795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Изменение остатков на счетах по учету средств бюджета </a:t>
            </a:r>
            <a:r>
              <a:rPr lang="ru-RU" dirty="0" smtClean="0">
                <a:solidFill>
                  <a:schemeClr val="tx1"/>
                </a:solidFill>
              </a:rPr>
              <a:t>-32 141,5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396" name="Прямоугольник 14"/>
          <p:cNvSpPr>
            <a:spLocks noChangeArrowheads="1"/>
          </p:cNvSpPr>
          <p:nvPr/>
        </p:nvSpPr>
        <p:spPr bwMode="auto">
          <a:xfrm>
            <a:off x="539750" y="404813"/>
            <a:ext cx="820896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1A413B"/>
                </a:solidFill>
                <a:cs typeface="Tahoma" pitchFamily="34" charset="0"/>
              </a:rPr>
              <a:t>Результат исполнения бюджета МО «</a:t>
            </a:r>
            <a:r>
              <a:rPr lang="ru-RU" sz="2800" b="1" dirty="0" err="1">
                <a:solidFill>
                  <a:srgbClr val="1A413B"/>
                </a:solidFill>
                <a:cs typeface="Tahoma" pitchFamily="34" charset="0"/>
              </a:rPr>
              <a:t>Асиновский</a:t>
            </a:r>
            <a:r>
              <a:rPr lang="ru-RU" sz="2800" b="1" dirty="0">
                <a:solidFill>
                  <a:srgbClr val="1A413B"/>
                </a:solidFill>
                <a:cs typeface="Tahoma" pitchFamily="34" charset="0"/>
              </a:rPr>
              <a:t> район» за </a:t>
            </a:r>
            <a:r>
              <a:rPr lang="ru-RU" sz="2800" b="1" dirty="0" smtClean="0">
                <a:solidFill>
                  <a:srgbClr val="1A413B"/>
                </a:solidFill>
                <a:cs typeface="Tahoma" pitchFamily="34" charset="0"/>
              </a:rPr>
              <a:t>2024, </a:t>
            </a:r>
            <a:r>
              <a:rPr lang="ru-RU" sz="2000" b="1" dirty="0">
                <a:solidFill>
                  <a:srgbClr val="1A413B"/>
                </a:solidFill>
                <a:cs typeface="Tahoma" pitchFamily="34" charset="0"/>
              </a:rPr>
              <a:t>тыс.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43000" y="5072063"/>
            <a:ext cx="3571875" cy="10795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2832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dirty="0">
                <a:solidFill>
                  <a:schemeClr val="tx1"/>
                </a:solidFill>
              </a:rPr>
              <a:t>Получен кредит из бюджета Томской области в размере </a:t>
            </a:r>
            <a:r>
              <a:rPr lang="ru-RU" dirty="0" smtClean="0">
                <a:solidFill>
                  <a:schemeClr val="tx1"/>
                </a:solidFill>
              </a:rPr>
              <a:t>23 000,0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286250" y="3000375"/>
            <a:ext cx="71438" cy="192881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dirty="0" smtClean="0">
                <a:solidFill>
                  <a:srgbClr val="1A413B"/>
                </a:solidFill>
                <a:latin typeface="Tahoma" pitchFamily="34" charset="0"/>
                <a:ea typeface="+mn-ea"/>
                <a:cs typeface="Tahoma" pitchFamily="34" charset="0"/>
              </a:rPr>
              <a:t>Уважаемые жители Асиновского района </a:t>
            </a:r>
          </a:p>
        </p:txBody>
      </p:sp>
      <p:sp>
        <p:nvSpPr>
          <p:cNvPr id="3" name="Прямоугольник 2">
            <a:extLst>
              <a:ext uri="{FF2B5EF4-FFF2-40B4-BE49-F238E27FC236}"/>
            </a:extLst>
          </p:cNvPr>
          <p:cNvSpPr>
            <a:spLocks/>
          </p:cNvSpPr>
          <p:nvPr/>
        </p:nvSpPr>
        <p:spPr>
          <a:xfrm>
            <a:off x="0" y="0"/>
            <a:ext cx="9144000" cy="170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2400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endParaRPr lang="ru-RU" sz="2400" dirty="0">
              <a:solidFill>
                <a:srgbClr val="FFFFFF"/>
              </a:solidFill>
              <a:latin typeface="Tahoma" pitchFamily="34" charset="0"/>
              <a:cs typeface="Tahoma" pitchFamily="34" charset="0"/>
            </a:endParaRPr>
          </a:p>
          <a:p>
            <a:pPr>
              <a:defRPr/>
            </a:pPr>
            <a:r>
              <a:rPr lang="ru-RU" sz="2400" dirty="0">
                <a:solidFill>
                  <a:srgbClr val="FFFFFF"/>
                </a:solidFill>
                <a:latin typeface="Tahoma" pitchFamily="34" charset="0"/>
                <a:cs typeface="Tahoma" pitchFamily="34" charset="0"/>
              </a:rPr>
              <a:t>Уважаемые жители Асиновского района</a:t>
            </a:r>
          </a:p>
        </p:txBody>
      </p:sp>
      <p:sp>
        <p:nvSpPr>
          <p:cNvPr id="17412" name="Прямоугольник 4"/>
          <p:cNvSpPr>
            <a:spLocks noChangeArrowheads="1"/>
          </p:cNvSpPr>
          <p:nvPr/>
        </p:nvSpPr>
        <p:spPr bwMode="auto">
          <a:xfrm>
            <a:off x="395288" y="1700213"/>
            <a:ext cx="8424862" cy="511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600">
                <a:cs typeface="Tahoma" pitchFamily="34" charset="0"/>
              </a:rPr>
              <a:t>Администрация  Асиновского  района  Томской  области представляет  информационный  раздел «Бюджет  для  граждан»,  созданный  для обеспечения  открытости  и  прозрачности  бюджета  и  бюджетного  процесса  для населения.</a:t>
            </a:r>
          </a:p>
          <a:p>
            <a:r>
              <a:rPr lang="ru-RU" sz="1600">
                <a:cs typeface="Tahoma" pitchFamily="34" charset="0"/>
              </a:rPr>
              <a:t> </a:t>
            </a:r>
          </a:p>
          <a:p>
            <a:r>
              <a:rPr lang="ru-RU" sz="1600">
                <a:cs typeface="Tahoma" pitchFamily="34" charset="0"/>
              </a:rPr>
              <a:t>Бюджет для граждан - это упрощенная версия бюджетного документа, которая использует неформальный язык и доступные форматы, чтобы облегчить для граждан понимание бюджета.</a:t>
            </a:r>
          </a:p>
          <a:p>
            <a:endParaRPr lang="ru-RU" sz="1600">
              <a:cs typeface="Tahoma" pitchFamily="34" charset="0"/>
            </a:endParaRPr>
          </a:p>
          <a:p>
            <a:r>
              <a:rPr lang="ru-RU" sz="1600">
                <a:cs typeface="Tahoma" pitchFamily="34" charset="0"/>
              </a:rPr>
              <a:t>Уже  сегодня  информация  о  всех  стадиях  бюджетного  процесса,  о  плановых показателях бюджета района и его исполнении доступна для всех заинтересованных пользователей  и  размещается  на  официальном  интернет  - портале Асиновского муниципального района и в единой информационной системе «Электронный бюджет».</a:t>
            </a:r>
          </a:p>
          <a:p>
            <a:endParaRPr lang="ru-RU" sz="1600">
              <a:cs typeface="Tahoma" pitchFamily="34" charset="0"/>
            </a:endParaRPr>
          </a:p>
          <a:p>
            <a:r>
              <a:rPr lang="ru-RU" sz="1600">
                <a:cs typeface="Tahoma" pitchFamily="34" charset="0"/>
              </a:rPr>
              <a:t>Надеемся,  что  представление  бюджета  и  бюджетного  процесса  в  Асиновском муниципальном  районе   в  понятной  для  жителей  форме  повысит  уровень общественного участия граждан в бюджетном процессе района.</a:t>
            </a:r>
            <a:endParaRPr lang="ru-RU" sz="1600" b="1">
              <a:solidFill>
                <a:schemeClr val="bg1"/>
              </a:solidFill>
              <a:cs typeface="Tahoma" pitchFamily="34" charset="0"/>
            </a:endParaRPr>
          </a:p>
          <a:p>
            <a:endParaRPr lang="ru-RU">
              <a:cs typeface="Tahoma" pitchFamily="34" charset="0"/>
            </a:endParaRPr>
          </a:p>
          <a:p>
            <a:r>
              <a:rPr lang="ru-RU">
                <a:cs typeface="Tahoma" pitchFamily="34" charset="0"/>
              </a:rPr>
              <a:t> </a:t>
            </a:r>
          </a:p>
          <a:p>
            <a:r>
              <a:rPr lang="ru-RU"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1196975"/>
            <a:ext cx="4691063" cy="647700"/>
          </a:xfrm>
        </p:spPr>
        <p:txBody>
          <a:bodyPr/>
          <a:lstStyle/>
          <a:p>
            <a:pPr algn="l" eaLnBrk="1" hangingPunct="1"/>
            <a:r>
              <a:rPr lang="ru-RU" sz="3200" b="1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Что такое бюджет?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348880"/>
            <a:ext cx="7416824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rgbClr val="1A413B"/>
                </a:solidFill>
                <a:cs typeface="+mn-cs"/>
              </a:rPr>
              <a:t>БЮДЖЕТ (от </a:t>
            </a:r>
            <a:r>
              <a:rPr lang="ru-RU" dirty="0" err="1">
                <a:solidFill>
                  <a:srgbClr val="1A413B"/>
                </a:solidFill>
                <a:cs typeface="+mn-cs"/>
              </a:rPr>
              <a:t>старонормандского</a:t>
            </a:r>
            <a:r>
              <a:rPr lang="ru-RU" dirty="0">
                <a:solidFill>
                  <a:srgbClr val="1A413B"/>
                </a:solidFill>
                <a:cs typeface="+mn-cs"/>
              </a:rPr>
              <a:t> </a:t>
            </a:r>
            <a:r>
              <a:rPr lang="ru-RU" dirty="0" err="1">
                <a:solidFill>
                  <a:srgbClr val="1A413B"/>
                </a:solidFill>
                <a:cs typeface="+mn-cs"/>
              </a:rPr>
              <a:t>bougette</a:t>
            </a:r>
            <a:r>
              <a:rPr lang="ru-RU" dirty="0">
                <a:solidFill>
                  <a:srgbClr val="1A413B"/>
                </a:solidFill>
                <a:cs typeface="+mn-cs"/>
              </a:rPr>
              <a:t> – кошель, сумка, кожаный мешок)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defRPr/>
            </a:pPr>
            <a:endParaRPr lang="ru-RU" dirty="0">
              <a:ln>
                <a:solidFill>
                  <a:srgbClr val="000099"/>
                </a:solidFill>
              </a:ln>
              <a:solidFill>
                <a:srgbClr val="0000FF"/>
              </a:solidFill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r>
              <a:rPr lang="ru-RU" dirty="0">
                <a:solidFill>
                  <a:srgbClr val="1A413B"/>
                </a:solidFill>
                <a:cs typeface="+mn-cs"/>
              </a:rPr>
              <a:t>БЮДЖЕТ – это план доходов и расходов. Каждый житель Асиновского района является участником формирования этого плана, с одной стороны как налогоплательщик, наполняя доходы бюджета, с другой – он получает часть расходов как потребитель общественных услуг.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099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2916238" y="3573463"/>
          <a:ext cx="5770562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Диаграмма" r:id="rId3" imgW="5773412" imgH="2554445" progId="Excel.Chart.8">
                  <p:embed/>
                </p:oleObj>
              </mc:Choice>
              <mc:Fallback>
                <p:oleObj name="Диаграмма" r:id="rId3" imgW="5773412" imgH="2554445" progId="Excel.Chart.8">
                  <p:embed/>
                  <p:pic>
                    <p:nvPicPr>
                      <p:cNvPr id="0" name="Содержимое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573463"/>
                        <a:ext cx="5770562" cy="255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212014"/>
              </p:ext>
            </p:extLst>
          </p:nvPr>
        </p:nvGraphicFramePr>
        <p:xfrm>
          <a:off x="642938" y="2071688"/>
          <a:ext cx="7889875" cy="409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305">
                  <a:extLst>
                    <a:ext uri="{9D8B030D-6E8A-4147-A177-3AD203B41FA5}"/>
                  </a:extLst>
                </a:gridCol>
                <a:gridCol w="1334039"/>
                <a:gridCol w="1234936">
                  <a:extLst>
                    <a:ext uri="{9D8B030D-6E8A-4147-A177-3AD203B41FA5}"/>
                  </a:extLst>
                </a:gridCol>
                <a:gridCol w="1234936">
                  <a:extLst>
                    <a:ext uri="{9D8B030D-6E8A-4147-A177-3AD203B41FA5}"/>
                  </a:extLst>
                </a:gridCol>
                <a:gridCol w="1105342">
                  <a:extLst>
                    <a:ext uri="{9D8B030D-6E8A-4147-A177-3AD203B41FA5}"/>
                  </a:extLst>
                </a:gridCol>
                <a:gridCol w="1227317">
                  <a:extLst>
                    <a:ext uri="{9D8B030D-6E8A-4147-A177-3AD203B41FA5}"/>
                  </a:extLst>
                </a:gridCol>
              </a:tblGrid>
              <a:tr h="5498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</a:t>
                      </a:r>
                      <a:endParaRPr lang="ru-RU" sz="14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Исполнение </a:t>
                      </a:r>
                    </a:p>
                    <a:p>
                      <a:pPr algn="ctr"/>
                      <a:r>
                        <a:rPr lang="ru-RU" sz="1100" dirty="0"/>
                        <a:t>за </a:t>
                      </a:r>
                      <a:r>
                        <a:rPr lang="ru-RU" sz="1100" dirty="0" smtClean="0"/>
                        <a:t>2023</a:t>
                      </a:r>
                      <a:endParaRPr lang="ru-RU" sz="11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План на </a:t>
                      </a:r>
                      <a:r>
                        <a:rPr lang="ru-RU" sz="1100" dirty="0" smtClean="0"/>
                        <a:t>2024</a:t>
                      </a:r>
                      <a:endParaRPr lang="ru-RU" sz="11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Исполнение </a:t>
                      </a:r>
                    </a:p>
                    <a:p>
                      <a:pPr algn="ctr"/>
                      <a:r>
                        <a:rPr lang="ru-RU" sz="1100" dirty="0"/>
                        <a:t>за </a:t>
                      </a:r>
                      <a:r>
                        <a:rPr lang="ru-RU" sz="1100" dirty="0" smtClean="0"/>
                        <a:t>2024 </a:t>
                      </a:r>
                      <a:endParaRPr lang="ru-RU" sz="11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% исполнения за </a:t>
                      </a:r>
                      <a:r>
                        <a:rPr lang="ru-RU" sz="1100" dirty="0" smtClean="0"/>
                        <a:t>2024</a:t>
                      </a:r>
                      <a:endParaRPr lang="ru-RU" sz="11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2024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/>
                        <a:t>год в % </a:t>
                      </a:r>
                    </a:p>
                    <a:p>
                      <a:pPr algn="ctr"/>
                      <a:r>
                        <a:rPr lang="ru-RU" sz="1100" dirty="0"/>
                        <a:t>к </a:t>
                      </a:r>
                      <a:r>
                        <a:rPr lang="ru-RU" sz="1100" dirty="0" smtClean="0"/>
                        <a:t>2023</a:t>
                      </a:r>
                      <a:endParaRPr lang="ru-RU" sz="1100" dirty="0"/>
                    </a:p>
                  </a:txBody>
                  <a:tcPr marL="91444" marR="91444" marT="45711" marB="45711">
                    <a:solidFill>
                      <a:srgbClr val="30903E"/>
                    </a:solidFill>
                  </a:tcPr>
                </a:tc>
                <a:extLst>
                  <a:ext uri="{0D108BD9-81ED-4DB2-BD59-A6C34878D82A}"/>
                </a:extLst>
              </a:tr>
              <a:tr h="447283">
                <a:tc>
                  <a:txBody>
                    <a:bodyPr/>
                    <a:lstStyle/>
                    <a:p>
                      <a:r>
                        <a:rPr lang="ru-RU" sz="1200" dirty="0"/>
                        <a:t>ДОХОДЫ - всего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1 901 545,0</a:t>
                      </a:r>
                      <a:endParaRPr lang="ru-RU" sz="1200" b="1" dirty="0" smtClean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2 272 088,1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2 274 366,4</a:t>
                      </a:r>
                      <a:endParaRPr lang="ru-RU" sz="1200" b="1" dirty="0" smtClean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100,1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119,6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extLst>
                  <a:ext uri="{0D108BD9-81ED-4DB2-BD59-A6C34878D82A}"/>
                </a:extLst>
              </a:tr>
              <a:tr h="751543">
                <a:tc>
                  <a:txBody>
                    <a:bodyPr/>
                    <a:lstStyle/>
                    <a:p>
                      <a:r>
                        <a:rPr lang="ru-RU" sz="1200" dirty="0"/>
                        <a:t>Налоговые и неналоговые доходы</a:t>
                      </a:r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230</a:t>
                      </a:r>
                      <a:r>
                        <a:rPr lang="ru-RU" sz="1200" baseline="0" dirty="0" smtClean="0"/>
                        <a:t> 477,3</a:t>
                      </a:r>
                      <a:endParaRPr lang="ru-RU" sz="1200" dirty="0" smtClean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277 814,6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288 263,5</a:t>
                      </a:r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103,7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125,1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663633">
                <a:tc>
                  <a:txBody>
                    <a:bodyPr/>
                    <a:lstStyle/>
                    <a:p>
                      <a:r>
                        <a:rPr lang="ru-RU" sz="1200" dirty="0"/>
                        <a:t>Безвозмездные поступления всего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</a:t>
                      </a:r>
                      <a:r>
                        <a:rPr lang="ru-RU" sz="1200" baseline="0" dirty="0" smtClean="0"/>
                        <a:t> 671 067,7</a:t>
                      </a:r>
                      <a:endParaRPr lang="ru-RU" sz="1200" dirty="0" smtClean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/>
                        <a:t>1 </a:t>
                      </a:r>
                      <a:r>
                        <a:rPr lang="ru-RU" sz="1200" dirty="0" smtClean="0"/>
                        <a:t>995 491,9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</a:t>
                      </a:r>
                      <a:r>
                        <a:rPr lang="ru-RU" sz="1200" baseline="0" dirty="0" smtClean="0"/>
                        <a:t> 986 102,9</a:t>
                      </a:r>
                      <a:endParaRPr lang="ru-RU" sz="1200" dirty="0" smtClean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99,5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118,8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extLst>
                  <a:ext uri="{0D108BD9-81ED-4DB2-BD59-A6C34878D82A}"/>
                </a:extLst>
              </a:tr>
              <a:tr h="479433">
                <a:tc>
                  <a:txBody>
                    <a:bodyPr/>
                    <a:lstStyle/>
                    <a:p>
                      <a:r>
                        <a:rPr lang="ru-RU" sz="1200" dirty="0"/>
                        <a:t>Расходы</a:t>
                      </a:r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1 896 385,1</a:t>
                      </a:r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2 322 146,8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/>
                        <a:t>2 255 557,9</a:t>
                      </a:r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97,1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118,9</a:t>
                      </a:r>
                      <a:endParaRPr lang="ru-RU" sz="1200" b="1" dirty="0"/>
                    </a:p>
                  </a:txBody>
                  <a:tcPr marL="91444" marR="91444" marT="45711" marB="45711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1202470">
                <a:tc>
                  <a:txBody>
                    <a:bodyPr/>
                    <a:lstStyle/>
                    <a:p>
                      <a:r>
                        <a:rPr lang="ru-RU" sz="1200" dirty="0"/>
                        <a:t>Превышение</a:t>
                      </a:r>
                      <a:r>
                        <a:rPr lang="ru-RU" sz="1200" baseline="0" dirty="0"/>
                        <a:t> доходов над расходами (+), расходов над доходами (-)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5 159,9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-50 058,7</a:t>
                      </a:r>
                      <a:endParaRPr lang="ru-RU" sz="1200" dirty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18 808,5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/>
                        <a:t>х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/>
                        <a:t>х</a:t>
                      </a:r>
                    </a:p>
                  </a:txBody>
                  <a:tcPr marL="91444" marR="91444" marT="45711" marB="45711" anchor="ctr">
                    <a:solidFill>
                      <a:srgbClr val="FFFDCD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151" name="TextBox 11"/>
          <p:cNvSpPr txBox="1">
            <a:spLocks noChangeArrowheads="1"/>
          </p:cNvSpPr>
          <p:nvPr/>
        </p:nvSpPr>
        <p:spPr bwMode="auto">
          <a:xfrm>
            <a:off x="539750" y="547688"/>
            <a:ext cx="8147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1A413B"/>
                </a:solidFill>
              </a:rPr>
              <a:t>Администрация Асиновского района</a:t>
            </a:r>
            <a:endParaRPr lang="ru-RU" sz="2800">
              <a:solidFill>
                <a:srgbClr val="1A413B"/>
              </a:solidFill>
            </a:endParaRPr>
          </a:p>
        </p:txBody>
      </p:sp>
      <p:sp>
        <p:nvSpPr>
          <p:cNvPr id="4152" name="TextBox 12"/>
          <p:cNvSpPr txBox="1">
            <a:spLocks noChangeArrowheads="1"/>
          </p:cNvSpPr>
          <p:nvPr/>
        </p:nvSpPr>
        <p:spPr bwMode="auto">
          <a:xfrm>
            <a:off x="536575" y="1422400"/>
            <a:ext cx="63388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1600" b="1" dirty="0">
                <a:solidFill>
                  <a:srgbClr val="30903E"/>
                </a:solidFill>
              </a:rPr>
              <a:t>Исполнение бюджета по основным параметрам за </a:t>
            </a:r>
            <a:r>
              <a:rPr lang="ru-RU" sz="1600" b="1" dirty="0" smtClean="0">
                <a:solidFill>
                  <a:srgbClr val="30903E"/>
                </a:solidFill>
              </a:rPr>
              <a:t>2024, </a:t>
            </a:r>
            <a:r>
              <a:rPr lang="ru-RU" sz="1400" dirty="0">
                <a:solidFill>
                  <a:srgbClr val="30903E"/>
                </a:solidFill>
              </a:rPr>
              <a:t>тыс. руб.</a:t>
            </a:r>
            <a:endParaRPr lang="ru-RU" sz="1600" dirty="0">
              <a:solidFill>
                <a:srgbClr val="3090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/>
            </a:extLst>
          </p:cNvPr>
          <p:cNvSpPr>
            <a:spLocks/>
          </p:cNvSpPr>
          <p:nvPr/>
        </p:nvSpPr>
        <p:spPr>
          <a:xfrm>
            <a:off x="0" y="0"/>
            <a:ext cx="9144000" cy="17002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336600"/>
              </a:solidFill>
            </a:endParaRPr>
          </a:p>
        </p:txBody>
      </p:sp>
      <p:graphicFrame>
        <p:nvGraphicFramePr>
          <p:cNvPr id="5123" name="Содержимое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159554"/>
              </p:ext>
            </p:extLst>
          </p:nvPr>
        </p:nvGraphicFramePr>
        <p:xfrm>
          <a:off x="495300" y="1958975"/>
          <a:ext cx="8151813" cy="422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Лист" r:id="rId3" imgW="8477384" imgH="4391151" progId="Excel.Sheet.8">
                  <p:embed/>
                </p:oleObj>
              </mc:Choice>
              <mc:Fallback>
                <p:oleObj name="Лист" r:id="rId3" imgW="8477384" imgH="4391151" progId="Excel.Sheet.8">
                  <p:embed/>
                  <p:pic>
                    <p:nvPicPr>
                      <p:cNvPr id="0" name="Содержимое 10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1958975"/>
                        <a:ext cx="8151813" cy="422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Box 7"/>
          <p:cNvSpPr txBox="1">
            <a:spLocks noChangeArrowheads="1"/>
          </p:cNvSpPr>
          <p:nvPr/>
        </p:nvSpPr>
        <p:spPr bwMode="auto">
          <a:xfrm>
            <a:off x="539750" y="547688"/>
            <a:ext cx="81470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600" b="1" dirty="0">
                <a:solidFill>
                  <a:srgbClr val="1A413B"/>
                </a:solidFill>
              </a:rPr>
              <a:t>Структура поступлений доходов </a:t>
            </a:r>
          </a:p>
          <a:p>
            <a:pPr eaLnBrk="1" hangingPunct="1"/>
            <a:r>
              <a:rPr lang="ru-RU" sz="2600" b="1" dirty="0">
                <a:solidFill>
                  <a:srgbClr val="1A413B"/>
                </a:solidFill>
              </a:rPr>
              <a:t>за </a:t>
            </a:r>
            <a:r>
              <a:rPr lang="ru-RU" sz="2600" b="1" dirty="0" smtClean="0">
                <a:solidFill>
                  <a:srgbClr val="1A413B"/>
                </a:solidFill>
              </a:rPr>
              <a:t>2022-2024 </a:t>
            </a:r>
            <a:r>
              <a:rPr lang="ru-RU" sz="2600" b="1" dirty="0">
                <a:solidFill>
                  <a:srgbClr val="1A413B"/>
                </a:solidFill>
              </a:rPr>
              <a:t>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06798237"/>
              </p:ext>
            </p:extLst>
          </p:nvPr>
        </p:nvGraphicFramePr>
        <p:xfrm>
          <a:off x="539750" y="2078038"/>
          <a:ext cx="8207375" cy="443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Лист" r:id="rId3" imgW="8134216" imgH="4391151" progId="Excel.Sheet.8">
                  <p:embed/>
                </p:oleObj>
              </mc:Choice>
              <mc:Fallback>
                <p:oleObj name="Лист" r:id="rId3" imgW="8134216" imgH="4391151" progId="Excel.Sheet.8">
                  <p:embed/>
                  <p:pic>
                    <p:nvPicPr>
                      <p:cNvPr id="0" name="Содержимое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078038"/>
                        <a:ext cx="8207375" cy="443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539750" y="547688"/>
            <a:ext cx="81470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z="2600" b="1" dirty="0">
                <a:solidFill>
                  <a:srgbClr val="1A413B"/>
                </a:solidFill>
              </a:rPr>
              <a:t>Структура доходов бюджета МО </a:t>
            </a:r>
          </a:p>
          <a:p>
            <a:pPr eaLnBrk="1" hangingPunct="1"/>
            <a:r>
              <a:rPr lang="ru-RU" sz="2600" b="1" dirty="0">
                <a:solidFill>
                  <a:srgbClr val="1A413B"/>
                </a:solidFill>
              </a:rPr>
              <a:t>«</a:t>
            </a:r>
            <a:r>
              <a:rPr lang="ru-RU" sz="2600" b="1" dirty="0" err="1">
                <a:solidFill>
                  <a:srgbClr val="1A413B"/>
                </a:solidFill>
              </a:rPr>
              <a:t>Асиновский</a:t>
            </a:r>
            <a:r>
              <a:rPr lang="ru-RU" sz="2600" b="1" dirty="0">
                <a:solidFill>
                  <a:srgbClr val="1A413B"/>
                </a:solidFill>
              </a:rPr>
              <a:t> район» за </a:t>
            </a:r>
            <a:r>
              <a:rPr lang="ru-RU" sz="2600" b="1" dirty="0" smtClean="0">
                <a:solidFill>
                  <a:srgbClr val="1A413B"/>
                </a:solidFill>
              </a:rPr>
              <a:t>2024 </a:t>
            </a:r>
            <a:r>
              <a:rPr lang="ru-RU" sz="2600" b="1" dirty="0">
                <a:solidFill>
                  <a:srgbClr val="1A413B"/>
                </a:solidFill>
              </a:rPr>
              <a:t>(%)</a:t>
            </a:r>
          </a:p>
        </p:txBody>
      </p:sp>
      <p:sp>
        <p:nvSpPr>
          <p:cNvPr id="2" name="Прямоугольник 1">
            <a:extLst>
              <a:ext uri="{FF2B5EF4-FFF2-40B4-BE49-F238E27FC236}"/>
            </a:extLst>
          </p:cNvPr>
          <p:cNvSpPr/>
          <p:nvPr/>
        </p:nvSpPr>
        <p:spPr>
          <a:xfrm>
            <a:off x="5435600" y="1773238"/>
            <a:ext cx="3457575" cy="4248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8119214"/>
              </p:ext>
            </p:extLst>
          </p:nvPr>
        </p:nvGraphicFramePr>
        <p:xfrm>
          <a:off x="684213" y="2386013"/>
          <a:ext cx="4967287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Лист" r:id="rId3" imgW="5362687" imgH="4010138" progId="Excel.Sheet.8">
                  <p:embed/>
                </p:oleObj>
              </mc:Choice>
              <mc:Fallback>
                <p:oleObj name="Лист" r:id="rId3" imgW="5362687" imgH="4010138" progId="Excel.Sheet.8">
                  <p:embed/>
                  <p:pic>
                    <p:nvPicPr>
                      <p:cNvPr id="0" name="Содержимое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386013"/>
                        <a:ext cx="4967287" cy="371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98880323"/>
              </p:ext>
            </p:extLst>
          </p:nvPr>
        </p:nvGraphicFramePr>
        <p:xfrm>
          <a:off x="5796136" y="2132856"/>
          <a:ext cx="2736304" cy="436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172" name="Прямоугольник 5"/>
          <p:cNvSpPr>
            <a:spLocks noChangeArrowheads="1"/>
          </p:cNvSpPr>
          <p:nvPr/>
        </p:nvSpPr>
        <p:spPr bwMode="auto">
          <a:xfrm>
            <a:off x="539750" y="476250"/>
            <a:ext cx="7920038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600" b="1">
                <a:solidFill>
                  <a:srgbClr val="1A413B"/>
                </a:solidFill>
                <a:cs typeface="Tahoma" pitchFamily="34" charset="0"/>
              </a:rPr>
              <a:t>Структура расходов бюджета МО «Асиновский район» по источникам финансирования 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95288" y="476250"/>
            <a:ext cx="8391525" cy="857250"/>
          </a:xfrm>
        </p:spPr>
        <p:txBody>
          <a:bodyPr/>
          <a:lstStyle/>
          <a:p>
            <a:pPr algn="l" eaLnBrk="1" hangingPunct="1"/>
            <a:r>
              <a:rPr lang="ru-RU" sz="26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Структура расходов бюджета МО «</a:t>
            </a:r>
            <a:r>
              <a:rPr lang="ru-RU" sz="2600" b="1" dirty="0" err="1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Асиновский</a:t>
            </a:r>
            <a:r>
              <a:rPr lang="ru-RU" sz="26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 район» в 2024</a:t>
            </a:r>
            <a:r>
              <a:rPr lang="en-US" sz="26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2600" b="1" dirty="0" smtClean="0">
                <a:solidFill>
                  <a:srgbClr val="1A413B"/>
                </a:solidFill>
                <a:latin typeface="Tahoma" pitchFamily="34" charset="0"/>
                <a:cs typeface="Tahoma" pitchFamily="34" charset="0"/>
              </a:rPr>
              <a:t>(%)</a:t>
            </a:r>
          </a:p>
        </p:txBody>
      </p:sp>
      <p:graphicFrame>
        <p:nvGraphicFramePr>
          <p:cNvPr id="819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6570528"/>
              </p:ext>
            </p:extLst>
          </p:nvPr>
        </p:nvGraphicFramePr>
        <p:xfrm>
          <a:off x="323850" y="1697038"/>
          <a:ext cx="8331200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Лист" r:id="rId4" imgW="9448800" imgH="5153178" progId="Excel.Sheet.8">
                  <p:embed/>
                </p:oleObj>
              </mc:Choice>
              <mc:Fallback>
                <p:oleObj name="Лист" r:id="rId4" imgW="9448800" imgH="515317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697038"/>
                        <a:ext cx="8331200" cy="454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ln>
            <a:miter lim="800000"/>
            <a:headEnd/>
            <a:tailEnd/>
          </a:ln>
          <a:extLst/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graphicFrame>
        <p:nvGraphicFramePr>
          <p:cNvPr id="9219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4062653"/>
              </p:ext>
            </p:extLst>
          </p:nvPr>
        </p:nvGraphicFramePr>
        <p:xfrm>
          <a:off x="323850" y="1633538"/>
          <a:ext cx="8640763" cy="462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Лист" r:id="rId3" imgW="8782184" imgH="4705496" progId="Excel.Sheet.8">
                  <p:embed/>
                </p:oleObj>
              </mc:Choice>
              <mc:Fallback>
                <p:oleObj name="Лист" r:id="rId3" imgW="8782184" imgH="4705496" progId="Excel.Sheet.8">
                  <p:embed/>
                  <p:pic>
                    <p:nvPicPr>
                      <p:cNvPr id="0" name="Содержимое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633538"/>
                        <a:ext cx="8640763" cy="462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Прямоугольник 6"/>
          <p:cNvSpPr>
            <a:spLocks noChangeArrowheads="1"/>
          </p:cNvSpPr>
          <p:nvPr/>
        </p:nvSpPr>
        <p:spPr bwMode="auto">
          <a:xfrm>
            <a:off x="428625" y="214313"/>
            <a:ext cx="83915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600" b="1" dirty="0">
                <a:solidFill>
                  <a:srgbClr val="1A413B"/>
                </a:solidFill>
                <a:cs typeface="Tahoma" pitchFamily="34" charset="0"/>
              </a:rPr>
              <a:t>Структура расходов бюджета МО «</a:t>
            </a:r>
            <a:r>
              <a:rPr lang="ru-RU" sz="2600" b="1" dirty="0" err="1">
                <a:solidFill>
                  <a:srgbClr val="1A413B"/>
                </a:solidFill>
                <a:cs typeface="Tahoma" pitchFamily="34" charset="0"/>
              </a:rPr>
              <a:t>Асиновский</a:t>
            </a:r>
            <a:r>
              <a:rPr lang="ru-RU" sz="2600" b="1" dirty="0">
                <a:solidFill>
                  <a:srgbClr val="1A413B"/>
                </a:solidFill>
                <a:cs typeface="Tahoma" pitchFamily="34" charset="0"/>
              </a:rPr>
              <a:t> район» за </a:t>
            </a:r>
            <a:r>
              <a:rPr lang="ru-RU" sz="2600" b="1" dirty="0" smtClean="0">
                <a:solidFill>
                  <a:srgbClr val="1A413B"/>
                </a:solidFill>
                <a:cs typeface="Tahoma" pitchFamily="34" charset="0"/>
              </a:rPr>
              <a:t>2024  </a:t>
            </a:r>
            <a:r>
              <a:rPr lang="ru-RU" sz="2600" b="1" dirty="0">
                <a:solidFill>
                  <a:srgbClr val="1A413B"/>
                </a:solidFill>
                <a:cs typeface="Tahoma" pitchFamily="34" charset="0"/>
              </a:rPr>
              <a:t>(%)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7598078" cy="769288"/>
          </a:xfrm>
          <a:ln>
            <a:miter lim="800000"/>
            <a:headEnd/>
            <a:tailEnd/>
          </a:ln>
          <a:extLst/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 (Заголовки)"/>
              </a:rPr>
              <a:t/>
            </a:r>
            <a:br>
              <a:rPr lang="ru-RU" sz="3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libri (Заголовки)"/>
              </a:rPr>
            </a:br>
            <a:r>
              <a:rPr lang="ru-RU" sz="3100" b="1" dirty="0">
                <a:solidFill>
                  <a:srgbClr val="1A413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Национальные проекты </a:t>
            </a:r>
            <a:r>
              <a:rPr lang="ru-RU" sz="3100" b="1" dirty="0" smtClean="0">
                <a:solidFill>
                  <a:srgbClr val="1A413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2024 тыс</a:t>
            </a:r>
            <a:r>
              <a:rPr lang="ru-RU" sz="3100" b="1" dirty="0">
                <a:solidFill>
                  <a:srgbClr val="1A413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руб</a:t>
            </a:r>
            <a:r>
              <a:rPr lang="ru-RU" sz="2000" dirty="0" smtClean="0">
                <a:solidFill>
                  <a:srgbClr val="1A413B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graphicFrame>
        <p:nvGraphicFramePr>
          <p:cNvPr id="1024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276661"/>
              </p:ext>
            </p:extLst>
          </p:nvPr>
        </p:nvGraphicFramePr>
        <p:xfrm>
          <a:off x="831850" y="1644650"/>
          <a:ext cx="7707313" cy="450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Лист" r:id="rId4" imgW="8334308" imgH="4867149" progId="Excel.Sheet.8">
                  <p:embed/>
                </p:oleObj>
              </mc:Choice>
              <mc:Fallback>
                <p:oleObj name="Лист" r:id="rId4" imgW="8334308" imgH="4867149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850" y="1644650"/>
                        <a:ext cx="7707313" cy="450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14074</TotalTime>
  <Words>529</Words>
  <Application>Microsoft Office PowerPoint</Application>
  <PresentationFormat>Экран (4:3)</PresentationFormat>
  <Paragraphs>99</Paragraphs>
  <Slides>16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Тема Office</vt:lpstr>
      <vt:lpstr>Диаграмма</vt:lpstr>
      <vt:lpstr>Лист</vt:lpstr>
      <vt:lpstr>Лист Microsoft Excel 97-2003</vt:lpstr>
      <vt:lpstr>          </vt:lpstr>
      <vt:lpstr>Что такое бюджет?</vt:lpstr>
      <vt:lpstr>         </vt:lpstr>
      <vt:lpstr>Презентация PowerPoint</vt:lpstr>
      <vt:lpstr>Презентация PowerPoint</vt:lpstr>
      <vt:lpstr>Презентация PowerPoint</vt:lpstr>
      <vt:lpstr>Структура расходов бюджета МО «Асиновский район» в 2024 (%)</vt:lpstr>
      <vt:lpstr> </vt:lpstr>
      <vt:lpstr> Национальные проекты 2024 тыс. руб. </vt:lpstr>
      <vt:lpstr>Презентация PowerPoint</vt:lpstr>
      <vt:lpstr>Расходы местного бюджета на государственную поддержку реального сектора экономики  в 2023-2024, млн. руб.</vt:lpstr>
      <vt:lpstr>Динамика прочих расходов местного бюджета в 2023-2024, млн. руб.</vt:lpstr>
      <vt:lpstr>Динамика расходов бюджета МО «Асиновский район» на 1 человека, тыс. руб.</vt:lpstr>
      <vt:lpstr>Исполнение бюджета МО «Асиновский район» по программам, млн. руб.</vt:lpstr>
      <vt:lpstr>Презентация PowerPoint</vt:lpstr>
      <vt:lpstr>Уважаемые жители Асиновского района </vt:lpstr>
    </vt:vector>
  </TitlesOfParts>
  <Company>Управление финансов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документ</dc:title>
  <dc:creator>Булах</dc:creator>
  <cp:lastModifiedBy>Маслова Юлия Владимировна</cp:lastModifiedBy>
  <cp:revision>970</cp:revision>
  <cp:lastPrinted>2012-11-15T08:47:07Z</cp:lastPrinted>
  <dcterms:created xsi:type="dcterms:W3CDTF">2006-10-24T06:14:52Z</dcterms:created>
  <dcterms:modified xsi:type="dcterms:W3CDTF">2025-04-16T09:44:47Z</dcterms:modified>
</cp:coreProperties>
</file>