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2" r:id="rId3"/>
  </p:sldMasterIdLst>
  <p:notesMasterIdLst>
    <p:notesMasterId r:id="rId47"/>
  </p:notesMasterIdLst>
  <p:handoutMasterIdLst>
    <p:handoutMasterId r:id="rId48"/>
  </p:handoutMasterIdLst>
  <p:sldIdLst>
    <p:sldId id="370" r:id="rId4"/>
    <p:sldId id="279" r:id="rId5"/>
    <p:sldId id="258" r:id="rId6"/>
    <p:sldId id="281" r:id="rId7"/>
    <p:sldId id="269" r:id="rId8"/>
    <p:sldId id="363" r:id="rId9"/>
    <p:sldId id="344" r:id="rId10"/>
    <p:sldId id="345" r:id="rId11"/>
    <p:sldId id="342" r:id="rId12"/>
    <p:sldId id="346" r:id="rId13"/>
    <p:sldId id="341" r:id="rId14"/>
    <p:sldId id="368" r:id="rId15"/>
    <p:sldId id="369" r:id="rId16"/>
    <p:sldId id="364" r:id="rId17"/>
    <p:sldId id="365" r:id="rId18"/>
    <p:sldId id="366" r:id="rId19"/>
    <p:sldId id="367" r:id="rId20"/>
    <p:sldId id="353" r:id="rId21"/>
    <p:sldId id="327" r:id="rId22"/>
    <p:sldId id="355" r:id="rId23"/>
    <p:sldId id="329" r:id="rId24"/>
    <p:sldId id="330" r:id="rId25"/>
    <p:sldId id="336" r:id="rId26"/>
    <p:sldId id="358" r:id="rId27"/>
    <p:sldId id="314" r:id="rId28"/>
    <p:sldId id="316" r:id="rId29"/>
    <p:sldId id="360" r:id="rId30"/>
    <p:sldId id="318" r:id="rId31"/>
    <p:sldId id="320" r:id="rId32"/>
    <p:sldId id="362" r:id="rId33"/>
    <p:sldId id="257" r:id="rId34"/>
    <p:sldId id="313" r:id="rId35"/>
    <p:sldId id="371" r:id="rId36"/>
    <p:sldId id="372" r:id="rId37"/>
    <p:sldId id="349" r:id="rId38"/>
    <p:sldId id="350" r:id="rId39"/>
    <p:sldId id="351" r:id="rId40"/>
    <p:sldId id="352" r:id="rId41"/>
    <p:sldId id="373" r:id="rId42"/>
    <p:sldId id="354" r:id="rId43"/>
    <p:sldId id="374" r:id="rId44"/>
    <p:sldId id="375" r:id="rId45"/>
    <p:sldId id="275" r:id="rId46"/>
  </p:sldIdLst>
  <p:sldSz cx="6858000" cy="9144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  <p15:guide id="3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9D41"/>
    <a:srgbClr val="FFFFFF"/>
    <a:srgbClr val="000000"/>
    <a:srgbClr val="DEFAFE"/>
    <a:srgbClr val="A0E4B2"/>
    <a:srgbClr val="ABE7BB"/>
    <a:srgbClr val="DAFCFE"/>
    <a:srgbClr val="FFFFCC"/>
    <a:srgbClr val="003618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76" autoAdjust="0"/>
  </p:normalViewPr>
  <p:slideViewPr>
    <p:cSldViewPr>
      <p:cViewPr varScale="1">
        <p:scale>
          <a:sx n="83" d="100"/>
          <a:sy n="83" d="100"/>
        </p:scale>
        <p:origin x="288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3948" y="60"/>
      </p:cViewPr>
      <p:guideLst>
        <p:guide orient="horz" pos="3127"/>
        <p:guide pos="2141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4"/>
    </mc:Choice>
    <mc:Fallback>
      <c:style val="24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Человек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D84E-4922-BB3A-9E0361A580E3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D84E-4922-BB3A-9E0361A580E3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D84E-4922-BB3A-9E0361A580E3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D84E-4922-BB3A-9E0361A580E3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D84E-4922-BB3A-9E0361A580E3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D84E-4922-BB3A-9E0361A580E3}"/>
              </c:ext>
            </c:extLst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D84E-4922-BB3A-9E0361A580E3}"/>
              </c:ext>
            </c:extLst>
          </c:dPt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D84E-4922-BB3A-9E0361A580E3}"/>
              </c:ext>
            </c:extLst>
          </c:dPt>
          <c:dLbls>
            <c:dLbl>
              <c:idx val="0"/>
              <c:layout>
                <c:manualLayout>
                  <c:x val="2.554534485565629E-2"/>
                  <c:y val="-1.27392777842701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84E-4922-BB3A-9E0361A580E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5616545195384994E-2"/>
                  <c:y val="-3.45070354501673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84E-4922-BB3A-9E0361A580E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4942984697307914E-2"/>
                  <c:y val="-5.36776107002603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D84E-4922-BB3A-9E0361A580E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strCache>
            </c:strRef>
          </c:cat>
          <c:val>
            <c:numRef>
              <c:f>Лист1!$B$2:$B$9</c:f>
              <c:numCache>
                <c:formatCode>#,##0</c:formatCode>
                <c:ptCount val="8"/>
                <c:pt idx="0">
                  <c:v>33713</c:v>
                </c:pt>
                <c:pt idx="1">
                  <c:v>33267</c:v>
                </c:pt>
                <c:pt idx="2">
                  <c:v>33389</c:v>
                </c:pt>
                <c:pt idx="3">
                  <c:v>33348</c:v>
                </c:pt>
                <c:pt idx="4">
                  <c:v>33336</c:v>
                </c:pt>
                <c:pt idx="5">
                  <c:v>33514</c:v>
                </c:pt>
                <c:pt idx="6">
                  <c:v>33342</c:v>
                </c:pt>
                <c:pt idx="7">
                  <c:v>32925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D84E-4922-BB3A-9E0361A580E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58938832"/>
        <c:axId val="161273552"/>
        <c:axId val="0"/>
      </c:bar3DChart>
      <c:catAx>
        <c:axId val="158938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61273552"/>
        <c:crosses val="autoZero"/>
        <c:auto val="1"/>
        <c:lblAlgn val="ctr"/>
        <c:lblOffset val="100"/>
        <c:noMultiLvlLbl val="0"/>
      </c:catAx>
      <c:valAx>
        <c:axId val="161273552"/>
        <c:scaling>
          <c:orientation val="minMax"/>
        </c:scaling>
        <c:delete val="1"/>
        <c:axPos val="l"/>
        <c:majorGridlines/>
        <c:numFmt formatCode="#,##0" sourceLinked="1"/>
        <c:majorTickMark val="none"/>
        <c:minorTickMark val="none"/>
        <c:tickLblPos val="none"/>
        <c:crossAx val="1589388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4"/>
    </mc:Choice>
    <mc:Fallback>
      <c:style val="24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Миграционный прирост (убыль)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strCache>
            </c:strRef>
          </c:cat>
          <c:val>
            <c:numRef>
              <c:f>Лист1!$B$2:$B$9</c:f>
              <c:numCache>
                <c:formatCode>#,##0</c:formatCode>
                <c:ptCount val="8"/>
                <c:pt idx="0">
                  <c:v>-257</c:v>
                </c:pt>
                <c:pt idx="1">
                  <c:v>-290</c:v>
                </c:pt>
                <c:pt idx="2" formatCode="General">
                  <c:v>275</c:v>
                </c:pt>
                <c:pt idx="3" formatCode="General">
                  <c:v>287</c:v>
                </c:pt>
                <c:pt idx="4" formatCode="General">
                  <c:v>221</c:v>
                </c:pt>
                <c:pt idx="5" formatCode="General">
                  <c:v>7</c:v>
                </c:pt>
                <c:pt idx="6" formatCode="General">
                  <c:v>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7AC-43CB-9CB9-9189498EAA2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Естественный прирост (убыль)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dLbls>
            <c:dLbl>
              <c:idx val="0"/>
              <c:layout>
                <c:manualLayout>
                  <c:x val="4.1270306534389369E-3"/>
                  <c:y val="3.33940049082622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67AC-43CB-9CB9-9189498EAA2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1905459801584063E-3"/>
                  <c:y val="6.802344386288121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67AC-43CB-9CB9-9189498EAA2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-153</c:v>
                </c:pt>
                <c:pt idx="1">
                  <c:v>-151</c:v>
                </c:pt>
                <c:pt idx="2">
                  <c:v>-158</c:v>
                </c:pt>
                <c:pt idx="3">
                  <c:v>-241</c:v>
                </c:pt>
                <c:pt idx="4">
                  <c:v>-333</c:v>
                </c:pt>
                <c:pt idx="5">
                  <c:v>-224</c:v>
                </c:pt>
                <c:pt idx="6">
                  <c:v>-202</c:v>
                </c:pt>
                <c:pt idx="7">
                  <c:v>-325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67AC-43CB-9CB9-9189498EAA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1271312"/>
        <c:axId val="161271872"/>
        <c:axId val="0"/>
      </c:bar3DChart>
      <c:catAx>
        <c:axId val="161271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61271872"/>
        <c:crosses val="autoZero"/>
        <c:auto val="1"/>
        <c:lblAlgn val="ctr"/>
        <c:lblOffset val="100"/>
        <c:noMultiLvlLbl val="0"/>
      </c:catAx>
      <c:valAx>
        <c:axId val="161271872"/>
        <c:scaling>
          <c:orientation val="minMax"/>
        </c:scaling>
        <c:delete val="0"/>
        <c:axPos val="l"/>
        <c:majorGridlines/>
        <c:numFmt formatCode="#,##0" sourceLinked="1"/>
        <c:majorTickMark val="none"/>
        <c:minorTickMark val="none"/>
        <c:tickLblPos val="nextTo"/>
        <c:crossAx val="1612713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456439841379048"/>
          <c:y val="0.41720521210704686"/>
          <c:w val="0.29543560158620968"/>
          <c:h val="0.2397978263410073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3"/>
            <c:bubble3D val="0"/>
            <c:explosion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01-F288-4DE3-B3B1-9ADBE2BD93CF}"/>
              </c:ext>
            </c:extLst>
          </c:dPt>
          <c:dPt>
            <c:idx val="4"/>
            <c:bubble3D val="0"/>
            <c:explosion val="10"/>
            <c:extLst xmlns:c16r2="http://schemas.microsoft.com/office/drawing/2015/06/chart">
              <c:ext xmlns:c16="http://schemas.microsoft.com/office/drawing/2014/chart" uri="{C3380CC4-5D6E-409C-BE32-E72D297353CC}">
                <c16:uniqueId val="{00000002-F288-4DE3-B3B1-9ADBE2BD93CF}"/>
              </c:ext>
            </c:extLst>
          </c:dPt>
          <c:dPt>
            <c:idx val="5"/>
            <c:bubble3D val="0"/>
            <c:explosion val="8"/>
            <c:extLst xmlns:c16r2="http://schemas.microsoft.com/office/drawing/2015/06/chart">
              <c:ext xmlns:c16="http://schemas.microsoft.com/office/drawing/2014/chart" uri="{C3380CC4-5D6E-409C-BE32-E72D297353CC}">
                <c16:uniqueId val="{00000003-F288-4DE3-B3B1-9ADBE2BD93CF}"/>
              </c:ext>
            </c:extLst>
          </c:dPt>
          <c:dPt>
            <c:idx val="6"/>
            <c:bubble3D val="0"/>
            <c:explosion val="4"/>
            <c:extLst xmlns:c16r2="http://schemas.microsoft.com/office/drawing/2015/06/chart">
              <c:ext xmlns:c16="http://schemas.microsoft.com/office/drawing/2014/chart" uri="{C3380CC4-5D6E-409C-BE32-E72D297353CC}">
                <c16:uniqueId val="{00000004-F288-4DE3-B3B1-9ADBE2BD93CF}"/>
              </c:ext>
            </c:extLst>
          </c:dPt>
          <c:dPt>
            <c:idx val="8"/>
            <c:bubble3D val="0"/>
            <c:explosion val="3"/>
            <c:extLst xmlns:c16r2="http://schemas.microsoft.com/office/drawing/2015/06/chart">
              <c:ext xmlns:c16="http://schemas.microsoft.com/office/drawing/2014/chart" uri="{C3380CC4-5D6E-409C-BE32-E72D297353CC}">
                <c16:uniqueId val="{00000005-F288-4DE3-B3B1-9ADBE2BD93C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PT Astra Serif" panose="020A0603040505020204" pitchFamily="18" charset="-52"/>
                    <a:ea typeface="PT Astra Serif" panose="020A0603040505020204" pitchFamily="18" charset="-52"/>
                  </a:defRPr>
                </a:pPr>
                <a:endParaRPr lang="ru-RU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Лист1!$A$2:$A$10</c:f>
              <c:strCache>
                <c:ptCount val="9"/>
                <c:pt idx="0">
                  <c:v>Общегосуд. вопросы                (190 337,78)</c:v>
                </c:pt>
                <c:pt idx="1">
                  <c:v>Нац.оборона, нац. безоп. и правоохран. деятельность          (6 693,71)</c:v>
                </c:pt>
                <c:pt idx="2">
                  <c:v>Нац. экономика (267 939,95)</c:v>
                </c:pt>
                <c:pt idx="3">
                  <c:v>ЖКХ (275 831,72)</c:v>
                </c:pt>
                <c:pt idx="4">
                  <c:v>Охрана окружающей среды         
(8 248,47)</c:v>
                </c:pt>
                <c:pt idx="5">
                  <c:v>Образование (1 063 471,95)</c:v>
                </c:pt>
                <c:pt idx="6">
                  <c:v>Культура, кинематография (145 809,08)</c:v>
                </c:pt>
                <c:pt idx="7">
                  <c:v>Соц. политика (73 831,58)</c:v>
                </c:pt>
                <c:pt idx="8">
                  <c:v>Физ.культура и спорт                           (16 133,11)</c:v>
                </c:pt>
              </c:strCache>
            </c:strRef>
          </c:cat>
          <c:val>
            <c:numRef>
              <c:f>Лист1!$B$2:$B$10</c:f>
              <c:numCache>
                <c:formatCode>#,##0.00</c:formatCode>
                <c:ptCount val="9"/>
                <c:pt idx="0">
                  <c:v>190337.78</c:v>
                </c:pt>
                <c:pt idx="1">
                  <c:v>6693.71</c:v>
                </c:pt>
                <c:pt idx="2">
                  <c:v>267939.95</c:v>
                </c:pt>
                <c:pt idx="3">
                  <c:v>275831.71999999997</c:v>
                </c:pt>
                <c:pt idx="4">
                  <c:v>2784.06</c:v>
                </c:pt>
                <c:pt idx="5">
                  <c:v>1063471.95</c:v>
                </c:pt>
                <c:pt idx="6">
                  <c:v>145809.07999999999</c:v>
                </c:pt>
                <c:pt idx="7">
                  <c:v>73831.58</c:v>
                </c:pt>
                <c:pt idx="8">
                  <c:v>331434.40000000002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F288-4DE3-B3B1-9ADBE2BD93C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60676870355352375"/>
          <c:y val="2.349797089584443E-2"/>
          <c:w val="0.37798540576321532"/>
          <c:h val="0.97545492061440575"/>
        </c:manualLayout>
      </c:layout>
      <c:overlay val="0"/>
      <c:txPr>
        <a:bodyPr/>
        <a:lstStyle/>
        <a:p>
          <a:pPr>
            <a:defRPr>
              <a:latin typeface="PT Astra Serif" panose="020A0603040505020204" pitchFamily="18" charset="-52"/>
              <a:ea typeface="PT Astra Serif" panose="020A0603040505020204" pitchFamily="18" charset="-52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2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3"/>
    </mc:Choice>
    <mc:Fallback>
      <c:style val="13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cat>
            <c:numRef>
              <c:f>Лист1!$A$2:$A$13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52</c:v>
                </c:pt>
                <c:pt idx="1">
                  <c:v>64</c:v>
                </c:pt>
                <c:pt idx="2">
                  <c:v>40</c:v>
                </c:pt>
                <c:pt idx="3">
                  <c:v>256</c:v>
                </c:pt>
                <c:pt idx="4">
                  <c:v>83</c:v>
                </c:pt>
                <c:pt idx="5">
                  <c:v>20</c:v>
                </c:pt>
                <c:pt idx="6">
                  <c:v>8</c:v>
                </c:pt>
                <c:pt idx="7">
                  <c:v>17</c:v>
                </c:pt>
                <c:pt idx="8">
                  <c:v>25</c:v>
                </c:pt>
                <c:pt idx="9">
                  <c:v>12</c:v>
                </c:pt>
                <c:pt idx="10">
                  <c:v>8</c:v>
                </c:pt>
                <c:pt idx="11">
                  <c:v>67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cat>
            <c:numRef>
              <c:f>Лист1!$A$2:$A$13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44</c:v>
                </c:pt>
                <c:pt idx="1">
                  <c:v>46</c:v>
                </c:pt>
                <c:pt idx="2">
                  <c:v>42</c:v>
                </c:pt>
                <c:pt idx="3">
                  <c:v>257</c:v>
                </c:pt>
                <c:pt idx="4">
                  <c:v>83</c:v>
                </c:pt>
                <c:pt idx="5">
                  <c:v>24</c:v>
                </c:pt>
                <c:pt idx="6">
                  <c:v>9</c:v>
                </c:pt>
                <c:pt idx="7">
                  <c:v>18</c:v>
                </c:pt>
                <c:pt idx="8">
                  <c:v>29</c:v>
                </c:pt>
                <c:pt idx="9">
                  <c:v>12</c:v>
                </c:pt>
                <c:pt idx="10">
                  <c:v>8</c:v>
                </c:pt>
                <c:pt idx="11">
                  <c:v>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26055648"/>
        <c:axId val="226056208"/>
        <c:axId val="0"/>
      </c:bar3DChart>
      <c:catAx>
        <c:axId val="226055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PT Astra Serif" panose="020A0603040505020204" pitchFamily="18" charset="-52"/>
                <a:ea typeface="PT Astra Serif" panose="020A0603040505020204" pitchFamily="18" charset="-52"/>
              </a:defRPr>
            </a:pPr>
            <a:endParaRPr lang="ru-RU"/>
          </a:p>
        </c:txPr>
        <c:crossAx val="226056208"/>
        <c:crosses val="autoZero"/>
        <c:auto val="1"/>
        <c:lblAlgn val="ctr"/>
        <c:lblOffset val="100"/>
        <c:noMultiLvlLbl val="0"/>
      </c:catAx>
      <c:valAx>
        <c:axId val="2260562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PT Astra Serif" panose="020A0603040505020204" pitchFamily="18" charset="-52"/>
                <a:ea typeface="PT Astra Serif" panose="020A0603040505020204" pitchFamily="18" charset="-52"/>
              </a:defRPr>
            </a:pPr>
            <a:endParaRPr lang="ru-RU"/>
          </a:p>
        </c:txPr>
        <c:crossAx val="22605564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143EA2-4D6F-4619-AC55-9C21281E2262}" type="doc">
      <dgm:prSet loTypeId="urn:microsoft.com/office/officeart/2005/8/layout/vList6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14CF580C-DDCD-449E-945A-67638E4D6F1B}">
      <dgm:prSet custT="1"/>
      <dgm:spPr/>
      <dgm:t>
        <a:bodyPr/>
        <a:lstStyle/>
        <a:p>
          <a:pPr algn="just"/>
          <a:endParaRPr lang="ru-RU" sz="13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</dgm:t>
    </dgm:pt>
    <dgm:pt modelId="{406119A9-57D2-4717-A68D-30847B98D7E5}" type="sibTrans" cxnId="{6A830388-8E42-4B74-B02F-D8561ED4908E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418BEC49-BFC4-4486-8A19-1476C83E3A73}" type="parTrans" cxnId="{6A830388-8E42-4B74-B02F-D8561ED4908E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CBA4639C-97A3-4293-AAAD-B8A8C88BEF48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300" kern="1200" dirty="0" err="1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Большедоро</a:t>
          </a:r>
          <a:r>
            <a:rPr lang="ru-RU" sz="1300" kern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-</a:t>
          </a:r>
        </a:p>
        <a:p>
          <a:pPr>
            <a:spcAft>
              <a:spcPts val="0"/>
            </a:spcAft>
          </a:pPr>
          <a:r>
            <a:rPr lang="ru-RU" sz="1300" kern="1200" dirty="0" err="1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ховское</a:t>
          </a:r>
          <a:r>
            <a:rPr lang="ru-RU" sz="1300" kern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 сельское поселение</a:t>
          </a:r>
        </a:p>
      </dgm:t>
    </dgm:pt>
    <dgm:pt modelId="{BF49184D-4C0D-440E-B851-39DD65648A86}" type="parTrans" cxnId="{AFD84000-BCAA-4191-92FE-13CB4F531146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8BFF3084-E731-41F5-B155-2876AE701F10}" type="sibTrans" cxnId="{AFD84000-BCAA-4191-92FE-13CB4F531146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E270EAE1-D1C2-4C2E-A426-0DB7571B911C}">
      <dgm:prSet custT="1"/>
      <dgm:spPr/>
      <dgm:t>
        <a:bodyPr/>
        <a:lstStyle/>
        <a:p>
          <a:pPr algn="just">
            <a:spcAft>
              <a:spcPts val="0"/>
            </a:spcAft>
          </a:pPr>
          <a:r>
            <a:rPr lang="ru-RU" sz="13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Газоснабжение </a:t>
          </a:r>
          <a:r>
            <a:rPr lang="ru-RU" sz="1300" dirty="0" err="1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д.Победа</a:t>
          </a:r>
          <a:r>
            <a:rPr lang="ru-RU" sz="13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, </a:t>
          </a:r>
          <a:r>
            <a:rPr lang="ru-RU" sz="1300" dirty="0" err="1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с.Больше</a:t>
          </a:r>
          <a:r>
            <a:rPr lang="ru-RU" sz="13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-Дорохово,                 д. Воронино-</a:t>
          </a:r>
          <a:r>
            <a:rPr lang="ru-RU" sz="1300" dirty="0" err="1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Яя</a:t>
          </a:r>
          <a:r>
            <a:rPr lang="ru-RU" sz="13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, строительство газовых котельных;</a:t>
          </a:r>
          <a:endParaRPr lang="ru-RU" sz="1300" dirty="0">
            <a:latin typeface="PT Astra Serif" panose="020A0603040505020204" pitchFamily="18" charset="-52"/>
            <a:ea typeface="PT Astra Serif" panose="020A0603040505020204" pitchFamily="18" charset="-52"/>
            <a:cs typeface="Times New Roman" pitchFamily="18" charset="0"/>
          </a:endParaRPr>
        </a:p>
      </dgm:t>
    </dgm:pt>
    <dgm:pt modelId="{A3F820C7-BFDC-4F91-BE99-C3BD6BBB3E1B}" type="parTrans" cxnId="{C6F07763-FFBA-46DB-985B-5568C2E95267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4D9105FB-F865-489C-88D3-29A7E18D8AB7}" type="sibTrans" cxnId="{C6F07763-FFBA-46DB-985B-5568C2E95267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7B0302F1-5C16-4334-89A8-E105257C0668}">
      <dgm:prSet custT="1"/>
      <dgm:spPr/>
      <dgm:t>
        <a:bodyPr/>
        <a:lstStyle/>
        <a:p>
          <a:r>
            <a:rPr lang="ru-RU" sz="1300" kern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Ягодное сельское поселение</a:t>
          </a:r>
        </a:p>
      </dgm:t>
    </dgm:pt>
    <dgm:pt modelId="{5642290A-E0F5-4A4D-8A5B-721ED6DDB86E}" type="parTrans" cxnId="{37BE5777-4293-4764-B7F4-FF172FB90F24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2B751C3C-8D91-41A3-A6A8-38CFC6160CF6}" type="sibTrans" cxnId="{37BE5777-4293-4764-B7F4-FF172FB90F24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C8CC01D1-530A-413C-B8DE-A71B09168E1D}">
      <dgm:prSet custT="1"/>
      <dgm:spPr/>
      <dgm:t>
        <a:bodyPr/>
        <a:lstStyle/>
        <a:p>
          <a:pPr algn="just">
            <a:spcAft>
              <a:spcPts val="0"/>
            </a:spcAft>
          </a:pPr>
          <a:r>
            <a:rPr lang="ru-RU" sz="13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3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Строительство зерносушильного комплекса ООО "Сибирское молоко».</a:t>
          </a:r>
          <a:endParaRPr lang="ru-RU" sz="1300" dirty="0">
            <a:latin typeface="PT Astra Serif" panose="020A0603040505020204" pitchFamily="18" charset="-52"/>
            <a:ea typeface="PT Astra Serif" panose="020A0603040505020204" pitchFamily="18" charset="-52"/>
            <a:cs typeface="Times New Roman" pitchFamily="18" charset="0"/>
          </a:endParaRPr>
        </a:p>
      </dgm:t>
    </dgm:pt>
    <dgm:pt modelId="{A5259D69-EFE8-4226-853F-241644A4FE79}" type="parTrans" cxnId="{19D46A8A-BDA7-4AA1-B551-6E88926E45D8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58D53D29-2076-4069-9865-FCF10CDEAEFA}" type="sibTrans" cxnId="{19D46A8A-BDA7-4AA1-B551-6E88926E45D8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20BB9E2B-77D7-4CB1-98E8-9D4EE78F1DC3}">
      <dgm:prSet custT="1"/>
      <dgm:spPr/>
      <dgm:t>
        <a:bodyPr/>
        <a:lstStyle/>
        <a:p>
          <a:r>
            <a:rPr lang="ru-RU" sz="1300" kern="1200" dirty="0" err="1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Новокусковское</a:t>
          </a:r>
          <a:r>
            <a:rPr lang="ru-RU" sz="1300" kern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 сельское поселение</a:t>
          </a:r>
        </a:p>
      </dgm:t>
    </dgm:pt>
    <dgm:pt modelId="{6061E1A8-417B-42EE-8FC0-F1D5EA8447C4}" type="parTrans" cxnId="{6E3A06A4-52A8-471E-AA64-AC7BB75D0C7A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D6C7A2F5-5601-4243-8253-219B202349DA}" type="sibTrans" cxnId="{6E3A06A4-52A8-471E-AA64-AC7BB75D0C7A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EC879090-7D44-4616-870C-5469B59B55CC}">
      <dgm:prSet custT="1"/>
      <dgm:spPr/>
      <dgm:t>
        <a:bodyPr/>
        <a:lstStyle/>
        <a:p>
          <a:pPr algn="just">
            <a:spcAft>
              <a:spcPts val="0"/>
            </a:spcAft>
          </a:pPr>
          <a:endParaRPr lang="ru-RU" sz="13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</dgm:t>
    </dgm:pt>
    <dgm:pt modelId="{28389E59-8706-45D2-91C0-E267950B4566}" type="parTrans" cxnId="{300A75DB-E2C3-4A90-BBA2-B400DAC028EB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44BC1689-9A3A-4C6B-B76E-394C617AA2C7}" type="sibTrans" cxnId="{300A75DB-E2C3-4A90-BBA2-B400DAC028EB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D064F30A-ADBE-4DA8-AD41-9F0AF514F5DE}">
      <dgm:prSet custT="1"/>
      <dgm:spPr/>
      <dgm:t>
        <a:bodyPr/>
        <a:lstStyle/>
        <a:p>
          <a:r>
            <a:rPr lang="ru-RU" sz="1300" kern="1200" dirty="0" err="1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Батуринское</a:t>
          </a:r>
          <a:r>
            <a:rPr lang="ru-RU" sz="1300" kern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 сельское поселение</a:t>
          </a:r>
        </a:p>
      </dgm:t>
    </dgm:pt>
    <dgm:pt modelId="{01908027-3064-4CF8-A46D-7BE6C5DC9F4D}" type="parTrans" cxnId="{53F43ADD-4088-40CE-96C5-AEBE795D61E8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4F8A9FAE-B3F9-4441-913F-EE440EF2C74C}" type="sibTrans" cxnId="{53F43ADD-4088-40CE-96C5-AEBE795D61E8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8FEC4135-3E9F-4DA9-990A-27628E6F86BE}">
      <dgm:prSet custT="1"/>
      <dgm:spPr/>
      <dgm:t>
        <a:bodyPr/>
        <a:lstStyle/>
        <a:p>
          <a:pPr algn="just">
            <a:spcAft>
              <a:spcPts val="0"/>
            </a:spcAft>
          </a:pPr>
          <a:r>
            <a:rPr lang="ru-RU" sz="13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Создание заготовительных пунктов дикоросов с первичной </a:t>
          </a:r>
          <a:r>
            <a:rPr lang="ru-RU" sz="13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переработкой.</a:t>
          </a:r>
          <a:endParaRPr lang="ru-RU" sz="1300" dirty="0">
            <a:latin typeface="PT Astra Serif" panose="020A0603040505020204" pitchFamily="18" charset="-52"/>
            <a:ea typeface="PT Astra Serif" panose="020A0603040505020204" pitchFamily="18" charset="-52"/>
            <a:cs typeface="Times New Roman" pitchFamily="18" charset="0"/>
          </a:endParaRPr>
        </a:p>
      </dgm:t>
    </dgm:pt>
    <dgm:pt modelId="{0BB931D6-7F51-4125-91B2-247BC3C24658}" type="parTrans" cxnId="{9E5FD779-FEBB-4275-8665-798DF87F62E7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6355B986-59A5-4D48-9A5A-CC65A6EA9736}" type="sibTrans" cxnId="{9E5FD779-FEBB-4275-8665-798DF87F62E7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2B603E65-E710-4074-B112-B42D23FFAC28}">
      <dgm:prSet custT="1"/>
      <dgm:spPr/>
      <dgm:t>
        <a:bodyPr/>
        <a:lstStyle/>
        <a:p>
          <a:pPr algn="just">
            <a:spcAft>
              <a:spcPts val="0"/>
            </a:spcAft>
          </a:pPr>
          <a:endParaRPr lang="ru-RU" sz="13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</dgm:t>
    </dgm:pt>
    <dgm:pt modelId="{DFD29B2B-7430-42ED-A528-7726601C57AF}" type="parTrans" cxnId="{51D11385-8D40-4A8B-BF24-E4F5E62E94EA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6E2B7634-E04F-4DD6-BBEB-04CE8C62B56F}" type="sibTrans" cxnId="{51D11385-8D40-4A8B-BF24-E4F5E62E94EA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1B0AE346-5412-434D-8693-C4C6A650167B}">
      <dgm:prSet phldrT="[Текст]" custT="1"/>
      <dgm:spPr/>
      <dgm:t>
        <a:bodyPr/>
        <a:lstStyle/>
        <a:p>
          <a:r>
            <a:rPr lang="ru-RU" sz="1300" kern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Новиковское сельское поселение</a:t>
          </a:r>
        </a:p>
      </dgm:t>
    </dgm:pt>
    <dgm:pt modelId="{D5E96A5C-E66F-43CC-868A-E498A4D6B5EB}" type="sibTrans" cxnId="{6C291E9E-CA64-4B90-AFD7-93B4AE5813D3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F824EEB5-EDE1-46F7-9875-AC06F731C3E5}" type="parTrans" cxnId="{6C291E9E-CA64-4B90-AFD7-93B4AE5813D3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4818E27F-B7F9-490F-948A-1F1045DF3B1C}">
      <dgm:prSet custT="1"/>
      <dgm:spPr/>
      <dgm:t>
        <a:bodyPr/>
        <a:lstStyle/>
        <a:p>
          <a:pPr algn="just">
            <a:spcAft>
              <a:spcPts val="0"/>
            </a:spcAft>
          </a:pPr>
          <a:r>
            <a:rPr lang="ru-RU" sz="13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Строительство нового молочно-товарного комплекса на 1 999 голов ООО «</a:t>
          </a:r>
          <a:r>
            <a:rPr lang="ru-RU" sz="1300" dirty="0" err="1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Большедороховское</a:t>
          </a:r>
          <a:r>
            <a:rPr lang="ru-RU" sz="13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 молоко».</a:t>
          </a:r>
          <a:endParaRPr lang="ru-RU" sz="1300" dirty="0">
            <a:latin typeface="PT Astra Serif" panose="020A0603040505020204" pitchFamily="18" charset="-52"/>
            <a:ea typeface="PT Astra Serif" panose="020A0603040505020204" pitchFamily="18" charset="-52"/>
            <a:cs typeface="Times New Roman" pitchFamily="18" charset="0"/>
          </a:endParaRPr>
        </a:p>
      </dgm:t>
    </dgm:pt>
    <dgm:pt modelId="{92C30EFA-BDEC-4C31-849C-A335465E4C16}" type="parTrans" cxnId="{126F2D66-1075-407E-9666-DDC981F9B471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53C1F1AA-155A-45BC-8BAA-33CDC732560B}" type="sibTrans" cxnId="{126F2D66-1075-407E-9666-DDC981F9B471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15016EA0-AF07-4447-AF5D-659F2C86EB9E}">
      <dgm:prSet custT="1"/>
      <dgm:spPr/>
      <dgm:t>
        <a:bodyPr/>
        <a:lstStyle/>
        <a:p>
          <a:pPr algn="just">
            <a:spcAft>
              <a:spcPts val="0"/>
            </a:spcAft>
          </a:pPr>
          <a:r>
            <a:rPr lang="ru-RU" sz="13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Газоснабжение </a:t>
          </a:r>
          <a:r>
            <a:rPr lang="ru-RU" sz="1300" dirty="0" err="1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д.Старо</a:t>
          </a:r>
          <a:r>
            <a:rPr lang="ru-RU" sz="13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-Кусково, </a:t>
          </a:r>
          <a:r>
            <a:rPr lang="ru-RU" sz="1300" dirty="0" err="1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с.Ново</a:t>
          </a:r>
          <a:r>
            <a:rPr lang="ru-RU" sz="13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-Кусково, строительство газовых </a:t>
          </a:r>
          <a:r>
            <a:rPr lang="ru-RU" sz="13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котельных.</a:t>
          </a:r>
          <a:endParaRPr lang="ru-RU" sz="1300" dirty="0">
            <a:latin typeface="PT Astra Serif" panose="020A0603040505020204" pitchFamily="18" charset="-52"/>
            <a:ea typeface="PT Astra Serif" panose="020A0603040505020204" pitchFamily="18" charset="-52"/>
            <a:cs typeface="Times New Roman" pitchFamily="18" charset="0"/>
          </a:endParaRPr>
        </a:p>
      </dgm:t>
    </dgm:pt>
    <dgm:pt modelId="{7BBED3FA-DBA8-4751-83F2-2A8FD99CC505}" type="parTrans" cxnId="{5B444C3A-D790-4CCC-9518-C18E1814AA1F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E3FA13EA-90EA-4122-9EAC-50E956206A47}" type="sibTrans" cxnId="{5B444C3A-D790-4CCC-9518-C18E1814AA1F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388FD57D-FB04-4117-8670-8D203ADD654B}">
      <dgm:prSet custT="1"/>
      <dgm:spPr/>
      <dgm:t>
        <a:bodyPr/>
        <a:lstStyle/>
        <a:p>
          <a:pPr algn="just">
            <a:spcAft>
              <a:spcPts val="0"/>
            </a:spcAft>
          </a:pPr>
          <a:endParaRPr lang="ru-RU" sz="1300" dirty="0">
            <a:latin typeface="PT Astra Serif" panose="020A0603040505020204" pitchFamily="18" charset="-52"/>
            <a:ea typeface="PT Astra Serif" panose="020A0603040505020204" pitchFamily="18" charset="-52"/>
            <a:cs typeface="Times New Roman" pitchFamily="18" charset="0"/>
          </a:endParaRPr>
        </a:p>
      </dgm:t>
    </dgm:pt>
    <dgm:pt modelId="{2D3A32E3-FDF7-4A11-92EB-118ED20D6482}" type="parTrans" cxnId="{5D8D8857-A77E-4333-B934-80B6C4D9ABB7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BD2E9A82-0F8A-4E20-BE8D-50120A3A803D}" type="sibTrans" cxnId="{5D8D8857-A77E-4333-B934-80B6C4D9ABB7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FDA3B8BE-F806-4754-9521-5FA6A4B4F591}">
      <dgm:prSet custT="1"/>
      <dgm:spPr/>
      <dgm:t>
        <a:bodyPr/>
        <a:lstStyle/>
        <a:p>
          <a:pPr>
            <a:spcAft>
              <a:spcPct val="15000"/>
            </a:spcAft>
          </a:pPr>
          <a:endParaRPr lang="ru-RU" sz="1300" dirty="0">
            <a:solidFill>
              <a:srgbClr val="003618"/>
            </a:solidFill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</dgm:t>
    </dgm:pt>
    <dgm:pt modelId="{2657A256-0282-4E18-8990-9E5F6B67F0FF}" type="parTrans" cxnId="{53C9ED46-55DB-46EB-9ED3-4C5B48E4BE99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805142A9-4877-41FA-B727-FFAD7D28D14E}" type="sibTrans" cxnId="{53C9ED46-55DB-46EB-9ED3-4C5B48E4BE99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D3FE1E28-B90C-49DC-A922-36531BB7FE6A}">
      <dgm:prSet phldrT="[Текст]" custT="1"/>
      <dgm:spPr/>
      <dgm:t>
        <a:bodyPr/>
        <a:lstStyle/>
        <a:p>
          <a:r>
            <a:rPr lang="ru-RU" sz="1300" dirty="0" err="1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Асиновское</a:t>
          </a:r>
          <a:r>
            <a:rPr lang="ru-RU" sz="13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 городское поселение</a:t>
          </a:r>
        </a:p>
      </dgm:t>
    </dgm:pt>
    <dgm:pt modelId="{D4CA43CA-4378-4B8D-A847-0987B7CA6AA2}" type="parTrans" cxnId="{CA5005B0-2C11-4898-A3ED-EDC3E135DCBD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ED12A971-0ECB-4F2B-935E-2114394DA770}" type="sibTrans" cxnId="{CA5005B0-2C11-4898-A3ED-EDC3E135DCBD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F9AD9823-5CE1-4C18-B75E-F3F60559488E}">
      <dgm:prSet custT="1"/>
      <dgm:spPr/>
      <dgm:t>
        <a:bodyPr/>
        <a:lstStyle/>
        <a:p>
          <a:pPr algn="just">
            <a:spcAft>
              <a:spcPts val="0"/>
            </a:spcAft>
          </a:pPr>
          <a:r>
            <a:rPr lang="ru-RU" sz="130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Строительство газораспределительных сетей;</a:t>
          </a:r>
          <a:endParaRPr lang="ru-RU" sz="13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</dgm:t>
    </dgm:pt>
    <dgm:pt modelId="{DAE8AB2E-75AF-42AB-AE2A-FA00EBCE8EF0}" type="sibTrans" cxnId="{AD79358E-0183-4531-B8BB-49509F59BAF4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8B717D51-89D6-4966-ACBA-74A56FEEB1C2}" type="parTrans" cxnId="{AD79358E-0183-4531-B8BB-49509F59BAF4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0346EECE-9626-4DE0-A323-ACD20770E9B1}">
      <dgm:prSet custT="1"/>
      <dgm:spPr/>
      <dgm:t>
        <a:bodyPr/>
        <a:lstStyle/>
        <a:p>
          <a:pPr algn="just">
            <a:spcAft>
              <a:spcPts val="0"/>
            </a:spcAft>
          </a:pPr>
          <a:endParaRPr lang="ru-RU" sz="1300" dirty="0">
            <a:latin typeface="PT Astra Serif" panose="020A0603040505020204" pitchFamily="18" charset="-52"/>
            <a:ea typeface="PT Astra Serif" panose="020A0603040505020204" pitchFamily="18" charset="-52"/>
            <a:cs typeface="Times New Roman" pitchFamily="18" charset="0"/>
          </a:endParaRPr>
        </a:p>
      </dgm:t>
    </dgm:pt>
    <dgm:pt modelId="{5F323A45-4FE6-4864-A3AC-A62E6EB5DBEF}" type="parTrans" cxnId="{839BF62D-6541-465B-A695-F9E9FE75BDD4}">
      <dgm:prSet/>
      <dgm:spPr/>
      <dgm:t>
        <a:bodyPr/>
        <a:lstStyle/>
        <a:p>
          <a:endParaRPr lang="ru-RU"/>
        </a:p>
      </dgm:t>
    </dgm:pt>
    <dgm:pt modelId="{13455D2D-8F42-42D7-B18F-FDEF449C4BB4}" type="sibTrans" cxnId="{839BF62D-6541-465B-A695-F9E9FE75BDD4}">
      <dgm:prSet/>
      <dgm:spPr/>
      <dgm:t>
        <a:bodyPr/>
        <a:lstStyle/>
        <a:p>
          <a:endParaRPr lang="ru-RU"/>
        </a:p>
      </dgm:t>
    </dgm:pt>
    <dgm:pt modelId="{1CE194A0-07F0-4DEF-BA50-4FE2B1B5DF7A}">
      <dgm:prSet custT="1"/>
      <dgm:spPr/>
      <dgm:t>
        <a:bodyPr/>
        <a:lstStyle/>
        <a:p>
          <a:pPr algn="just"/>
          <a:r>
            <a:rPr lang="ru-RU" sz="13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Строительство экологической базы отдыха д. Вороно- Пашня.</a:t>
          </a:r>
          <a:endParaRPr lang="ru-RU" sz="1300" dirty="0">
            <a:latin typeface="PT Astra Serif" panose="020A0603040505020204" pitchFamily="18" charset="-52"/>
            <a:ea typeface="PT Astra Serif" panose="020A0603040505020204" pitchFamily="18" charset="-52"/>
            <a:cs typeface="Times New Roman" pitchFamily="18" charset="0"/>
          </a:endParaRPr>
        </a:p>
      </dgm:t>
    </dgm:pt>
    <dgm:pt modelId="{39CE5301-2EA1-44A2-AEBD-28FE5ACC4E47}" type="parTrans" cxnId="{854E7EC4-7D43-48DC-B4BB-440C9B0F2C1C}">
      <dgm:prSet/>
      <dgm:spPr/>
      <dgm:t>
        <a:bodyPr/>
        <a:lstStyle/>
        <a:p>
          <a:endParaRPr lang="ru-RU"/>
        </a:p>
      </dgm:t>
    </dgm:pt>
    <dgm:pt modelId="{2DB551CA-FFB0-4FDD-91CB-A6AB546E3FC7}" type="sibTrans" cxnId="{854E7EC4-7D43-48DC-B4BB-440C9B0F2C1C}">
      <dgm:prSet/>
      <dgm:spPr/>
      <dgm:t>
        <a:bodyPr/>
        <a:lstStyle/>
        <a:p>
          <a:endParaRPr lang="ru-RU"/>
        </a:p>
      </dgm:t>
    </dgm:pt>
    <dgm:pt modelId="{5B964448-A695-45F6-A214-EE794E0A7347}">
      <dgm:prSet custT="1"/>
      <dgm:spPr/>
      <dgm:t>
        <a:bodyPr/>
        <a:lstStyle/>
        <a:p>
          <a:pPr algn="just"/>
          <a:endParaRPr lang="ru-RU" sz="13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</dgm:t>
    </dgm:pt>
    <dgm:pt modelId="{F58A409D-7883-4E78-95DB-1BC307E92027}" type="parTrans" cxnId="{25869D44-DCB7-44B3-8AB1-5655E15FD2A7}">
      <dgm:prSet/>
      <dgm:spPr/>
      <dgm:t>
        <a:bodyPr/>
        <a:lstStyle/>
        <a:p>
          <a:endParaRPr lang="ru-RU"/>
        </a:p>
      </dgm:t>
    </dgm:pt>
    <dgm:pt modelId="{978CCF4E-8D0D-4C3B-A521-3BCA3669498E}" type="sibTrans" cxnId="{25869D44-DCB7-44B3-8AB1-5655E15FD2A7}">
      <dgm:prSet/>
      <dgm:spPr/>
      <dgm:t>
        <a:bodyPr/>
        <a:lstStyle/>
        <a:p>
          <a:endParaRPr lang="ru-RU"/>
        </a:p>
      </dgm:t>
    </dgm:pt>
    <dgm:pt modelId="{BB0E83F9-D0AA-4326-A170-B6454298EBD1}">
      <dgm:prSet custT="1"/>
      <dgm:spPr/>
      <dgm:t>
        <a:bodyPr/>
        <a:lstStyle/>
        <a:p>
          <a:pPr algn="just"/>
          <a:endParaRPr lang="ru-RU" sz="13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</dgm:t>
    </dgm:pt>
    <dgm:pt modelId="{D020AC98-CCB7-46B7-B300-1A9909408870}" type="parTrans" cxnId="{C144546A-AD32-4C32-B4EF-B694FECF16D4}">
      <dgm:prSet/>
      <dgm:spPr/>
      <dgm:t>
        <a:bodyPr/>
        <a:lstStyle/>
        <a:p>
          <a:endParaRPr lang="ru-RU"/>
        </a:p>
      </dgm:t>
    </dgm:pt>
    <dgm:pt modelId="{9043CC4E-9319-4507-A80E-4473C547CCF5}" type="sibTrans" cxnId="{C144546A-AD32-4C32-B4EF-B694FECF16D4}">
      <dgm:prSet/>
      <dgm:spPr/>
      <dgm:t>
        <a:bodyPr/>
        <a:lstStyle/>
        <a:p>
          <a:endParaRPr lang="ru-RU"/>
        </a:p>
      </dgm:t>
    </dgm:pt>
    <dgm:pt modelId="{33FB403C-2806-49AD-99A4-EF2142F4CD73}">
      <dgm:prSet custT="1"/>
      <dgm:spPr/>
      <dgm:t>
        <a:bodyPr/>
        <a:lstStyle/>
        <a:p>
          <a:pPr algn="just">
            <a:spcAft>
              <a:spcPts val="0"/>
            </a:spcAft>
          </a:pPr>
          <a:r>
            <a:rPr lang="ru-RU" sz="13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Строительство крытого катка с искусственным льдом , общей площадью </a:t>
          </a:r>
          <a:r>
            <a:rPr lang="ru-RU" sz="13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       3 </a:t>
          </a:r>
          <a:r>
            <a:rPr lang="ru-RU" sz="13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311 кв. м. и др.</a:t>
          </a:r>
          <a:endParaRPr lang="ru-RU" sz="1300" dirty="0">
            <a:latin typeface="PT Astra Serif" panose="020A0603040505020204" pitchFamily="18" charset="-52"/>
            <a:ea typeface="PT Astra Serif" panose="020A0603040505020204" pitchFamily="18" charset="-52"/>
            <a:cs typeface="Times New Roman" pitchFamily="18" charset="0"/>
          </a:endParaRPr>
        </a:p>
      </dgm:t>
    </dgm:pt>
    <dgm:pt modelId="{A6709F34-022F-4340-8551-9F604BC8032E}" type="parTrans" cxnId="{86F1EECB-8F4B-48FB-83EF-4F9F1357141C}">
      <dgm:prSet/>
      <dgm:spPr/>
      <dgm:t>
        <a:bodyPr/>
        <a:lstStyle/>
        <a:p>
          <a:endParaRPr lang="ru-RU"/>
        </a:p>
      </dgm:t>
    </dgm:pt>
    <dgm:pt modelId="{6C549D73-985E-4DBC-998D-2A9F3B6B642B}" type="sibTrans" cxnId="{86F1EECB-8F4B-48FB-83EF-4F9F1357141C}">
      <dgm:prSet/>
      <dgm:spPr/>
      <dgm:t>
        <a:bodyPr/>
        <a:lstStyle/>
        <a:p>
          <a:endParaRPr lang="ru-RU"/>
        </a:p>
      </dgm:t>
    </dgm:pt>
    <dgm:pt modelId="{D77650FD-6857-4F0B-ABBF-7FE99918A75C}">
      <dgm:prSet custT="1"/>
      <dgm:spPr/>
      <dgm:t>
        <a:bodyPr/>
        <a:lstStyle/>
        <a:p>
          <a:pPr algn="just">
            <a:spcAft>
              <a:spcPts val="0"/>
            </a:spcAft>
          </a:pPr>
          <a:r>
            <a:rPr lang="ru-RU" sz="13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Строительство мусоросортировочного комплекса;</a:t>
          </a:r>
          <a:endParaRPr lang="ru-RU" sz="1300" dirty="0">
            <a:latin typeface="PT Astra Serif" panose="020A0603040505020204" pitchFamily="18" charset="-52"/>
            <a:ea typeface="PT Astra Serif" panose="020A0603040505020204" pitchFamily="18" charset="-52"/>
            <a:cs typeface="Times New Roman" pitchFamily="18" charset="0"/>
          </a:endParaRPr>
        </a:p>
      </dgm:t>
    </dgm:pt>
    <dgm:pt modelId="{035CE471-48E9-42C3-96D1-E0679D22C8C9}" type="parTrans" cxnId="{BDA58818-503D-4D52-B61F-61591662BFB3}">
      <dgm:prSet/>
      <dgm:spPr/>
      <dgm:t>
        <a:bodyPr/>
        <a:lstStyle/>
        <a:p>
          <a:endParaRPr lang="ru-RU"/>
        </a:p>
      </dgm:t>
    </dgm:pt>
    <dgm:pt modelId="{0CED6145-847E-4F69-A4AB-C5BB10D8A8EA}" type="sibTrans" cxnId="{BDA58818-503D-4D52-B61F-61591662BFB3}">
      <dgm:prSet/>
      <dgm:spPr/>
      <dgm:t>
        <a:bodyPr/>
        <a:lstStyle/>
        <a:p>
          <a:endParaRPr lang="ru-RU"/>
        </a:p>
      </dgm:t>
    </dgm:pt>
    <dgm:pt modelId="{07E9440B-95C5-4991-A083-933586D689F6}">
      <dgm:prSet custT="1"/>
      <dgm:spPr/>
      <dgm:t>
        <a:bodyPr/>
        <a:lstStyle/>
        <a:p>
          <a:pPr algn="just">
            <a:spcAft>
              <a:spcPts val="0"/>
            </a:spcAft>
          </a:pPr>
          <a:r>
            <a:rPr lang="ru-RU" sz="1300" dirty="0" smtClean="0">
              <a:latin typeface="PT Astra Serif" panose="020A0603040505020204" pitchFamily="18" charset="-52"/>
              <a:cs typeface="Times New Roman" pitchFamily="18" charset="0"/>
            </a:rPr>
            <a:t>Строительство очистных сооружений в </a:t>
          </a:r>
          <a:r>
            <a:rPr lang="ru-RU" sz="1300" dirty="0" err="1" smtClean="0">
              <a:latin typeface="PT Astra Serif" panose="020A0603040505020204" pitchFamily="18" charset="-52"/>
              <a:cs typeface="Times New Roman" pitchFamily="18" charset="0"/>
            </a:rPr>
            <a:t>с.Ягодное</a:t>
          </a:r>
          <a:endParaRPr lang="ru-RU" sz="1300" dirty="0">
            <a:latin typeface="PT Astra Serif" panose="020A0603040505020204" pitchFamily="18" charset="-52"/>
            <a:ea typeface="PT Astra Serif" panose="020A0603040505020204" pitchFamily="18" charset="-52"/>
            <a:cs typeface="Times New Roman" pitchFamily="18" charset="0"/>
          </a:endParaRPr>
        </a:p>
      </dgm:t>
    </dgm:pt>
    <dgm:pt modelId="{36EEDD78-9C97-49D1-A5E2-F15DA44DD0C9}" type="parTrans" cxnId="{203D39C5-31B8-4269-B29D-97869910FDFB}">
      <dgm:prSet/>
      <dgm:spPr/>
      <dgm:t>
        <a:bodyPr/>
        <a:lstStyle/>
        <a:p>
          <a:endParaRPr lang="ru-RU"/>
        </a:p>
      </dgm:t>
    </dgm:pt>
    <dgm:pt modelId="{5A58935A-BE8A-46EC-B20C-1393B84D4DF9}" type="sibTrans" cxnId="{203D39C5-31B8-4269-B29D-97869910FDFB}">
      <dgm:prSet/>
      <dgm:spPr/>
      <dgm:t>
        <a:bodyPr/>
        <a:lstStyle/>
        <a:p>
          <a:endParaRPr lang="ru-RU"/>
        </a:p>
      </dgm:t>
    </dgm:pt>
    <dgm:pt modelId="{E81C8622-F223-4923-97DA-2EA1E52A6AA3}" type="pres">
      <dgm:prSet presAssocID="{4F143EA2-4D6F-4619-AC55-9C21281E226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4E7C18C-378B-4F95-B57F-96E9AA0771F5}" type="pres">
      <dgm:prSet presAssocID="{1B0AE346-5412-434D-8693-C4C6A650167B}" presName="linNode" presStyleCnt="0"/>
      <dgm:spPr/>
    </dgm:pt>
    <dgm:pt modelId="{52457D0A-F0E6-46C9-BA7B-C5EAFB2F9511}" type="pres">
      <dgm:prSet presAssocID="{1B0AE346-5412-434D-8693-C4C6A650167B}" presName="parentShp" presStyleLbl="node1" presStyleIdx="0" presStyleCnt="6" custScaleX="76400" custScaleY="130285" custLinFactY="100000" custLinFactNeighborX="-78" custLinFactNeighborY="1138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7EF600-600D-4C17-9C4C-2F1900016CD1}" type="pres">
      <dgm:prSet presAssocID="{1B0AE346-5412-434D-8693-C4C6A650167B}" presName="childShp" presStyleLbl="bgAccFollowNode1" presStyleIdx="0" presStyleCnt="6" custScaleX="114467" custScaleY="149707" custLinFactY="100000" custLinFactNeighborX="117" custLinFactNeighborY="1280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D8618D-A422-4A80-8FDC-FF23361654DC}" type="pres">
      <dgm:prSet presAssocID="{D5E96A5C-E66F-43CC-868A-E498A4D6B5EB}" presName="spacing" presStyleCnt="0"/>
      <dgm:spPr/>
    </dgm:pt>
    <dgm:pt modelId="{EE52771F-4DC4-42E2-91BB-01ACB8A7B857}" type="pres">
      <dgm:prSet presAssocID="{CBA4639C-97A3-4293-AAAD-B8A8C88BEF48}" presName="linNode" presStyleCnt="0"/>
      <dgm:spPr/>
    </dgm:pt>
    <dgm:pt modelId="{3ED914A5-6439-4E29-AFF3-F38716B96729}" type="pres">
      <dgm:prSet presAssocID="{CBA4639C-97A3-4293-AAAD-B8A8C88BEF48}" presName="parentShp" presStyleLbl="node1" presStyleIdx="1" presStyleCnt="6" custScaleX="68599" custScaleY="148448" custLinFactY="100000" custLinFactNeighborX="313" custLinFactNeighborY="1075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902B71-B14C-4272-9885-6D10C8AD9F1B}" type="pres">
      <dgm:prSet presAssocID="{CBA4639C-97A3-4293-AAAD-B8A8C88BEF48}" presName="childShp" presStyleLbl="bgAccFollowNode1" presStyleIdx="1" presStyleCnt="6" custScaleX="116958" custScaleY="132907" custLinFactY="90202" custLinFactNeighborX="3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DAAA92-5A7E-4AB3-A5A8-0509BDF0FD1C}" type="pres">
      <dgm:prSet presAssocID="{8BFF3084-E731-41F5-B155-2876AE701F10}" presName="spacing" presStyleCnt="0"/>
      <dgm:spPr/>
    </dgm:pt>
    <dgm:pt modelId="{BBEFC4E9-BE8F-4660-9F48-3418C6BC5065}" type="pres">
      <dgm:prSet presAssocID="{7B0302F1-5C16-4334-89A8-E105257C0668}" presName="linNode" presStyleCnt="0"/>
      <dgm:spPr/>
    </dgm:pt>
    <dgm:pt modelId="{D46FBFF2-5516-48E4-9AA7-AEAA300FC7A4}" type="pres">
      <dgm:prSet presAssocID="{7B0302F1-5C16-4334-89A8-E105257C0668}" presName="parentShp" presStyleLbl="node1" presStyleIdx="2" presStyleCnt="6" custScaleX="70157" custScaleY="143096" custLinFactY="94908" custLinFactNeighborX="-7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F54D16-3578-4CD0-B9C3-D145C99E194D}" type="pres">
      <dgm:prSet presAssocID="{7B0302F1-5C16-4334-89A8-E105257C0668}" presName="childShp" presStyleLbl="bgAccFollowNode1" presStyleIdx="2" presStyleCnt="6" custScaleX="119660" custScaleY="140106" custLinFactY="94908" custLinFactNeighborX="11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768FC9-4C8B-4620-8FF6-D8D34B0A4798}" type="pres">
      <dgm:prSet presAssocID="{2B751C3C-8D91-41A3-A6A8-38CFC6160CF6}" presName="spacing" presStyleCnt="0"/>
      <dgm:spPr/>
    </dgm:pt>
    <dgm:pt modelId="{78A37848-A623-40D1-A70C-9CC9B29F4E93}" type="pres">
      <dgm:prSet presAssocID="{20BB9E2B-77D7-4CB1-98E8-9D4EE78F1DC3}" presName="linNode" presStyleCnt="0"/>
      <dgm:spPr/>
    </dgm:pt>
    <dgm:pt modelId="{DFA2EC5B-0E90-42C0-920F-A7119C439957}" type="pres">
      <dgm:prSet presAssocID="{20BB9E2B-77D7-4CB1-98E8-9D4EE78F1DC3}" presName="parentShp" presStyleLbl="node1" presStyleIdx="3" presStyleCnt="6" custScaleX="70157" custScaleY="140217" custLinFactY="81625" custLinFactNeighborX="-10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B3B579-422A-4CE1-9E70-477C58CFDE64}" type="pres">
      <dgm:prSet presAssocID="{20BB9E2B-77D7-4CB1-98E8-9D4EE78F1DC3}" presName="childShp" presStyleLbl="bgAccFollowNode1" presStyleIdx="3" presStyleCnt="6" custScaleX="118127" custScaleY="130324" custLinFactY="81624" custLinFactNeighborX="-103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1F02FE-43F8-4347-A17F-221EB07537D5}" type="pres">
      <dgm:prSet presAssocID="{D6C7A2F5-5601-4243-8253-219B202349DA}" presName="spacing" presStyleCnt="0"/>
      <dgm:spPr/>
    </dgm:pt>
    <dgm:pt modelId="{B089A642-F7F4-4D86-A7F1-ED6EF57E21F2}" type="pres">
      <dgm:prSet presAssocID="{D064F30A-ADBE-4DA8-AD41-9F0AF514F5DE}" presName="linNode" presStyleCnt="0"/>
      <dgm:spPr/>
    </dgm:pt>
    <dgm:pt modelId="{BED44F6A-0DB8-4B69-9396-62B1D54C3758}" type="pres">
      <dgm:prSet presAssocID="{D064F30A-ADBE-4DA8-AD41-9F0AF514F5DE}" presName="parentShp" presStyleLbl="node1" presStyleIdx="4" presStyleCnt="6" custScaleX="70157" custLinFactY="84501" custLinFactNeighborX="-7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148355-16B1-4097-B3D8-30ECD6899260}" type="pres">
      <dgm:prSet presAssocID="{D064F30A-ADBE-4DA8-AD41-9F0AF514F5DE}" presName="childShp" presStyleLbl="bgAccFollowNode1" presStyleIdx="4" presStyleCnt="6" custScaleX="125116" custLinFactY="92487" custLinFactNeighborX="15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C166B6-1946-43AD-92AA-FD284A9B90EC}" type="pres">
      <dgm:prSet presAssocID="{4F8A9FAE-B3F9-4441-913F-EE440EF2C74C}" presName="spacing" presStyleCnt="0"/>
      <dgm:spPr/>
    </dgm:pt>
    <dgm:pt modelId="{A6FB2EA0-BCD4-4D9F-9ECD-EEF0A9C4978E}" type="pres">
      <dgm:prSet presAssocID="{D3FE1E28-B90C-49DC-A922-36531BB7FE6A}" presName="linNode" presStyleCnt="0"/>
      <dgm:spPr/>
    </dgm:pt>
    <dgm:pt modelId="{D62F21C7-9180-4F99-A530-EF585AFA5347}" type="pres">
      <dgm:prSet presAssocID="{D3FE1E28-B90C-49DC-A922-36531BB7FE6A}" presName="parentShp" presStyleLbl="node1" presStyleIdx="5" presStyleCnt="6" custScaleX="70157" custScaleY="211022" custLinFactY="-400000" custLinFactNeighborX="-1250" custLinFactNeighborY="-4180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1BBEA1-B268-44DE-B322-7FD1BD03A755}" type="pres">
      <dgm:prSet presAssocID="{D3FE1E28-B90C-49DC-A922-36531BB7FE6A}" presName="childShp" presStyleLbl="bgAccFollowNode1" presStyleIdx="5" presStyleCnt="6" custScaleX="117558" custScaleY="203512" custLinFactY="-400000" custLinFactNeighborX="1875" custLinFactNeighborY="-4409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891D75-ADFA-4A22-99BD-BDAF07EE95C7}" type="presOf" srcId="{4F143EA2-4D6F-4619-AC55-9C21281E2262}" destId="{E81C8622-F223-4923-97DA-2EA1E52A6AA3}" srcOrd="0" destOrd="0" presId="urn:microsoft.com/office/officeart/2005/8/layout/vList6"/>
    <dgm:cxn modelId="{203D39C5-31B8-4269-B29D-97869910FDFB}" srcId="{7B0302F1-5C16-4334-89A8-E105257C0668}" destId="{07E9440B-95C5-4991-A083-933586D689F6}" srcOrd="1" destOrd="0" parTransId="{36EEDD78-9C97-49D1-A5E2-F15DA44DD0C9}" sibTransId="{5A58935A-BE8A-46EC-B20C-1393B84D4DF9}"/>
    <dgm:cxn modelId="{AFD84000-BCAA-4191-92FE-13CB4F531146}" srcId="{4F143EA2-4D6F-4619-AC55-9C21281E2262}" destId="{CBA4639C-97A3-4293-AAAD-B8A8C88BEF48}" srcOrd="1" destOrd="0" parTransId="{BF49184D-4C0D-440E-B851-39DD65648A86}" sibTransId="{8BFF3084-E731-41F5-B155-2876AE701F10}"/>
    <dgm:cxn modelId="{AD79358E-0183-4531-B8BB-49509F59BAF4}" srcId="{D3FE1E28-B90C-49DC-A922-36531BB7FE6A}" destId="{F9AD9823-5CE1-4C18-B75E-F3F60559488E}" srcOrd="0" destOrd="0" parTransId="{8B717D51-89D6-4966-ACBA-74A56FEEB1C2}" sibTransId="{DAE8AB2E-75AF-42AB-AE2A-FA00EBCE8EF0}"/>
    <dgm:cxn modelId="{64F2A5AD-9B98-4A9D-804A-A6EC0A84DC6B}" type="presOf" srcId="{8FEC4135-3E9F-4DA9-990A-27628E6F86BE}" destId="{47148355-16B1-4097-B3D8-30ECD6899260}" srcOrd="0" destOrd="0" presId="urn:microsoft.com/office/officeart/2005/8/layout/vList6"/>
    <dgm:cxn modelId="{710541B8-41D2-48A7-9332-51D00E4F12CE}" type="presOf" srcId="{07E9440B-95C5-4991-A083-933586D689F6}" destId="{50F54D16-3578-4CD0-B9C3-D145C99E194D}" srcOrd="0" destOrd="1" presId="urn:microsoft.com/office/officeart/2005/8/layout/vList6"/>
    <dgm:cxn modelId="{839BF62D-6541-465B-A695-F9E9FE75BDD4}" srcId="{CBA4639C-97A3-4293-AAAD-B8A8C88BEF48}" destId="{0346EECE-9626-4DE0-A323-ACD20770E9B1}" srcOrd="2" destOrd="0" parTransId="{5F323A45-4FE6-4864-A3AC-A62E6EB5DBEF}" sibTransId="{13455D2D-8F42-42D7-B18F-FDEF449C4BB4}"/>
    <dgm:cxn modelId="{19D46A8A-BDA7-4AA1-B551-6E88926E45D8}" srcId="{7B0302F1-5C16-4334-89A8-E105257C0668}" destId="{C8CC01D1-530A-413C-B8DE-A71B09168E1D}" srcOrd="0" destOrd="0" parTransId="{A5259D69-EFE8-4226-853F-241644A4FE79}" sibTransId="{58D53D29-2076-4069-9865-FCF10CDEAEFA}"/>
    <dgm:cxn modelId="{37BE5777-4293-4764-B7F4-FF172FB90F24}" srcId="{4F143EA2-4D6F-4619-AC55-9C21281E2262}" destId="{7B0302F1-5C16-4334-89A8-E105257C0668}" srcOrd="2" destOrd="0" parTransId="{5642290A-E0F5-4A4D-8A5B-721ED6DDB86E}" sibTransId="{2B751C3C-8D91-41A3-A6A8-38CFC6160CF6}"/>
    <dgm:cxn modelId="{6A7C0168-F60D-4F8F-94FE-0DDC9491E3B7}" type="presOf" srcId="{EC879090-7D44-4616-870C-5469B59B55CC}" destId="{2AB3B579-422A-4CE1-9E70-477C58CFDE64}" srcOrd="0" destOrd="0" presId="urn:microsoft.com/office/officeart/2005/8/layout/vList6"/>
    <dgm:cxn modelId="{BC9E0F87-A7BB-40A5-A45F-3ACB3EDC2C7E}" type="presOf" srcId="{2B603E65-E710-4074-B112-B42D23FFAC28}" destId="{47148355-16B1-4097-B3D8-30ECD6899260}" srcOrd="0" destOrd="1" presId="urn:microsoft.com/office/officeart/2005/8/layout/vList6"/>
    <dgm:cxn modelId="{3BB24095-72CF-4A58-9647-BB5F9EF1D726}" type="presOf" srcId="{1B0AE346-5412-434D-8693-C4C6A650167B}" destId="{52457D0A-F0E6-46C9-BA7B-C5EAFB2F9511}" srcOrd="0" destOrd="0" presId="urn:microsoft.com/office/officeart/2005/8/layout/vList6"/>
    <dgm:cxn modelId="{6E3A06A4-52A8-471E-AA64-AC7BB75D0C7A}" srcId="{4F143EA2-4D6F-4619-AC55-9C21281E2262}" destId="{20BB9E2B-77D7-4CB1-98E8-9D4EE78F1DC3}" srcOrd="3" destOrd="0" parTransId="{6061E1A8-417B-42EE-8FC0-F1D5EA8447C4}" sibTransId="{D6C7A2F5-5601-4243-8253-219B202349DA}"/>
    <dgm:cxn modelId="{DE337CAA-1E3B-453E-86DB-CBE295475649}" type="presOf" srcId="{15016EA0-AF07-4447-AF5D-659F2C86EB9E}" destId="{2AB3B579-422A-4CE1-9E70-477C58CFDE64}" srcOrd="0" destOrd="1" presId="urn:microsoft.com/office/officeart/2005/8/layout/vList6"/>
    <dgm:cxn modelId="{C144546A-AD32-4C32-B4EF-B694FECF16D4}" srcId="{1B0AE346-5412-434D-8693-C4C6A650167B}" destId="{BB0E83F9-D0AA-4326-A170-B6454298EBD1}" srcOrd="2" destOrd="0" parTransId="{D020AC98-CCB7-46B7-B300-1A9909408870}" sibTransId="{9043CC4E-9319-4507-A80E-4473C547CCF5}"/>
    <dgm:cxn modelId="{675DC3F7-A9DD-401F-A5BD-92F96A5AD56D}" type="presOf" srcId="{CBA4639C-97A3-4293-AAAD-B8A8C88BEF48}" destId="{3ED914A5-6439-4E29-AFF3-F38716B96729}" srcOrd="0" destOrd="0" presId="urn:microsoft.com/office/officeart/2005/8/layout/vList6"/>
    <dgm:cxn modelId="{E78F8F5E-B488-4A83-8C7A-C00653CC1A70}" type="presOf" srcId="{F9AD9823-5CE1-4C18-B75E-F3F60559488E}" destId="{E11BBEA1-B268-44DE-B322-7FD1BD03A755}" srcOrd="0" destOrd="0" presId="urn:microsoft.com/office/officeart/2005/8/layout/vList6"/>
    <dgm:cxn modelId="{53C9ED46-55DB-46EB-9ED3-4C5B48E4BE99}" srcId="{20BB9E2B-77D7-4CB1-98E8-9D4EE78F1DC3}" destId="{FDA3B8BE-F806-4754-9521-5FA6A4B4F591}" srcOrd="3" destOrd="0" parTransId="{2657A256-0282-4E18-8990-9E5F6B67F0FF}" sibTransId="{805142A9-4877-41FA-B727-FFAD7D28D14E}"/>
    <dgm:cxn modelId="{011BEFE7-46D5-4935-B2E9-28302CFC1394}" type="presOf" srcId="{388FD57D-FB04-4117-8670-8D203ADD654B}" destId="{2AB3B579-422A-4CE1-9E70-477C58CFDE64}" srcOrd="0" destOrd="2" presId="urn:microsoft.com/office/officeart/2005/8/layout/vList6"/>
    <dgm:cxn modelId="{BDA58818-503D-4D52-B61F-61591662BFB3}" srcId="{D3FE1E28-B90C-49DC-A922-36531BB7FE6A}" destId="{D77650FD-6857-4F0B-ABBF-7FE99918A75C}" srcOrd="1" destOrd="0" parTransId="{035CE471-48E9-42C3-96D1-E0679D22C8C9}" sibTransId="{0CED6145-847E-4F69-A4AB-C5BB10D8A8EA}"/>
    <dgm:cxn modelId="{53F43ADD-4088-40CE-96C5-AEBE795D61E8}" srcId="{4F143EA2-4D6F-4619-AC55-9C21281E2262}" destId="{D064F30A-ADBE-4DA8-AD41-9F0AF514F5DE}" srcOrd="4" destOrd="0" parTransId="{01908027-3064-4CF8-A46D-7BE6C5DC9F4D}" sibTransId="{4F8A9FAE-B3F9-4441-913F-EE440EF2C74C}"/>
    <dgm:cxn modelId="{86F1EECB-8F4B-48FB-83EF-4F9F1357141C}" srcId="{D3FE1E28-B90C-49DC-A922-36531BB7FE6A}" destId="{33FB403C-2806-49AD-99A4-EF2142F4CD73}" srcOrd="2" destOrd="0" parTransId="{A6709F34-022F-4340-8551-9F604BC8032E}" sibTransId="{6C549D73-985E-4DBC-998D-2A9F3B6B642B}"/>
    <dgm:cxn modelId="{496EF70D-36E2-4DE5-874D-CA15E98FFDB3}" type="presOf" srcId="{33FB403C-2806-49AD-99A4-EF2142F4CD73}" destId="{E11BBEA1-B268-44DE-B322-7FD1BD03A755}" srcOrd="0" destOrd="2" presId="urn:microsoft.com/office/officeart/2005/8/layout/vList6"/>
    <dgm:cxn modelId="{CA5005B0-2C11-4898-A3ED-EDC3E135DCBD}" srcId="{4F143EA2-4D6F-4619-AC55-9C21281E2262}" destId="{D3FE1E28-B90C-49DC-A922-36531BB7FE6A}" srcOrd="5" destOrd="0" parTransId="{D4CA43CA-4378-4B8D-A847-0987B7CA6AA2}" sibTransId="{ED12A971-0ECB-4F2B-935E-2114394DA770}"/>
    <dgm:cxn modelId="{165E3A71-CC92-4DED-8776-00BA9A7C560E}" type="presOf" srcId="{D3FE1E28-B90C-49DC-A922-36531BB7FE6A}" destId="{D62F21C7-9180-4F99-A530-EF585AFA5347}" srcOrd="0" destOrd="0" presId="urn:microsoft.com/office/officeart/2005/8/layout/vList6"/>
    <dgm:cxn modelId="{E47FAD13-0094-44B0-9BC3-39F6CCFB5AB1}" type="presOf" srcId="{7B0302F1-5C16-4334-89A8-E105257C0668}" destId="{D46FBFF2-5516-48E4-9AA7-AEAA300FC7A4}" srcOrd="0" destOrd="0" presId="urn:microsoft.com/office/officeart/2005/8/layout/vList6"/>
    <dgm:cxn modelId="{300A75DB-E2C3-4A90-BBA2-B400DAC028EB}" srcId="{20BB9E2B-77D7-4CB1-98E8-9D4EE78F1DC3}" destId="{EC879090-7D44-4616-870C-5469B59B55CC}" srcOrd="0" destOrd="0" parTransId="{28389E59-8706-45D2-91C0-E267950B4566}" sibTransId="{44BC1689-9A3A-4C6B-B76E-394C617AA2C7}"/>
    <dgm:cxn modelId="{51D11385-8D40-4A8B-BF24-E4F5E62E94EA}" srcId="{D064F30A-ADBE-4DA8-AD41-9F0AF514F5DE}" destId="{2B603E65-E710-4074-B112-B42D23FFAC28}" srcOrd="1" destOrd="0" parTransId="{DFD29B2B-7430-42ED-A528-7726601C57AF}" sibTransId="{6E2B7634-E04F-4DD6-BBEB-04CE8C62B56F}"/>
    <dgm:cxn modelId="{6C291E9E-CA64-4B90-AFD7-93B4AE5813D3}" srcId="{4F143EA2-4D6F-4619-AC55-9C21281E2262}" destId="{1B0AE346-5412-434D-8693-C4C6A650167B}" srcOrd="0" destOrd="0" parTransId="{F824EEB5-EDE1-46F7-9875-AC06F731C3E5}" sibTransId="{D5E96A5C-E66F-43CC-868A-E498A4D6B5EB}"/>
    <dgm:cxn modelId="{25869D44-DCB7-44B3-8AB1-5655E15FD2A7}" srcId="{1B0AE346-5412-434D-8693-C4C6A650167B}" destId="{5B964448-A695-45F6-A214-EE794E0A7347}" srcOrd="3" destOrd="0" parTransId="{F58A409D-7883-4E78-95DB-1BC307E92027}" sibTransId="{978CCF4E-8D0D-4C3B-A521-3BCA3669498E}"/>
    <dgm:cxn modelId="{7F39C30F-488B-4FA0-9118-58B73BBFB1B4}" type="presOf" srcId="{1CE194A0-07F0-4DEF-BA50-4FE2B1B5DF7A}" destId="{AA7EF600-600D-4C17-9C4C-2F1900016CD1}" srcOrd="0" destOrd="1" presId="urn:microsoft.com/office/officeart/2005/8/layout/vList6"/>
    <dgm:cxn modelId="{1D8D079C-435C-4FC0-A9BC-6CF65E7034B8}" type="presOf" srcId="{0346EECE-9626-4DE0-A323-ACD20770E9B1}" destId="{F2902B71-B14C-4272-9885-6D10C8AD9F1B}" srcOrd="0" destOrd="2" presId="urn:microsoft.com/office/officeart/2005/8/layout/vList6"/>
    <dgm:cxn modelId="{90D7FF5C-9A9F-4EC9-8C76-3D8126A29AC0}" type="presOf" srcId="{14CF580C-DDCD-449E-945A-67638E4D6F1B}" destId="{AA7EF600-600D-4C17-9C4C-2F1900016CD1}" srcOrd="0" destOrd="0" presId="urn:microsoft.com/office/officeart/2005/8/layout/vList6"/>
    <dgm:cxn modelId="{9E5FD779-FEBB-4275-8665-798DF87F62E7}" srcId="{D064F30A-ADBE-4DA8-AD41-9F0AF514F5DE}" destId="{8FEC4135-3E9F-4DA9-990A-27628E6F86BE}" srcOrd="0" destOrd="0" parTransId="{0BB931D6-7F51-4125-91B2-247BC3C24658}" sibTransId="{6355B986-59A5-4D48-9A5A-CC65A6EA9736}"/>
    <dgm:cxn modelId="{92D2C79C-B97C-4A63-99B0-1E360F98CBAB}" type="presOf" srcId="{20BB9E2B-77D7-4CB1-98E8-9D4EE78F1DC3}" destId="{DFA2EC5B-0E90-42C0-920F-A7119C439957}" srcOrd="0" destOrd="0" presId="urn:microsoft.com/office/officeart/2005/8/layout/vList6"/>
    <dgm:cxn modelId="{C6F07763-FFBA-46DB-985B-5568C2E95267}" srcId="{CBA4639C-97A3-4293-AAAD-B8A8C88BEF48}" destId="{E270EAE1-D1C2-4C2E-A426-0DB7571B911C}" srcOrd="0" destOrd="0" parTransId="{A3F820C7-BFDC-4F91-BE99-C3BD6BBB3E1B}" sibTransId="{4D9105FB-F865-489C-88D3-29A7E18D8AB7}"/>
    <dgm:cxn modelId="{6A830388-8E42-4B74-B02F-D8561ED4908E}" srcId="{1B0AE346-5412-434D-8693-C4C6A650167B}" destId="{14CF580C-DDCD-449E-945A-67638E4D6F1B}" srcOrd="0" destOrd="0" parTransId="{418BEC49-BFC4-4486-8A19-1476C83E3A73}" sibTransId="{406119A9-57D2-4717-A68D-30847B98D7E5}"/>
    <dgm:cxn modelId="{899D8345-2C4D-41D1-987E-24EFE81F6E6A}" type="presOf" srcId="{FDA3B8BE-F806-4754-9521-5FA6A4B4F591}" destId="{2AB3B579-422A-4CE1-9E70-477C58CFDE64}" srcOrd="0" destOrd="3" presId="urn:microsoft.com/office/officeart/2005/8/layout/vList6"/>
    <dgm:cxn modelId="{0EC30A87-3F16-4E5F-BFB0-C57E4697B401}" type="presOf" srcId="{C8CC01D1-530A-413C-B8DE-A71B09168E1D}" destId="{50F54D16-3578-4CD0-B9C3-D145C99E194D}" srcOrd="0" destOrd="0" presId="urn:microsoft.com/office/officeart/2005/8/layout/vList6"/>
    <dgm:cxn modelId="{F00C9B2F-6DDE-4E65-9962-C4029FF5E9AC}" type="presOf" srcId="{D064F30A-ADBE-4DA8-AD41-9F0AF514F5DE}" destId="{BED44F6A-0DB8-4B69-9396-62B1D54C3758}" srcOrd="0" destOrd="0" presId="urn:microsoft.com/office/officeart/2005/8/layout/vList6"/>
    <dgm:cxn modelId="{57327E88-6602-4C6F-BD80-7C2648347885}" type="presOf" srcId="{BB0E83F9-D0AA-4326-A170-B6454298EBD1}" destId="{AA7EF600-600D-4C17-9C4C-2F1900016CD1}" srcOrd="0" destOrd="2" presId="urn:microsoft.com/office/officeart/2005/8/layout/vList6"/>
    <dgm:cxn modelId="{5B444C3A-D790-4CCC-9518-C18E1814AA1F}" srcId="{20BB9E2B-77D7-4CB1-98E8-9D4EE78F1DC3}" destId="{15016EA0-AF07-4447-AF5D-659F2C86EB9E}" srcOrd="1" destOrd="0" parTransId="{7BBED3FA-DBA8-4751-83F2-2A8FD99CC505}" sibTransId="{E3FA13EA-90EA-4122-9EAC-50E956206A47}"/>
    <dgm:cxn modelId="{87FC825B-C184-4C89-AE1C-10840657FEA0}" type="presOf" srcId="{E270EAE1-D1C2-4C2E-A426-0DB7571B911C}" destId="{F2902B71-B14C-4272-9885-6D10C8AD9F1B}" srcOrd="0" destOrd="0" presId="urn:microsoft.com/office/officeart/2005/8/layout/vList6"/>
    <dgm:cxn modelId="{B82624AD-0F98-4254-AF6C-29573345186C}" type="presOf" srcId="{D77650FD-6857-4F0B-ABBF-7FE99918A75C}" destId="{E11BBEA1-B268-44DE-B322-7FD1BD03A755}" srcOrd="0" destOrd="1" presId="urn:microsoft.com/office/officeart/2005/8/layout/vList6"/>
    <dgm:cxn modelId="{854E7EC4-7D43-48DC-B4BB-440C9B0F2C1C}" srcId="{1B0AE346-5412-434D-8693-C4C6A650167B}" destId="{1CE194A0-07F0-4DEF-BA50-4FE2B1B5DF7A}" srcOrd="1" destOrd="0" parTransId="{39CE5301-2EA1-44A2-AEBD-28FE5ACC4E47}" sibTransId="{2DB551CA-FFB0-4FDD-91CB-A6AB546E3FC7}"/>
    <dgm:cxn modelId="{B7DD81AF-9142-4E85-8257-F26D11A36879}" type="presOf" srcId="{5B964448-A695-45F6-A214-EE794E0A7347}" destId="{AA7EF600-600D-4C17-9C4C-2F1900016CD1}" srcOrd="0" destOrd="3" presId="urn:microsoft.com/office/officeart/2005/8/layout/vList6"/>
    <dgm:cxn modelId="{25E8B422-9A40-49F0-968A-C28B4FF8B1A9}" type="presOf" srcId="{4818E27F-B7F9-490F-948A-1F1045DF3B1C}" destId="{F2902B71-B14C-4272-9885-6D10C8AD9F1B}" srcOrd="0" destOrd="1" presId="urn:microsoft.com/office/officeart/2005/8/layout/vList6"/>
    <dgm:cxn modelId="{126F2D66-1075-407E-9666-DDC981F9B471}" srcId="{CBA4639C-97A3-4293-AAAD-B8A8C88BEF48}" destId="{4818E27F-B7F9-490F-948A-1F1045DF3B1C}" srcOrd="1" destOrd="0" parTransId="{92C30EFA-BDEC-4C31-849C-A335465E4C16}" sibTransId="{53C1F1AA-155A-45BC-8BAA-33CDC732560B}"/>
    <dgm:cxn modelId="{5D8D8857-A77E-4333-B934-80B6C4D9ABB7}" srcId="{20BB9E2B-77D7-4CB1-98E8-9D4EE78F1DC3}" destId="{388FD57D-FB04-4117-8670-8D203ADD654B}" srcOrd="2" destOrd="0" parTransId="{2D3A32E3-FDF7-4A11-92EB-118ED20D6482}" sibTransId="{BD2E9A82-0F8A-4E20-BE8D-50120A3A803D}"/>
    <dgm:cxn modelId="{5B2558C2-5D90-43BF-816C-69BD4B410FB2}" type="presParOf" srcId="{E81C8622-F223-4923-97DA-2EA1E52A6AA3}" destId="{24E7C18C-378B-4F95-B57F-96E9AA0771F5}" srcOrd="0" destOrd="0" presId="urn:microsoft.com/office/officeart/2005/8/layout/vList6"/>
    <dgm:cxn modelId="{4F51B91C-9650-46E5-BF77-CBA322C4FAC3}" type="presParOf" srcId="{24E7C18C-378B-4F95-B57F-96E9AA0771F5}" destId="{52457D0A-F0E6-46C9-BA7B-C5EAFB2F9511}" srcOrd="0" destOrd="0" presId="urn:microsoft.com/office/officeart/2005/8/layout/vList6"/>
    <dgm:cxn modelId="{93867B8A-7273-4B20-8B1E-354627B96235}" type="presParOf" srcId="{24E7C18C-378B-4F95-B57F-96E9AA0771F5}" destId="{AA7EF600-600D-4C17-9C4C-2F1900016CD1}" srcOrd="1" destOrd="0" presId="urn:microsoft.com/office/officeart/2005/8/layout/vList6"/>
    <dgm:cxn modelId="{1BEFC591-F225-43C6-A199-3AFEBBDA6A6B}" type="presParOf" srcId="{E81C8622-F223-4923-97DA-2EA1E52A6AA3}" destId="{A6D8618D-A422-4A80-8FDC-FF23361654DC}" srcOrd="1" destOrd="0" presId="urn:microsoft.com/office/officeart/2005/8/layout/vList6"/>
    <dgm:cxn modelId="{F22FD96B-83CB-4611-A624-71FCB86CDDBC}" type="presParOf" srcId="{E81C8622-F223-4923-97DA-2EA1E52A6AA3}" destId="{EE52771F-4DC4-42E2-91BB-01ACB8A7B857}" srcOrd="2" destOrd="0" presId="urn:microsoft.com/office/officeart/2005/8/layout/vList6"/>
    <dgm:cxn modelId="{D1F33D4E-E4F5-4DCC-A796-90766750866D}" type="presParOf" srcId="{EE52771F-4DC4-42E2-91BB-01ACB8A7B857}" destId="{3ED914A5-6439-4E29-AFF3-F38716B96729}" srcOrd="0" destOrd="0" presId="urn:microsoft.com/office/officeart/2005/8/layout/vList6"/>
    <dgm:cxn modelId="{05A41DDC-8701-4054-97CA-4EFC600EEF78}" type="presParOf" srcId="{EE52771F-4DC4-42E2-91BB-01ACB8A7B857}" destId="{F2902B71-B14C-4272-9885-6D10C8AD9F1B}" srcOrd="1" destOrd="0" presId="urn:microsoft.com/office/officeart/2005/8/layout/vList6"/>
    <dgm:cxn modelId="{23445163-1299-40DA-931C-4BA1A80553AB}" type="presParOf" srcId="{E81C8622-F223-4923-97DA-2EA1E52A6AA3}" destId="{76DAAA92-5A7E-4AB3-A5A8-0509BDF0FD1C}" srcOrd="3" destOrd="0" presId="urn:microsoft.com/office/officeart/2005/8/layout/vList6"/>
    <dgm:cxn modelId="{A4F487F9-DB79-4C9F-938E-9BAC40A72AB2}" type="presParOf" srcId="{E81C8622-F223-4923-97DA-2EA1E52A6AA3}" destId="{BBEFC4E9-BE8F-4660-9F48-3418C6BC5065}" srcOrd="4" destOrd="0" presId="urn:microsoft.com/office/officeart/2005/8/layout/vList6"/>
    <dgm:cxn modelId="{A7B595B1-D00D-4F2D-921F-362F1D2EA125}" type="presParOf" srcId="{BBEFC4E9-BE8F-4660-9F48-3418C6BC5065}" destId="{D46FBFF2-5516-48E4-9AA7-AEAA300FC7A4}" srcOrd="0" destOrd="0" presId="urn:microsoft.com/office/officeart/2005/8/layout/vList6"/>
    <dgm:cxn modelId="{927C1202-F53B-4660-B67D-47587DB33CA8}" type="presParOf" srcId="{BBEFC4E9-BE8F-4660-9F48-3418C6BC5065}" destId="{50F54D16-3578-4CD0-B9C3-D145C99E194D}" srcOrd="1" destOrd="0" presId="urn:microsoft.com/office/officeart/2005/8/layout/vList6"/>
    <dgm:cxn modelId="{8523A099-080A-4CF1-8E7A-359BD7821575}" type="presParOf" srcId="{E81C8622-F223-4923-97DA-2EA1E52A6AA3}" destId="{D7768FC9-4C8B-4620-8FF6-D8D34B0A4798}" srcOrd="5" destOrd="0" presId="urn:microsoft.com/office/officeart/2005/8/layout/vList6"/>
    <dgm:cxn modelId="{B7B67838-E27D-418E-99A4-66E1AE393B20}" type="presParOf" srcId="{E81C8622-F223-4923-97DA-2EA1E52A6AA3}" destId="{78A37848-A623-40D1-A70C-9CC9B29F4E93}" srcOrd="6" destOrd="0" presId="urn:microsoft.com/office/officeart/2005/8/layout/vList6"/>
    <dgm:cxn modelId="{5C25468A-24BB-42C4-A414-AC1FEE71E8CB}" type="presParOf" srcId="{78A37848-A623-40D1-A70C-9CC9B29F4E93}" destId="{DFA2EC5B-0E90-42C0-920F-A7119C439957}" srcOrd="0" destOrd="0" presId="urn:microsoft.com/office/officeart/2005/8/layout/vList6"/>
    <dgm:cxn modelId="{683E8C26-7D5B-408E-B7F5-942F55F21C00}" type="presParOf" srcId="{78A37848-A623-40D1-A70C-9CC9B29F4E93}" destId="{2AB3B579-422A-4CE1-9E70-477C58CFDE64}" srcOrd="1" destOrd="0" presId="urn:microsoft.com/office/officeart/2005/8/layout/vList6"/>
    <dgm:cxn modelId="{6831343E-CE0F-471D-A8AB-631A3D48D5F5}" type="presParOf" srcId="{E81C8622-F223-4923-97DA-2EA1E52A6AA3}" destId="{8E1F02FE-43F8-4347-A17F-221EB07537D5}" srcOrd="7" destOrd="0" presId="urn:microsoft.com/office/officeart/2005/8/layout/vList6"/>
    <dgm:cxn modelId="{EE734A6B-E4D6-4258-803B-840AD975B01C}" type="presParOf" srcId="{E81C8622-F223-4923-97DA-2EA1E52A6AA3}" destId="{B089A642-F7F4-4D86-A7F1-ED6EF57E21F2}" srcOrd="8" destOrd="0" presId="urn:microsoft.com/office/officeart/2005/8/layout/vList6"/>
    <dgm:cxn modelId="{D2D89E9B-66B4-405B-8F3E-2A31260AA7A7}" type="presParOf" srcId="{B089A642-F7F4-4D86-A7F1-ED6EF57E21F2}" destId="{BED44F6A-0DB8-4B69-9396-62B1D54C3758}" srcOrd="0" destOrd="0" presId="urn:microsoft.com/office/officeart/2005/8/layout/vList6"/>
    <dgm:cxn modelId="{7B3EEAD7-460F-48E6-BB3A-447D53D3430E}" type="presParOf" srcId="{B089A642-F7F4-4D86-A7F1-ED6EF57E21F2}" destId="{47148355-16B1-4097-B3D8-30ECD6899260}" srcOrd="1" destOrd="0" presId="urn:microsoft.com/office/officeart/2005/8/layout/vList6"/>
    <dgm:cxn modelId="{2258112C-841C-4EFC-9197-26A012F79E76}" type="presParOf" srcId="{E81C8622-F223-4923-97DA-2EA1E52A6AA3}" destId="{8CC166B6-1946-43AD-92AA-FD284A9B90EC}" srcOrd="9" destOrd="0" presId="urn:microsoft.com/office/officeart/2005/8/layout/vList6"/>
    <dgm:cxn modelId="{B1EA0A6A-E856-405C-B14B-B0E2EDE66473}" type="presParOf" srcId="{E81C8622-F223-4923-97DA-2EA1E52A6AA3}" destId="{A6FB2EA0-BCD4-4D9F-9ECD-EEF0A9C4978E}" srcOrd="10" destOrd="0" presId="urn:microsoft.com/office/officeart/2005/8/layout/vList6"/>
    <dgm:cxn modelId="{8A792BF9-CD89-4F0F-9E1C-42236695A9EB}" type="presParOf" srcId="{A6FB2EA0-BCD4-4D9F-9ECD-EEF0A9C4978E}" destId="{D62F21C7-9180-4F99-A530-EF585AFA5347}" srcOrd="0" destOrd="0" presId="urn:microsoft.com/office/officeart/2005/8/layout/vList6"/>
    <dgm:cxn modelId="{2479A9D9-57E7-42A3-9443-C8B6424556A0}" type="presParOf" srcId="{A6FB2EA0-BCD4-4D9F-9ECD-EEF0A9C4978E}" destId="{E11BBEA1-B268-44DE-B322-7FD1BD03A75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7EF600-600D-4C17-9C4C-2F1900016CD1}">
      <dsp:nvSpPr>
        <dsp:cNvPr id="0" name=""/>
        <dsp:cNvSpPr/>
      </dsp:nvSpPr>
      <dsp:spPr>
        <a:xfrm>
          <a:off x="1911569" y="1883924"/>
          <a:ext cx="4230208" cy="1236014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300" kern="12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Строительство экологической базы отдыха д. Вороно- Пашня.</a:t>
          </a:r>
          <a:endParaRPr lang="ru-RU" sz="1300" kern="1200" dirty="0">
            <a:latin typeface="PT Astra Serif" panose="020A0603040505020204" pitchFamily="18" charset="-52"/>
            <a:ea typeface="PT Astra Serif" panose="020A0603040505020204" pitchFamily="18" charset="-52"/>
            <a:cs typeface="Times New Roman" pitchFamily="18" charset="0"/>
          </a:endParaRPr>
        </a:p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300" kern="12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300" kern="12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</dsp:txBody>
      <dsp:txXfrm>
        <a:off x="1911569" y="2038426"/>
        <a:ext cx="3766703" cy="927010"/>
      </dsp:txXfrm>
    </dsp:sp>
    <dsp:sp modelId="{52457D0A-F0E6-46C9-BA7B-C5EAFB2F9511}">
      <dsp:nvSpPr>
        <dsp:cNvPr id="0" name=""/>
        <dsp:cNvSpPr/>
      </dsp:nvSpPr>
      <dsp:spPr>
        <a:xfrm>
          <a:off x="23526" y="1846358"/>
          <a:ext cx="1882276" cy="107566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Новиковское сельское поселение</a:t>
          </a:r>
        </a:p>
      </dsp:txBody>
      <dsp:txXfrm>
        <a:off x="76035" y="1898867"/>
        <a:ext cx="1777258" cy="970643"/>
      </dsp:txXfrm>
    </dsp:sp>
    <dsp:sp modelId="{F2902B71-B14C-4272-9885-6D10C8AD9F1B}">
      <dsp:nvSpPr>
        <dsp:cNvPr id="0" name=""/>
        <dsp:cNvSpPr/>
      </dsp:nvSpPr>
      <dsp:spPr>
        <a:xfrm>
          <a:off x="1767423" y="2953918"/>
          <a:ext cx="4322264" cy="1097309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300" kern="12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Газоснабжение </a:t>
          </a:r>
          <a:r>
            <a:rPr lang="ru-RU" sz="1300" kern="1200" dirty="0" err="1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д.Победа</a:t>
          </a:r>
          <a:r>
            <a:rPr lang="ru-RU" sz="1300" kern="12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, </a:t>
          </a:r>
          <a:r>
            <a:rPr lang="ru-RU" sz="1300" kern="1200" dirty="0" err="1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с.Больше</a:t>
          </a:r>
          <a:r>
            <a:rPr lang="ru-RU" sz="1300" kern="12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-Дорохово,                 д. Воронино-</a:t>
          </a:r>
          <a:r>
            <a:rPr lang="ru-RU" sz="1300" kern="1200" dirty="0" err="1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Яя</a:t>
          </a:r>
          <a:r>
            <a:rPr lang="ru-RU" sz="1300" kern="12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, строительство газовых котельных;</a:t>
          </a:r>
          <a:endParaRPr lang="ru-RU" sz="1300" kern="1200" dirty="0">
            <a:latin typeface="PT Astra Serif" panose="020A0603040505020204" pitchFamily="18" charset="-52"/>
            <a:ea typeface="PT Astra Serif" panose="020A0603040505020204" pitchFamily="18" charset="-52"/>
            <a:cs typeface="Times New Roman" pitchFamily="18" charset="0"/>
          </a:endParaRPr>
        </a:p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300" kern="12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Строительство нового молочно-товарного комплекса на 1 999 голов ООО «</a:t>
          </a:r>
          <a:r>
            <a:rPr lang="ru-RU" sz="1300" kern="1200" dirty="0" err="1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Большедороховское</a:t>
          </a:r>
          <a:r>
            <a:rPr lang="ru-RU" sz="1300" kern="12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 молоко».</a:t>
          </a:r>
          <a:endParaRPr lang="ru-RU" sz="1300" kern="1200" dirty="0">
            <a:latin typeface="PT Astra Serif" panose="020A0603040505020204" pitchFamily="18" charset="-52"/>
            <a:ea typeface="PT Astra Serif" panose="020A0603040505020204" pitchFamily="18" charset="-52"/>
            <a:cs typeface="Times New Roman" pitchFamily="18" charset="0"/>
          </a:endParaRPr>
        </a:p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300" kern="1200" dirty="0">
            <a:latin typeface="PT Astra Serif" panose="020A0603040505020204" pitchFamily="18" charset="-52"/>
            <a:ea typeface="PT Astra Serif" panose="020A0603040505020204" pitchFamily="18" charset="-52"/>
            <a:cs typeface="Times New Roman" pitchFamily="18" charset="0"/>
          </a:endParaRPr>
        </a:p>
      </dsp:txBody>
      <dsp:txXfrm>
        <a:off x="1767423" y="3091082"/>
        <a:ext cx="3910773" cy="822981"/>
      </dsp:txXfrm>
    </dsp:sp>
    <dsp:sp modelId="{3ED914A5-6439-4E29-AFF3-F38716B96729}">
      <dsp:nvSpPr>
        <dsp:cNvPr id="0" name=""/>
        <dsp:cNvSpPr/>
      </dsp:nvSpPr>
      <dsp:spPr>
        <a:xfrm>
          <a:off x="88045" y="3033248"/>
          <a:ext cx="1690082" cy="122561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300" kern="1200" dirty="0" err="1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Большедоро</a:t>
          </a:r>
          <a:r>
            <a:rPr lang="ru-RU" sz="1300" kern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-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300" kern="1200" dirty="0" err="1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ховское</a:t>
          </a:r>
          <a:r>
            <a:rPr lang="ru-RU" sz="1300" kern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 сельское поселение</a:t>
          </a:r>
        </a:p>
      </dsp:txBody>
      <dsp:txXfrm>
        <a:off x="147875" y="3093078"/>
        <a:ext cx="1570422" cy="1105959"/>
      </dsp:txXfrm>
    </dsp:sp>
    <dsp:sp modelId="{50F54D16-3578-4CD0-B9C3-D145C99E194D}">
      <dsp:nvSpPr>
        <dsp:cNvPr id="0" name=""/>
        <dsp:cNvSpPr/>
      </dsp:nvSpPr>
      <dsp:spPr>
        <a:xfrm>
          <a:off x="1738708" y="4249142"/>
          <a:ext cx="4422118" cy="1156746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3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300" kern="12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Строительство зерносушильного комплекса ООО "Сибирское молоко».</a:t>
          </a:r>
          <a:endParaRPr lang="ru-RU" sz="1300" kern="1200" dirty="0">
            <a:latin typeface="PT Astra Serif" panose="020A0603040505020204" pitchFamily="18" charset="-52"/>
            <a:ea typeface="PT Astra Serif" panose="020A0603040505020204" pitchFamily="18" charset="-52"/>
            <a:cs typeface="Times New Roman" pitchFamily="18" charset="0"/>
          </a:endParaRPr>
        </a:p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300" kern="1200" dirty="0" smtClean="0">
              <a:latin typeface="PT Astra Serif" panose="020A0603040505020204" pitchFamily="18" charset="-52"/>
              <a:cs typeface="Times New Roman" pitchFamily="18" charset="0"/>
            </a:rPr>
            <a:t>Строительство очистных сооружений в </a:t>
          </a:r>
          <a:r>
            <a:rPr lang="ru-RU" sz="1300" kern="1200" dirty="0" err="1" smtClean="0">
              <a:latin typeface="PT Astra Serif" panose="020A0603040505020204" pitchFamily="18" charset="-52"/>
              <a:cs typeface="Times New Roman" pitchFamily="18" charset="0"/>
            </a:rPr>
            <a:t>с.Ягодное</a:t>
          </a:r>
          <a:endParaRPr lang="ru-RU" sz="1300" kern="1200" dirty="0">
            <a:latin typeface="PT Astra Serif" panose="020A0603040505020204" pitchFamily="18" charset="-52"/>
            <a:ea typeface="PT Astra Serif" panose="020A0603040505020204" pitchFamily="18" charset="-52"/>
            <a:cs typeface="Times New Roman" pitchFamily="18" charset="0"/>
          </a:endParaRPr>
        </a:p>
      </dsp:txBody>
      <dsp:txXfrm>
        <a:off x="1738708" y="4393735"/>
        <a:ext cx="3988338" cy="867560"/>
      </dsp:txXfrm>
    </dsp:sp>
    <dsp:sp modelId="{D46FBFF2-5516-48E4-9AA7-AEAA300FC7A4}">
      <dsp:nvSpPr>
        <dsp:cNvPr id="0" name=""/>
        <dsp:cNvSpPr/>
      </dsp:nvSpPr>
      <dsp:spPr>
        <a:xfrm>
          <a:off x="4476" y="4236799"/>
          <a:ext cx="1728467" cy="118143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Ягодное сельское поселение</a:t>
          </a:r>
        </a:p>
      </dsp:txBody>
      <dsp:txXfrm>
        <a:off x="62149" y="4294472"/>
        <a:ext cx="1613121" cy="1066086"/>
      </dsp:txXfrm>
    </dsp:sp>
    <dsp:sp modelId="{2AB3B579-422A-4CE1-9E70-477C58CFDE64}">
      <dsp:nvSpPr>
        <dsp:cNvPr id="0" name=""/>
        <dsp:cNvSpPr/>
      </dsp:nvSpPr>
      <dsp:spPr>
        <a:xfrm>
          <a:off x="1738702" y="5431957"/>
          <a:ext cx="4365465" cy="1075983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300" kern="12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300" kern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Газоснабжение </a:t>
          </a:r>
          <a:r>
            <a:rPr lang="ru-RU" sz="1300" kern="1200" dirty="0" err="1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д.Старо</a:t>
          </a:r>
          <a:r>
            <a:rPr lang="ru-RU" sz="1300" kern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-Кусково, </a:t>
          </a:r>
          <a:r>
            <a:rPr lang="ru-RU" sz="1300" kern="1200" dirty="0" err="1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с.Ново</a:t>
          </a:r>
          <a:r>
            <a:rPr lang="ru-RU" sz="1300" kern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-Кусково, строительство газовых </a:t>
          </a:r>
          <a:r>
            <a:rPr lang="ru-RU" sz="1300" kern="12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котельных.</a:t>
          </a:r>
          <a:endParaRPr lang="ru-RU" sz="1300" kern="1200" dirty="0">
            <a:latin typeface="PT Astra Serif" panose="020A0603040505020204" pitchFamily="18" charset="-52"/>
            <a:ea typeface="PT Astra Serif" panose="020A0603040505020204" pitchFamily="18" charset="-52"/>
            <a:cs typeface="Times New Roman" pitchFamily="18" charset="0"/>
          </a:endParaRPr>
        </a:p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300" kern="1200" dirty="0">
            <a:latin typeface="PT Astra Serif" panose="020A0603040505020204" pitchFamily="18" charset="-52"/>
            <a:ea typeface="PT Astra Serif" panose="020A0603040505020204" pitchFamily="18" charset="-52"/>
            <a:cs typeface="Times New Roman" pitchFamily="18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300" kern="1200" dirty="0">
            <a:solidFill>
              <a:srgbClr val="003618"/>
            </a:solidFill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</dsp:txBody>
      <dsp:txXfrm>
        <a:off x="1738702" y="5566455"/>
        <a:ext cx="3961971" cy="806987"/>
      </dsp:txXfrm>
    </dsp:sp>
    <dsp:sp modelId="{DFA2EC5B-0E90-42C0-920F-A7119C439957}">
      <dsp:nvSpPr>
        <dsp:cNvPr id="0" name=""/>
        <dsp:cNvSpPr/>
      </dsp:nvSpPr>
      <dsp:spPr>
        <a:xfrm>
          <a:off x="31694" y="5391126"/>
          <a:ext cx="1728467" cy="115766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err="1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Новокусковское</a:t>
          </a:r>
          <a:r>
            <a:rPr lang="ru-RU" sz="1300" kern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 сельское поселение</a:t>
          </a:r>
        </a:p>
      </dsp:txBody>
      <dsp:txXfrm>
        <a:off x="88206" y="5447638"/>
        <a:ext cx="1615443" cy="1044638"/>
      </dsp:txXfrm>
    </dsp:sp>
    <dsp:sp modelId="{47148355-16B1-4097-B3D8-30ECD6899260}">
      <dsp:nvSpPr>
        <dsp:cNvPr id="0" name=""/>
        <dsp:cNvSpPr/>
      </dsp:nvSpPr>
      <dsp:spPr>
        <a:xfrm>
          <a:off x="1681668" y="6721030"/>
          <a:ext cx="4483635" cy="825622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300" kern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Создание заготовительных пунктов дикоросов с первичной </a:t>
          </a:r>
          <a:r>
            <a:rPr lang="ru-RU" sz="1300" kern="12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переработкой.</a:t>
          </a:r>
          <a:endParaRPr lang="ru-RU" sz="1300" kern="1200" dirty="0">
            <a:latin typeface="PT Astra Serif" panose="020A0603040505020204" pitchFamily="18" charset="-52"/>
            <a:ea typeface="PT Astra Serif" panose="020A0603040505020204" pitchFamily="18" charset="-52"/>
            <a:cs typeface="Times New Roman" pitchFamily="18" charset="0"/>
          </a:endParaRPr>
        </a:p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300" kern="12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</dsp:txBody>
      <dsp:txXfrm>
        <a:off x="1681668" y="6824233"/>
        <a:ext cx="4174027" cy="619216"/>
      </dsp:txXfrm>
    </dsp:sp>
    <dsp:sp modelId="{BED44F6A-0DB8-4B69-9396-62B1D54C3758}">
      <dsp:nvSpPr>
        <dsp:cNvPr id="0" name=""/>
        <dsp:cNvSpPr/>
      </dsp:nvSpPr>
      <dsp:spPr>
        <a:xfrm>
          <a:off x="0" y="6655096"/>
          <a:ext cx="1676089" cy="82562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err="1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Батуринское</a:t>
          </a:r>
          <a:r>
            <a:rPr lang="ru-RU" sz="1300" kern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 сельское поселение</a:t>
          </a:r>
        </a:p>
      </dsp:txBody>
      <dsp:txXfrm>
        <a:off x="40304" y="6695400"/>
        <a:ext cx="1595481" cy="745014"/>
      </dsp:txXfrm>
    </dsp:sp>
    <dsp:sp modelId="{E11BBEA1-B268-44DE-B322-7FD1BD03A755}">
      <dsp:nvSpPr>
        <dsp:cNvPr id="0" name=""/>
        <dsp:cNvSpPr/>
      </dsp:nvSpPr>
      <dsp:spPr>
        <a:xfrm>
          <a:off x="1820861" y="0"/>
          <a:ext cx="4344438" cy="1680240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300" kern="120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Строительство газораспределительных сетей;</a:t>
          </a:r>
          <a:endParaRPr lang="ru-RU" sz="1300" kern="12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300" kern="12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Строительство мусоросортировочного комплекса;</a:t>
          </a:r>
          <a:endParaRPr lang="ru-RU" sz="1300" kern="1200" dirty="0">
            <a:latin typeface="PT Astra Serif" panose="020A0603040505020204" pitchFamily="18" charset="-52"/>
            <a:ea typeface="PT Astra Serif" panose="020A0603040505020204" pitchFamily="18" charset="-52"/>
            <a:cs typeface="Times New Roman" pitchFamily="18" charset="0"/>
          </a:endParaRPr>
        </a:p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300" kern="12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Строительство крытого катка с искусственным льдом , общей площадью </a:t>
          </a:r>
          <a:r>
            <a:rPr lang="ru-RU" sz="1300" kern="12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       3 </a:t>
          </a:r>
          <a:r>
            <a:rPr lang="ru-RU" sz="1300" kern="12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311 кв. м. и др.</a:t>
          </a:r>
          <a:endParaRPr lang="ru-RU" sz="1300" kern="1200" dirty="0">
            <a:latin typeface="PT Astra Serif" panose="020A0603040505020204" pitchFamily="18" charset="-52"/>
            <a:ea typeface="PT Astra Serif" panose="020A0603040505020204" pitchFamily="18" charset="-52"/>
            <a:cs typeface="Times New Roman" pitchFamily="18" charset="0"/>
          </a:endParaRPr>
        </a:p>
      </dsp:txBody>
      <dsp:txXfrm>
        <a:off x="1820861" y="210030"/>
        <a:ext cx="3714348" cy="1260180"/>
      </dsp:txXfrm>
    </dsp:sp>
    <dsp:sp modelId="{D62F21C7-9180-4F99-A530-EF585AFA5347}">
      <dsp:nvSpPr>
        <dsp:cNvPr id="0" name=""/>
        <dsp:cNvSpPr/>
      </dsp:nvSpPr>
      <dsp:spPr>
        <a:xfrm>
          <a:off x="4" y="0"/>
          <a:ext cx="1728467" cy="174224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err="1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Асиновское</a:t>
          </a:r>
          <a:r>
            <a:rPr lang="ru-RU" sz="1300" kern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 городское поселение</a:t>
          </a:r>
        </a:p>
      </dsp:txBody>
      <dsp:txXfrm>
        <a:off x="84381" y="84377"/>
        <a:ext cx="1559713" cy="15734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0.08333</cdr:x>
      <cdr:y>0.65476</cdr:y>
    </cdr:from>
    <cdr:to>
      <cdr:x>0.14757</cdr:x>
      <cdr:y>0.74405</cdr:y>
    </cdr:to>
    <cdr:sp macro="" textlink="">
      <cdr:nvSpPr>
        <cdr:cNvPr id="3" name="Поле 2"/>
        <cdr:cNvSpPr txBox="1"/>
      </cdr:nvSpPr>
      <cdr:spPr>
        <a:xfrm xmlns:a="http://schemas.openxmlformats.org/drawingml/2006/main">
          <a:off x="457200" y="2095500"/>
          <a:ext cx="352425" cy="285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latin typeface="PT Astra Serif" panose="020A0603040505020204" pitchFamily="18" charset="-52"/>
              <a:ea typeface="PT Astra Serif" panose="020A0603040505020204" pitchFamily="18" charset="-52"/>
            </a:rPr>
            <a:t>52</a:t>
          </a:r>
          <a:endParaRPr lang="ru-RU" sz="1100" b="1" dirty="0">
            <a:latin typeface="PT Astra Serif" panose="020A0603040505020204" pitchFamily="18" charset="-52"/>
            <a:ea typeface="PT Astra Serif" panose="020A0603040505020204" pitchFamily="18" charset="-52"/>
          </a:endParaRPr>
        </a:p>
      </cdr:txBody>
    </cdr:sp>
  </cdr:relSizeAnchor>
  <cdr:relSizeAnchor xmlns:cdr="http://schemas.openxmlformats.org/drawingml/2006/chartDrawing">
    <cdr:from>
      <cdr:x>0.09375</cdr:x>
      <cdr:y>0.65179</cdr:y>
    </cdr:from>
    <cdr:to>
      <cdr:x>0.19618</cdr:x>
      <cdr:y>0.73214</cdr:y>
    </cdr:to>
    <cdr:sp macro="" textlink="">
      <cdr:nvSpPr>
        <cdr:cNvPr id="4" name="Поле 3"/>
        <cdr:cNvSpPr txBox="1"/>
      </cdr:nvSpPr>
      <cdr:spPr>
        <a:xfrm xmlns:a="http://schemas.openxmlformats.org/drawingml/2006/main">
          <a:off x="514350" y="2085974"/>
          <a:ext cx="561975" cy="2571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 anchorCtr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0.11458</cdr:x>
      <cdr:y>0.59226</cdr:y>
    </cdr:from>
    <cdr:to>
      <cdr:x>0.18403</cdr:x>
      <cdr:y>0.6994</cdr:y>
    </cdr:to>
    <cdr:sp macro="" textlink="">
      <cdr:nvSpPr>
        <cdr:cNvPr id="5" name="Поле 4"/>
        <cdr:cNvSpPr txBox="1"/>
      </cdr:nvSpPr>
      <cdr:spPr>
        <a:xfrm xmlns:a="http://schemas.openxmlformats.org/drawingml/2006/main">
          <a:off x="628651" y="1895475"/>
          <a:ext cx="380999" cy="342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b="1" dirty="0" smtClean="0">
              <a:latin typeface="PT Astra Serif" panose="020A0603040505020204" pitchFamily="18" charset="-52"/>
              <a:ea typeface="PT Astra Serif" panose="020A0603040505020204" pitchFamily="18" charset="-52"/>
            </a:rPr>
            <a:t>44</a:t>
          </a:r>
          <a:endParaRPr lang="ru-RU" sz="1100" b="1" dirty="0">
            <a:latin typeface="PT Astra Serif" panose="020A0603040505020204" pitchFamily="18" charset="-52"/>
            <a:ea typeface="PT Astra Serif" panose="020A0603040505020204" pitchFamily="18" charset="-52"/>
          </a:endParaRPr>
        </a:p>
      </cdr:txBody>
    </cdr:sp>
  </cdr:relSizeAnchor>
  <cdr:relSizeAnchor xmlns:cdr="http://schemas.openxmlformats.org/drawingml/2006/chartDrawing">
    <cdr:from>
      <cdr:x>0.1441</cdr:x>
      <cdr:y>0.63095</cdr:y>
    </cdr:from>
    <cdr:to>
      <cdr:x>0.22743</cdr:x>
      <cdr:y>0.72024</cdr:y>
    </cdr:to>
    <cdr:sp macro="" textlink="">
      <cdr:nvSpPr>
        <cdr:cNvPr id="6" name="Поле 5"/>
        <cdr:cNvSpPr txBox="1"/>
      </cdr:nvSpPr>
      <cdr:spPr>
        <a:xfrm xmlns:a="http://schemas.openxmlformats.org/drawingml/2006/main">
          <a:off x="790574" y="2019299"/>
          <a:ext cx="457199" cy="2857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64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0.20312</cdr:x>
      <cdr:y>0.67111</cdr:y>
    </cdr:from>
    <cdr:to>
      <cdr:x>0.31288</cdr:x>
      <cdr:y>0.79167</cdr:y>
    </cdr:to>
    <cdr:sp macro="" textlink="">
      <cdr:nvSpPr>
        <cdr:cNvPr id="8" name="Поле 7"/>
        <cdr:cNvSpPr txBox="1"/>
      </cdr:nvSpPr>
      <cdr:spPr>
        <a:xfrm xmlns:a="http://schemas.openxmlformats.org/drawingml/2006/main">
          <a:off x="1192040" y="2240261"/>
          <a:ext cx="644163" cy="4024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latin typeface="PT Astra Serif" panose="020A0603040505020204" pitchFamily="18" charset="-52"/>
              <a:ea typeface="PT Astra Serif" panose="020A0603040505020204" pitchFamily="18" charset="-52"/>
            </a:rPr>
            <a:t>40</a:t>
          </a:r>
          <a:endParaRPr lang="ru-RU" sz="1100" b="1" dirty="0">
            <a:latin typeface="PT Astra Serif" panose="020A0603040505020204" pitchFamily="18" charset="-52"/>
            <a:ea typeface="PT Astra Serif" panose="020A0603040505020204" pitchFamily="18" charset="-52"/>
          </a:endParaRPr>
        </a:p>
      </cdr:txBody>
    </cdr:sp>
  </cdr:relSizeAnchor>
  <cdr:relSizeAnchor xmlns:cdr="http://schemas.openxmlformats.org/drawingml/2006/chartDrawing">
    <cdr:from>
      <cdr:x>0.23438</cdr:x>
      <cdr:y>0.65476</cdr:y>
    </cdr:from>
    <cdr:to>
      <cdr:x>0.30729</cdr:x>
      <cdr:y>0.76786</cdr:y>
    </cdr:to>
    <cdr:sp macro="" textlink="">
      <cdr:nvSpPr>
        <cdr:cNvPr id="9" name="Поле 8"/>
        <cdr:cNvSpPr txBox="1"/>
      </cdr:nvSpPr>
      <cdr:spPr>
        <a:xfrm xmlns:a="http://schemas.openxmlformats.org/drawingml/2006/main">
          <a:off x="1285875" y="2095500"/>
          <a:ext cx="400050" cy="3619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latin typeface="PT Astra Serif" panose="020A0603040505020204" pitchFamily="18" charset="-52"/>
              <a:ea typeface="PT Astra Serif" panose="020A0603040505020204" pitchFamily="18" charset="-52"/>
            </a:rPr>
            <a:t>42</a:t>
          </a:r>
          <a:endParaRPr lang="ru-RU" sz="1100" b="1" dirty="0">
            <a:latin typeface="PT Astra Serif" panose="020A0603040505020204" pitchFamily="18" charset="-52"/>
            <a:ea typeface="PT Astra Serif" panose="020A0603040505020204" pitchFamily="18" charset="-52"/>
          </a:endParaRPr>
        </a:p>
      </cdr:txBody>
    </cdr:sp>
  </cdr:relSizeAnchor>
  <cdr:relSizeAnchor xmlns:cdr="http://schemas.openxmlformats.org/drawingml/2006/chartDrawing">
    <cdr:from>
      <cdr:x>0.23611</cdr:x>
      <cdr:y>0.10417</cdr:y>
    </cdr:from>
    <cdr:to>
      <cdr:x>0.32986</cdr:x>
      <cdr:y>0.19345</cdr:y>
    </cdr:to>
    <cdr:sp macro="" textlink="">
      <cdr:nvSpPr>
        <cdr:cNvPr id="10" name="Поле 9"/>
        <cdr:cNvSpPr txBox="1"/>
      </cdr:nvSpPr>
      <cdr:spPr>
        <a:xfrm xmlns:a="http://schemas.openxmlformats.org/drawingml/2006/main">
          <a:off x="1295400" y="333375"/>
          <a:ext cx="514349" cy="285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latin typeface="PT Astra Serif" panose="020A0603040505020204" pitchFamily="18" charset="-52"/>
              <a:ea typeface="PT Astra Serif" panose="020A0603040505020204" pitchFamily="18" charset="-52"/>
            </a:rPr>
            <a:t>256</a:t>
          </a:r>
          <a:endParaRPr lang="ru-RU" sz="1100" b="1" dirty="0">
            <a:latin typeface="PT Astra Serif" panose="020A0603040505020204" pitchFamily="18" charset="-52"/>
            <a:ea typeface="PT Astra Serif" panose="020A0603040505020204" pitchFamily="18" charset="-52"/>
          </a:endParaRPr>
        </a:p>
      </cdr:txBody>
    </cdr:sp>
  </cdr:relSizeAnchor>
  <cdr:relSizeAnchor xmlns:cdr="http://schemas.openxmlformats.org/drawingml/2006/chartDrawing">
    <cdr:from>
      <cdr:x>0.28819</cdr:x>
      <cdr:y>0.09524</cdr:y>
    </cdr:from>
    <cdr:to>
      <cdr:x>0.36458</cdr:x>
      <cdr:y>0.18155</cdr:y>
    </cdr:to>
    <cdr:sp macro="" textlink="">
      <cdr:nvSpPr>
        <cdr:cNvPr id="11" name="Поле 10"/>
        <cdr:cNvSpPr txBox="1"/>
      </cdr:nvSpPr>
      <cdr:spPr>
        <a:xfrm xmlns:a="http://schemas.openxmlformats.org/drawingml/2006/main">
          <a:off x="1581150" y="304800"/>
          <a:ext cx="419100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latin typeface="PT Astra Serif" panose="020A0603040505020204" pitchFamily="18" charset="-52"/>
              <a:ea typeface="PT Astra Serif" panose="020A0603040505020204" pitchFamily="18" charset="-52"/>
            </a:rPr>
            <a:t>257</a:t>
          </a:r>
          <a:endParaRPr lang="ru-RU" sz="1100" b="1" dirty="0">
            <a:latin typeface="PT Astra Serif" panose="020A0603040505020204" pitchFamily="18" charset="-52"/>
            <a:ea typeface="PT Astra Serif" panose="020A0603040505020204" pitchFamily="18" charset="-52"/>
          </a:endParaRPr>
        </a:p>
      </cdr:txBody>
    </cdr:sp>
  </cdr:relSizeAnchor>
  <cdr:relSizeAnchor xmlns:cdr="http://schemas.openxmlformats.org/drawingml/2006/chartDrawing">
    <cdr:from>
      <cdr:x>0.32639</cdr:x>
      <cdr:y>0.58631</cdr:y>
    </cdr:from>
    <cdr:to>
      <cdr:x>0.39757</cdr:x>
      <cdr:y>0.66964</cdr:y>
    </cdr:to>
    <cdr:sp macro="" textlink="">
      <cdr:nvSpPr>
        <cdr:cNvPr id="12" name="Поле 11"/>
        <cdr:cNvSpPr txBox="1"/>
      </cdr:nvSpPr>
      <cdr:spPr>
        <a:xfrm xmlns:a="http://schemas.openxmlformats.org/drawingml/2006/main">
          <a:off x="1790699" y="1876424"/>
          <a:ext cx="390525" cy="2667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latin typeface="PT Astra Serif" panose="020A0603040505020204" pitchFamily="18" charset="-52"/>
              <a:ea typeface="PT Astra Serif" panose="020A0603040505020204" pitchFamily="18" charset="-52"/>
            </a:rPr>
            <a:t>83</a:t>
          </a:r>
          <a:endParaRPr lang="ru-RU" sz="1100" b="1" dirty="0">
            <a:latin typeface="PT Astra Serif" panose="020A0603040505020204" pitchFamily="18" charset="-52"/>
            <a:ea typeface="PT Astra Serif" panose="020A0603040505020204" pitchFamily="18" charset="-52"/>
          </a:endParaRPr>
        </a:p>
      </cdr:txBody>
    </cdr:sp>
  </cdr:relSizeAnchor>
  <cdr:relSizeAnchor xmlns:cdr="http://schemas.openxmlformats.org/drawingml/2006/chartDrawing">
    <cdr:from>
      <cdr:x>0.36806</cdr:x>
      <cdr:y>0.57143</cdr:y>
    </cdr:from>
    <cdr:to>
      <cdr:x>0.43229</cdr:x>
      <cdr:y>0.65774</cdr:y>
    </cdr:to>
    <cdr:sp macro="" textlink="">
      <cdr:nvSpPr>
        <cdr:cNvPr id="13" name="Поле 12"/>
        <cdr:cNvSpPr txBox="1"/>
      </cdr:nvSpPr>
      <cdr:spPr>
        <a:xfrm xmlns:a="http://schemas.openxmlformats.org/drawingml/2006/main">
          <a:off x="2160016" y="1907506"/>
          <a:ext cx="376944" cy="2881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>
              <a:solidFill>
                <a:schemeClr val="tx1"/>
              </a:solidFill>
              <a:latin typeface="PT Astra Serif" panose="020A0603040505020204" pitchFamily="18" charset="-52"/>
              <a:ea typeface="PT Astra Serif" panose="020A0603040505020204" pitchFamily="18" charset="-52"/>
            </a:rPr>
            <a:t>83</a:t>
          </a:r>
        </a:p>
      </cdr:txBody>
    </cdr:sp>
  </cdr:relSizeAnchor>
  <cdr:relSizeAnchor xmlns:cdr="http://schemas.openxmlformats.org/drawingml/2006/chartDrawing">
    <cdr:from>
      <cdr:x>0.39583</cdr:x>
      <cdr:y>0.74593</cdr:y>
    </cdr:from>
    <cdr:to>
      <cdr:x>0.50286</cdr:x>
      <cdr:y>0.83333</cdr:y>
    </cdr:to>
    <cdr:sp macro="" textlink="">
      <cdr:nvSpPr>
        <cdr:cNvPr id="14" name="Поле 13"/>
        <cdr:cNvSpPr txBox="1"/>
      </cdr:nvSpPr>
      <cdr:spPr>
        <a:xfrm xmlns:a="http://schemas.openxmlformats.org/drawingml/2006/main">
          <a:off x="2494006" y="2611208"/>
          <a:ext cx="674346" cy="3059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latin typeface="PT Astra Serif" panose="020A0603040505020204" pitchFamily="18" charset="-52"/>
              <a:ea typeface="PT Astra Serif" panose="020A0603040505020204" pitchFamily="18" charset="-52"/>
            </a:rPr>
            <a:t>20</a:t>
          </a:r>
          <a:endParaRPr lang="ru-RU" sz="1100" b="1" dirty="0">
            <a:latin typeface="PT Astra Serif" panose="020A0603040505020204" pitchFamily="18" charset="-52"/>
            <a:ea typeface="PT Astra Serif" panose="020A0603040505020204" pitchFamily="18" charset="-52"/>
          </a:endParaRPr>
        </a:p>
      </cdr:txBody>
    </cdr:sp>
  </cdr:relSizeAnchor>
  <cdr:relSizeAnchor xmlns:cdr="http://schemas.openxmlformats.org/drawingml/2006/chartDrawing">
    <cdr:from>
      <cdr:x>0.43229</cdr:x>
      <cdr:y>0.70833</cdr:y>
    </cdr:from>
    <cdr:to>
      <cdr:x>0.62674</cdr:x>
      <cdr:y>1</cdr:y>
    </cdr:to>
    <cdr:sp macro="" textlink="">
      <cdr:nvSpPr>
        <cdr:cNvPr id="15" name="Поле 14"/>
        <cdr:cNvSpPr txBox="1"/>
      </cdr:nvSpPr>
      <cdr:spPr>
        <a:xfrm xmlns:a="http://schemas.openxmlformats.org/drawingml/2006/main">
          <a:off x="2371725" y="2266950"/>
          <a:ext cx="1066800" cy="9334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0.42535</cdr:x>
      <cdr:y>0.74405</cdr:y>
    </cdr:from>
    <cdr:to>
      <cdr:x>0.51563</cdr:x>
      <cdr:y>0.83036</cdr:y>
    </cdr:to>
    <cdr:sp macro="" textlink="">
      <cdr:nvSpPr>
        <cdr:cNvPr id="16" name="Поле 15"/>
        <cdr:cNvSpPr txBox="1"/>
      </cdr:nvSpPr>
      <cdr:spPr>
        <a:xfrm xmlns:a="http://schemas.openxmlformats.org/drawingml/2006/main">
          <a:off x="2333626" y="2381250"/>
          <a:ext cx="495300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b="1" dirty="0">
            <a:latin typeface="PT Astra Serif" panose="020A0603040505020204" pitchFamily="18" charset="-52"/>
            <a:ea typeface="PT Astra Serif" panose="020A0603040505020204" pitchFamily="18" charset="-52"/>
          </a:endParaRPr>
        </a:p>
      </cdr:txBody>
    </cdr:sp>
  </cdr:relSizeAnchor>
  <cdr:relSizeAnchor xmlns:cdr="http://schemas.openxmlformats.org/drawingml/2006/chartDrawing">
    <cdr:from>
      <cdr:x>0.46857</cdr:x>
      <cdr:y>0.78707</cdr:y>
    </cdr:from>
    <cdr:to>
      <cdr:x>0.53714</cdr:x>
      <cdr:y>0.875</cdr:y>
    </cdr:to>
    <cdr:sp macro="" textlink="">
      <cdr:nvSpPr>
        <cdr:cNvPr id="17" name="Поле 16"/>
        <cdr:cNvSpPr txBox="1"/>
      </cdr:nvSpPr>
      <cdr:spPr>
        <a:xfrm xmlns:a="http://schemas.openxmlformats.org/drawingml/2006/main">
          <a:off x="2952328" y="2755224"/>
          <a:ext cx="432048" cy="3078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b="1" dirty="0"/>
            <a:t>8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0.49132</cdr:x>
      <cdr:y>0.78274</cdr:y>
    </cdr:from>
    <cdr:to>
      <cdr:x>0.54514</cdr:x>
      <cdr:y>0.86607</cdr:y>
    </cdr:to>
    <cdr:sp macro="" textlink="">
      <cdr:nvSpPr>
        <cdr:cNvPr id="18" name="Поле 17"/>
        <cdr:cNvSpPr txBox="1"/>
      </cdr:nvSpPr>
      <cdr:spPr>
        <a:xfrm xmlns:a="http://schemas.openxmlformats.org/drawingml/2006/main">
          <a:off x="2695575" y="2505076"/>
          <a:ext cx="295275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latin typeface="PT Astra Serif" panose="020A0603040505020204" pitchFamily="18" charset="-52"/>
              <a:ea typeface="PT Astra Serif" panose="020A0603040505020204" pitchFamily="18" charset="-52"/>
            </a:rPr>
            <a:t>9</a:t>
          </a:r>
          <a:endParaRPr lang="ru-RU" sz="1100" b="1" dirty="0">
            <a:latin typeface="PT Astra Serif" panose="020A0603040505020204" pitchFamily="18" charset="-52"/>
            <a:ea typeface="PT Astra Serif" panose="020A0603040505020204" pitchFamily="18" charset="-52"/>
          </a:endParaRPr>
        </a:p>
      </cdr:txBody>
    </cdr:sp>
  </cdr:relSizeAnchor>
  <cdr:relSizeAnchor xmlns:cdr="http://schemas.openxmlformats.org/drawingml/2006/chartDrawing">
    <cdr:from>
      <cdr:x>0.5191</cdr:x>
      <cdr:y>0.75</cdr:y>
    </cdr:from>
    <cdr:to>
      <cdr:x>0.58333</cdr:x>
      <cdr:y>0.82738</cdr:y>
    </cdr:to>
    <cdr:sp macro="" textlink="">
      <cdr:nvSpPr>
        <cdr:cNvPr id="19" name="Поле 18"/>
        <cdr:cNvSpPr txBox="1"/>
      </cdr:nvSpPr>
      <cdr:spPr>
        <a:xfrm xmlns:a="http://schemas.openxmlformats.org/drawingml/2006/main">
          <a:off x="2847974" y="2400299"/>
          <a:ext cx="352425" cy="2476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>
              <a:latin typeface="PT Astra Serif" panose="020A0603040505020204" pitchFamily="18" charset="-52"/>
              <a:ea typeface="PT Astra Serif" panose="020A0603040505020204" pitchFamily="18" charset="-52"/>
            </a:rPr>
            <a:t>17</a:t>
          </a:r>
        </a:p>
      </cdr:txBody>
    </cdr:sp>
  </cdr:relSizeAnchor>
  <cdr:relSizeAnchor xmlns:cdr="http://schemas.openxmlformats.org/drawingml/2006/chartDrawing">
    <cdr:from>
      <cdr:x>0.55729</cdr:x>
      <cdr:y>0.72917</cdr:y>
    </cdr:from>
    <cdr:to>
      <cdr:x>0.63021</cdr:x>
      <cdr:y>0.83333</cdr:y>
    </cdr:to>
    <cdr:sp macro="" textlink="">
      <cdr:nvSpPr>
        <cdr:cNvPr id="20" name="Поле 19"/>
        <cdr:cNvSpPr txBox="1"/>
      </cdr:nvSpPr>
      <cdr:spPr>
        <a:xfrm xmlns:a="http://schemas.openxmlformats.org/drawingml/2006/main">
          <a:off x="3057525" y="2333625"/>
          <a:ext cx="400050" cy="3333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latin typeface="PT Astra Serif" panose="020A0603040505020204" pitchFamily="18" charset="-52"/>
              <a:ea typeface="PT Astra Serif" panose="020A0603040505020204" pitchFamily="18" charset="-52"/>
            </a:rPr>
            <a:t>18</a:t>
          </a:r>
          <a:endParaRPr lang="ru-RU" sz="1100" b="1" dirty="0">
            <a:latin typeface="PT Astra Serif" panose="020A0603040505020204" pitchFamily="18" charset="-52"/>
            <a:ea typeface="PT Astra Serif" panose="020A0603040505020204" pitchFamily="18" charset="-52"/>
          </a:endParaRPr>
        </a:p>
      </cdr:txBody>
    </cdr:sp>
  </cdr:relSizeAnchor>
  <cdr:relSizeAnchor xmlns:cdr="http://schemas.openxmlformats.org/drawingml/2006/chartDrawing">
    <cdr:from>
      <cdr:x>0.59201</cdr:x>
      <cdr:y>0.6875</cdr:y>
    </cdr:from>
    <cdr:to>
      <cdr:x>0.69618</cdr:x>
      <cdr:y>0.80952</cdr:y>
    </cdr:to>
    <cdr:sp macro="" textlink="">
      <cdr:nvSpPr>
        <cdr:cNvPr id="21" name="Поле 20"/>
        <cdr:cNvSpPr txBox="1"/>
      </cdr:nvSpPr>
      <cdr:spPr>
        <a:xfrm xmlns:a="http://schemas.openxmlformats.org/drawingml/2006/main">
          <a:off x="3248025" y="2200275"/>
          <a:ext cx="571499" cy="3905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25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0.61458</cdr:x>
      <cdr:y>0.71429</cdr:y>
    </cdr:from>
    <cdr:to>
      <cdr:x>0.71181</cdr:x>
      <cdr:y>0.77976</cdr:y>
    </cdr:to>
    <cdr:sp macro="" textlink="">
      <cdr:nvSpPr>
        <cdr:cNvPr id="22" name="Поле 21"/>
        <cdr:cNvSpPr txBox="1"/>
      </cdr:nvSpPr>
      <cdr:spPr>
        <a:xfrm xmlns:a="http://schemas.openxmlformats.org/drawingml/2006/main">
          <a:off x="3371850" y="2286000"/>
          <a:ext cx="533399" cy="2095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latin typeface="PT Astra Serif" panose="020A0603040505020204" pitchFamily="18" charset="-52"/>
              <a:ea typeface="PT Astra Serif" panose="020A0603040505020204" pitchFamily="18" charset="-52"/>
            </a:rPr>
            <a:t>29</a:t>
          </a:r>
          <a:endParaRPr lang="ru-RU" sz="1100" b="1" dirty="0">
            <a:latin typeface="PT Astra Serif" panose="020A0603040505020204" pitchFamily="18" charset="-52"/>
            <a:ea typeface="PT Astra Serif" panose="020A0603040505020204" pitchFamily="18" charset="-52"/>
          </a:endParaRPr>
        </a:p>
      </cdr:txBody>
    </cdr:sp>
  </cdr:relSizeAnchor>
  <cdr:relSizeAnchor xmlns:cdr="http://schemas.openxmlformats.org/drawingml/2006/chartDrawing">
    <cdr:from>
      <cdr:x>0.65104</cdr:x>
      <cdr:y>0.76786</cdr:y>
    </cdr:from>
    <cdr:to>
      <cdr:x>0.71354</cdr:x>
      <cdr:y>0.84821</cdr:y>
    </cdr:to>
    <cdr:sp macro="" textlink="">
      <cdr:nvSpPr>
        <cdr:cNvPr id="23" name="Поле 22"/>
        <cdr:cNvSpPr txBox="1"/>
      </cdr:nvSpPr>
      <cdr:spPr>
        <a:xfrm xmlns:a="http://schemas.openxmlformats.org/drawingml/2006/main">
          <a:off x="3571875" y="2457450"/>
          <a:ext cx="342900" cy="2571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12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0.68056</cdr:x>
      <cdr:y>0.77679</cdr:y>
    </cdr:from>
    <cdr:to>
      <cdr:x>0.7691</cdr:x>
      <cdr:y>0.83631</cdr:y>
    </cdr:to>
    <cdr:sp macro="" textlink="">
      <cdr:nvSpPr>
        <cdr:cNvPr id="24" name="Поле 23"/>
        <cdr:cNvSpPr txBox="1"/>
      </cdr:nvSpPr>
      <cdr:spPr>
        <a:xfrm xmlns:a="http://schemas.openxmlformats.org/drawingml/2006/main">
          <a:off x="3733800" y="2486025"/>
          <a:ext cx="485775" cy="190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>
              <a:latin typeface="PT Astra Serif" panose="020A0603040505020204" pitchFamily="18" charset="-52"/>
              <a:ea typeface="PT Astra Serif" panose="020A0603040505020204" pitchFamily="18" charset="-52"/>
            </a:rPr>
            <a:t>12</a:t>
          </a:r>
        </a:p>
      </cdr:txBody>
    </cdr:sp>
  </cdr:relSizeAnchor>
  <cdr:relSizeAnchor xmlns:cdr="http://schemas.openxmlformats.org/drawingml/2006/chartDrawing">
    <cdr:from>
      <cdr:x>0.73143</cdr:x>
      <cdr:y>0.78707</cdr:y>
    </cdr:from>
    <cdr:to>
      <cdr:x>0.8</cdr:x>
      <cdr:y>0.85714</cdr:y>
    </cdr:to>
    <cdr:sp macro="" textlink="">
      <cdr:nvSpPr>
        <cdr:cNvPr id="25" name="Поле 24"/>
        <cdr:cNvSpPr txBox="1"/>
      </cdr:nvSpPr>
      <cdr:spPr>
        <a:xfrm xmlns:a="http://schemas.openxmlformats.org/drawingml/2006/main">
          <a:off x="4608512" y="2755224"/>
          <a:ext cx="432048" cy="2452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8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0.75429</cdr:x>
      <cdr:y>0.78707</cdr:y>
    </cdr:from>
    <cdr:to>
      <cdr:x>0.8</cdr:x>
      <cdr:y>0.85119</cdr:y>
    </cdr:to>
    <cdr:sp macro="" textlink="">
      <cdr:nvSpPr>
        <cdr:cNvPr id="26" name="Поле 25"/>
        <cdr:cNvSpPr txBox="1"/>
      </cdr:nvSpPr>
      <cdr:spPr>
        <a:xfrm xmlns:a="http://schemas.openxmlformats.org/drawingml/2006/main">
          <a:off x="4752528" y="2755223"/>
          <a:ext cx="288032" cy="2244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latin typeface="PT Astra Serif" panose="020A0603040505020204" pitchFamily="18" charset="-52"/>
              <a:ea typeface="PT Astra Serif" panose="020A0603040505020204" pitchFamily="18" charset="-52"/>
            </a:rPr>
            <a:t>8</a:t>
          </a:r>
          <a:endParaRPr lang="ru-RU" sz="1100" b="1" dirty="0">
            <a:latin typeface="PT Astra Serif" panose="020A0603040505020204" pitchFamily="18" charset="-52"/>
            <a:ea typeface="PT Astra Serif" panose="020A0603040505020204" pitchFamily="18" charset="-52"/>
          </a:endParaRPr>
        </a:p>
      </cdr:txBody>
    </cdr:sp>
  </cdr:relSizeAnchor>
  <cdr:relSizeAnchor xmlns:cdr="http://schemas.openxmlformats.org/drawingml/2006/chartDrawing">
    <cdr:from>
      <cdr:x>0.8</cdr:x>
      <cdr:y>0.62251</cdr:y>
    </cdr:from>
    <cdr:to>
      <cdr:x>0.89143</cdr:x>
      <cdr:y>0.72536</cdr:y>
    </cdr:to>
    <cdr:sp macro="" textlink="">
      <cdr:nvSpPr>
        <cdr:cNvPr id="27" name="Поле 26"/>
        <cdr:cNvSpPr txBox="1"/>
      </cdr:nvSpPr>
      <cdr:spPr>
        <a:xfrm xmlns:a="http://schemas.openxmlformats.org/drawingml/2006/main">
          <a:off x="5040560" y="2179160"/>
          <a:ext cx="576064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228600" indent="-228600">
            <a:buAutoNum type="arabicPlain" startAt="67"/>
          </a:pPr>
          <a:r>
            <a:rPr lang="ru-RU" sz="1100" b="1" dirty="0" smtClean="0">
              <a:latin typeface="PT Astra Serif" panose="020A0603040505020204" pitchFamily="18" charset="-52"/>
              <a:ea typeface="PT Astra Serif" panose="020A0603040505020204" pitchFamily="18" charset="-52"/>
            </a:rPr>
            <a:t>70</a:t>
          </a:r>
        </a:p>
        <a:p xmlns:a="http://schemas.openxmlformats.org/drawingml/2006/main">
          <a:pPr marL="228600" indent="-228600">
            <a:buAutoNum type="arabicPlain" startAt="67"/>
          </a:pPr>
          <a:endParaRPr lang="ru-RU" sz="1100" b="1" dirty="0">
            <a:latin typeface="PT Astra Serif" panose="020A0603040505020204" pitchFamily="18" charset="-52"/>
            <a:ea typeface="PT Astra Serif" panose="020A0603040505020204" pitchFamily="18" charset="-52"/>
          </a:endParaRPr>
        </a:p>
      </cdr:txBody>
    </cdr:sp>
  </cdr:relSizeAnchor>
  <cdr:relSizeAnchor xmlns:cdr="http://schemas.openxmlformats.org/drawingml/2006/chartDrawing">
    <cdr:from>
      <cdr:x>0.77714</cdr:x>
      <cdr:y>0.60194</cdr:y>
    </cdr:from>
    <cdr:to>
      <cdr:x>0.88</cdr:x>
      <cdr:y>0.65469</cdr:y>
    </cdr:to>
    <cdr:sp macro="" textlink="">
      <cdr:nvSpPr>
        <cdr:cNvPr id="28" name="Поле 27"/>
        <cdr:cNvSpPr txBox="1"/>
      </cdr:nvSpPr>
      <cdr:spPr>
        <a:xfrm xmlns:a="http://schemas.openxmlformats.org/drawingml/2006/main">
          <a:off x="4896544" y="2107152"/>
          <a:ext cx="648072" cy="1846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b="1" dirty="0" smtClean="0">
            <a:latin typeface="PT Astra Serif" panose="020A0603040505020204" pitchFamily="18" charset="-52"/>
            <a:ea typeface="PT Astra Serif" panose="020A0603040505020204" pitchFamily="18" charset="-52"/>
          </a:endParaRPr>
        </a:p>
        <a:p xmlns:a="http://schemas.openxmlformats.org/drawingml/2006/main">
          <a:r>
            <a:rPr lang="ru-RU" b="1" dirty="0" smtClean="0">
              <a:latin typeface="PT Astra Serif" panose="020A0603040505020204" pitchFamily="18" charset="-52"/>
              <a:ea typeface="PT Astra Serif" panose="020A0603040505020204" pitchFamily="18" charset="-52"/>
            </a:rPr>
            <a:t>70</a:t>
          </a:r>
          <a:endParaRPr lang="ru-RU" sz="1100" b="1" dirty="0">
            <a:latin typeface="PT Astra Serif" panose="020A0603040505020204" pitchFamily="18" charset="-52"/>
            <a:ea typeface="PT Astra Serif" panose="020A0603040505020204" pitchFamily="18" charset="-52"/>
          </a:endParaRPr>
        </a:p>
      </cdr:txBody>
    </cdr:sp>
  </cdr:relSizeAnchor>
  <cdr:relSizeAnchor xmlns:cdr="http://schemas.openxmlformats.org/drawingml/2006/chartDrawing">
    <cdr:from>
      <cdr:x>0.19018</cdr:x>
      <cdr:y>0.61579</cdr:y>
    </cdr:from>
    <cdr:to>
      <cdr:x>0.2638</cdr:x>
      <cdr:y>0.69416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16124" y="2055594"/>
          <a:ext cx="432048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r>
            <a:rPr lang="ru-RU" sz="1100" b="1" dirty="0" smtClean="0"/>
            <a:t>46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0.44571</cdr:x>
      <cdr:y>0.73879</cdr:y>
    </cdr:from>
    <cdr:to>
      <cdr:x>0.49792</cdr:x>
      <cdr:y>0.81352</cdr:y>
    </cdr:to>
    <cdr:sp macro="" textlink="">
      <cdr:nvSpPr>
        <cdr:cNvPr id="29" name="TextBox 28"/>
        <cdr:cNvSpPr txBox="1"/>
      </cdr:nvSpPr>
      <cdr:spPr>
        <a:xfrm xmlns:a="http://schemas.openxmlformats.org/drawingml/2006/main">
          <a:off x="2808312" y="2586222"/>
          <a:ext cx="328936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rtlCol="0">
          <a:spAutoFit/>
        </a:bodyPr>
        <a:lstStyle xmlns:a="http://schemas.openxmlformats.org/drawingml/2006/main"/>
        <a:p xmlns:a="http://schemas.openxmlformats.org/drawingml/2006/main">
          <a:r>
            <a:rPr lang="ru-RU" sz="1100" dirty="0" smtClean="0"/>
            <a:t>24</a:t>
          </a:r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93F5A-FF59-40C4-A5F4-A289F85F95E5}" type="datetimeFigureOut">
              <a:rPr lang="ru-RU" smtClean="0"/>
              <a:pPr/>
              <a:t>22.04.2025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84DD2-4CD1-4DE1-86DE-45FDEC8577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46448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6448" cy="495858"/>
          </a:xfrm>
          <a:prstGeom prst="rect">
            <a:avLst/>
          </a:prstGeom>
        </p:spPr>
        <p:txBody>
          <a:bodyPr vert="horz" lIns="91701" tIns="45851" rIns="91701" bIns="45851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48" y="2"/>
            <a:ext cx="2946448" cy="495858"/>
          </a:xfrm>
          <a:prstGeom prst="rect">
            <a:avLst/>
          </a:prstGeom>
        </p:spPr>
        <p:txBody>
          <a:bodyPr vert="horz" lIns="91701" tIns="45851" rIns="91701" bIns="45851" rtlCol="0"/>
          <a:lstStyle>
            <a:lvl1pPr algn="r">
              <a:defRPr sz="1200"/>
            </a:lvl1pPr>
          </a:lstStyle>
          <a:p>
            <a:pPr>
              <a:defRPr/>
            </a:pPr>
            <a:fld id="{D708C9CE-0A53-45D5-8D79-51B4C45A5C7E}" type="datetimeFigureOut">
              <a:rPr lang="ru-RU"/>
              <a:pPr>
                <a:defRPr/>
              </a:pPr>
              <a:t>22.04.2025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003425" y="744538"/>
            <a:ext cx="27908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01" tIns="45851" rIns="91701" bIns="45851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8979" y="4715390"/>
            <a:ext cx="5439719" cy="4467461"/>
          </a:xfrm>
          <a:prstGeom prst="rect">
            <a:avLst/>
          </a:prstGeom>
        </p:spPr>
        <p:txBody>
          <a:bodyPr vert="horz" lIns="91701" tIns="45851" rIns="91701" bIns="45851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9202"/>
            <a:ext cx="2946448" cy="495858"/>
          </a:xfrm>
          <a:prstGeom prst="rect">
            <a:avLst/>
          </a:prstGeom>
        </p:spPr>
        <p:txBody>
          <a:bodyPr vert="horz" lIns="91701" tIns="45851" rIns="91701" bIns="45851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48" y="9429202"/>
            <a:ext cx="2946448" cy="495858"/>
          </a:xfrm>
          <a:prstGeom prst="rect">
            <a:avLst/>
          </a:prstGeom>
        </p:spPr>
        <p:txBody>
          <a:bodyPr vert="horz" lIns="91701" tIns="45851" rIns="91701" bIns="45851" rtlCol="0" anchor="b"/>
          <a:lstStyle>
            <a:lvl1pPr algn="r">
              <a:defRPr sz="1200"/>
            </a:lvl1pPr>
          </a:lstStyle>
          <a:p>
            <a:pPr>
              <a:defRPr/>
            </a:pPr>
            <a:fld id="{DAF835A8-838C-4244-9CFE-03A87E948F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94612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F835A8-838C-4244-9CFE-03A87E948F10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0342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012" indent="-28423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6942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1719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6496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127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6049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10826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6560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6EC214-256A-4804-88C1-0088B9636E1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279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012" indent="-28423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6942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1719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6496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127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6049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10826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6560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6EC214-256A-4804-88C1-0088B9636E1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321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012" indent="-28423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6942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1719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6496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127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6049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10826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6560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6EC214-256A-4804-88C1-0088B9636E1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767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012" indent="-28423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6942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1719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6496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127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6049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10826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6560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6EC214-256A-4804-88C1-0088B9636E1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0055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012" indent="-28423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6942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1719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6496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127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6049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10826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6560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6EC214-256A-4804-88C1-0088B9636E1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302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012" indent="-28423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6942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1719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6496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127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6049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10826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6560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6EC214-256A-4804-88C1-0088B9636E1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8946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012" indent="-28423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6942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1719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6496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127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6049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10826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6560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1D4A58-A18E-45D5-B5D6-76B5AD3C0B5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4177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012" indent="-28423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6942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1719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6496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127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6049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10826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6560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B1D4A58-A18E-45D5-B5D6-76B5AD3C0B5C}" type="slidenum">
              <a:rPr lang="ru-RU" altLang="ru-RU" smtClean="0">
                <a:solidFill>
                  <a:prstClr val="black"/>
                </a:solidFill>
              </a:rPr>
              <a:pPr eaLnBrk="1" hangingPunct="1"/>
              <a:t>42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061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012" indent="-28423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6942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1719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6496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127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6049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10826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6560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3B2D69E-7D70-4509-885A-0D30F7CEFF33}" type="slidenum">
              <a:rPr lang="ru-RU" altLang="ru-RU" smtClean="0"/>
              <a:pPr eaLnBrk="1" hangingPunct="1"/>
              <a:t>3</a:t>
            </a:fld>
            <a:endParaRPr lang="ru-RU" alt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98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F835A8-838C-4244-9CFE-03A87E948F1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185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F835A8-838C-4244-9CFE-03A87E948F10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669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AF835A8-838C-4244-9CFE-03A87E948F10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156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AF835A8-838C-4244-9CFE-03A87E948F10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09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012" indent="-28423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6942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1719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6496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127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6049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10826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6560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B1D4A58-A18E-45D5-B5D6-76B5AD3C0B5C}" type="slidenum">
              <a:rPr lang="ru-RU" altLang="ru-RU" smtClean="0"/>
              <a:pPr eaLnBrk="1" hangingPunct="1"/>
              <a:t>32</a:t>
            </a:fld>
            <a:endParaRPr lang="ru-RU" alt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856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012" indent="-28423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6942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1719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6496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127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6049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10826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6560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B1D4A58-A18E-45D5-B5D6-76B5AD3C0B5C}" type="slidenum">
              <a:rPr lang="ru-RU" altLang="ru-RU" smtClean="0"/>
              <a:pPr eaLnBrk="1" hangingPunct="1"/>
              <a:t>33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1784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012" indent="-28423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6942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1719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6496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127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6049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10826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6560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6EC214-256A-4804-88C1-0088B9636E1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146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1EEE5-B086-4AD2-8DE4-18F2F5D81CB7}" type="datetime1">
              <a:rPr lang="ru-RU" smtClean="0"/>
              <a:pPr>
                <a:defRPr/>
              </a:pPr>
              <a:t>22.04.2025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E67C8-7D0D-4E55-95C6-EA94924DB7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536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01CB6-7FA8-46BA-B211-27AFE571DBD6}" type="datetime1">
              <a:rPr lang="ru-RU" smtClean="0"/>
              <a:pPr>
                <a:defRPr/>
              </a:pPr>
              <a:t>22.04.2025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6B94D-E578-468B-8150-6D411118E4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767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D072C-53FD-4CAE-8415-8F6416CF85A8}" type="datetime1">
              <a:rPr lang="ru-RU" smtClean="0"/>
              <a:pPr>
                <a:defRPr/>
              </a:pPr>
              <a:t>22.04.2025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DB277-BD8E-4414-A866-DC89C79BB7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38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26676-6325-4BA4-A62C-830B7D09A6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E67C8-7D0D-4E55-95C6-EA94924DB7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862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9210C-E634-48C5-BE1F-DED8C38B496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CE1F7-2A22-4DBD-A03C-AED1E05F656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883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C5BA5-DEC7-4883-AFE7-D6247FF526F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BDB9E-5392-4956-B2DC-E526D653772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069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E6270-D8C5-4926-924A-0BAC48B7963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D454C-C806-4DDC-99D8-31E92F5B89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141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6F86D-938B-4246-9F5E-B3BCE838CB9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166FA-A6D6-4931-9A11-52B30F23577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211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6E4F6-4F90-447F-A35F-377695FB3D5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5AF15-EC89-4629-83C5-9C724FAD177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432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42F2E-ACB2-411B-9BAF-9420F9A5647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39443-D744-4CD0-865B-6A424C643B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4031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23E29-FE90-4A6F-8A0C-1CB5B4F5D73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79190-4C23-4797-BB85-66161AA8FE8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565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8BC0F-5CF2-4796-8D27-66869C9C6045}" type="datetime1">
              <a:rPr lang="ru-RU" smtClean="0"/>
              <a:pPr>
                <a:defRPr/>
              </a:pPr>
              <a:t>22.04.2025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CE1F7-2A22-4DBD-A03C-AED1E05F65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781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E4E10-6E2B-4466-AB5B-F82BDBE82BF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A0E59-2CC6-44A1-81A0-F759BF83E93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8943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45E13-26FF-4FEB-B98F-9137E0A9D1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6B94D-E578-468B-8150-6D411118E4E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248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5928C-D03C-4714-A3A7-5F6B2E2253C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DB277-BD8E-4414-A866-DC89C79BB7E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9408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BB15B-BA5C-4F92-BA6D-8AAF6F3D2307}" type="datetime1">
              <a:rPr lang="ru-RU" smtClean="0"/>
              <a:pPr>
                <a:defRPr/>
              </a:pPr>
              <a:t>22.04.2025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E67C8-7D0D-4E55-95C6-EA94924DB7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7913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66D7F-EC12-45B5-AA6C-94EF6853CBD2}" type="datetime1">
              <a:rPr lang="ru-RU" smtClean="0"/>
              <a:pPr>
                <a:defRPr/>
              </a:pPr>
              <a:t>22.04.2025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CE1F7-2A22-4DBD-A03C-AED1E05F65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814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C1F72-2FD6-4815-8D67-DDFBC523276C}" type="datetime1">
              <a:rPr lang="ru-RU" smtClean="0"/>
              <a:pPr>
                <a:defRPr/>
              </a:pPr>
              <a:t>22.04.2025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BDB9E-5392-4956-B2DC-E526D65377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4889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0A620-EEE3-4088-8A7B-5F41F98782D2}" type="datetime1">
              <a:rPr lang="ru-RU" smtClean="0"/>
              <a:pPr>
                <a:defRPr/>
              </a:pPr>
              <a:t>22.04.2025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D454C-C806-4DDC-99D8-31E92F5B89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101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719BE-DD07-4FF3-BC78-C6371A95305D}" type="datetime1">
              <a:rPr lang="ru-RU" smtClean="0"/>
              <a:pPr>
                <a:defRPr/>
              </a:pPr>
              <a:t>22.04.2025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166FA-A6D6-4931-9A11-52B30F2357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0008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F745B-EB9A-4F76-85C2-02432A17BAC7}" type="datetime1">
              <a:rPr lang="ru-RU" smtClean="0"/>
              <a:pPr>
                <a:defRPr/>
              </a:pPr>
              <a:t>22.04.2025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5AF15-EC89-4629-83C5-9C724FAD17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5370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EB677-2205-405A-BEB2-DB0F5FE5EA22}" type="datetime1">
              <a:rPr lang="ru-RU" smtClean="0"/>
              <a:pPr>
                <a:defRPr/>
              </a:pPr>
              <a:t>22.04.2025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39443-D744-4CD0-865B-6A424C643B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08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814C2-5B20-432E-B16E-B1F7A526A3AE}" type="datetime1">
              <a:rPr lang="ru-RU" smtClean="0"/>
              <a:pPr>
                <a:defRPr/>
              </a:pPr>
              <a:t>22.04.2025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BDB9E-5392-4956-B2DC-E526D65377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1041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C2D7A-80FB-4253-864A-4AB8877F18CD}" type="datetime1">
              <a:rPr lang="ru-RU" smtClean="0"/>
              <a:pPr>
                <a:defRPr/>
              </a:pPr>
              <a:t>22.04.2025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79190-4C23-4797-BB85-66161AA8FE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222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75FE6-6DF3-4815-9DE8-1DA55DED81C0}" type="datetime1">
              <a:rPr lang="ru-RU" smtClean="0"/>
              <a:pPr>
                <a:defRPr/>
              </a:pPr>
              <a:t>22.04.2025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A0E59-2CC6-44A1-81A0-F759BF83E9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2408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A0FE3-974F-4B0E-AC7B-98726404712E}" type="datetime1">
              <a:rPr lang="ru-RU" smtClean="0"/>
              <a:pPr>
                <a:defRPr/>
              </a:pPr>
              <a:t>22.04.2025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6B94D-E578-468B-8150-6D411118E4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4102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D5944-E753-4218-853C-B1FE30BA0EAD}" type="datetime1">
              <a:rPr lang="ru-RU" smtClean="0"/>
              <a:pPr>
                <a:defRPr/>
              </a:pPr>
              <a:t>22.04.2025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DB277-BD8E-4414-A866-DC89C79BB7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920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AEF62-B00A-4F75-BDA3-10A16B7728EC}" type="datetime1">
              <a:rPr lang="ru-RU" smtClean="0"/>
              <a:pPr>
                <a:defRPr/>
              </a:pPr>
              <a:t>22.04.2025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D454C-C806-4DDC-99D8-31E92F5B89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247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C62E3-93BB-41ED-80EF-37B207339CF6}" type="datetime1">
              <a:rPr lang="ru-RU" smtClean="0"/>
              <a:pPr>
                <a:defRPr/>
              </a:pPr>
              <a:t>22.04.2025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166FA-A6D6-4931-9A11-52B30F2357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302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6B8FE-8A23-4AE4-A6AC-4A149113B55E}" type="datetime1">
              <a:rPr lang="ru-RU" smtClean="0"/>
              <a:pPr>
                <a:defRPr/>
              </a:pPr>
              <a:t>22.04.2025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5AF15-EC89-4629-83C5-9C724FAD17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854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CB9F3-80FF-477F-ACE9-31ACFFF9B079}" type="datetime1">
              <a:rPr lang="ru-RU" smtClean="0"/>
              <a:pPr>
                <a:defRPr/>
              </a:pPr>
              <a:t>22.04.2025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39443-D744-4CD0-865B-6A424C643B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733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A9553-5C9D-418A-A9AD-F0464086D692}" type="datetime1">
              <a:rPr lang="ru-RU" smtClean="0"/>
              <a:pPr>
                <a:defRPr/>
              </a:pPr>
              <a:t>22.04.2025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79190-4C23-4797-BB85-66161AA8FE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715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C1E93-56E6-4FCC-98FE-03518086A938}" type="datetime1">
              <a:rPr lang="ru-RU" smtClean="0"/>
              <a:pPr>
                <a:defRPr/>
              </a:pPr>
              <a:t>22.04.2025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A0E59-2CC6-44A1-81A0-F759BF83E9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337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663"/>
            <a:ext cx="1600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8682AB-B669-448A-8CC4-B429BCB7310F}" type="datetime1">
              <a:rPr lang="ru-RU" smtClean="0"/>
              <a:pPr>
                <a:defRPr/>
              </a:pPr>
              <a:t>22.04.2025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663"/>
            <a:ext cx="21717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663"/>
            <a:ext cx="1600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22945A-2F42-4E2A-AD2B-03D2252EC5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663"/>
            <a:ext cx="1600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688BA78-3AEB-4325-999F-A8826D3BE5C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663"/>
            <a:ext cx="21717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663"/>
            <a:ext cx="1600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22945A-2F42-4E2A-AD2B-03D2252EC57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222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663"/>
            <a:ext cx="1600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EFEBD4C-7B5C-4C34-830F-79E86B1F452D}" type="datetime1">
              <a:rPr lang="ru-RU" smtClean="0"/>
              <a:pPr>
                <a:defRPr/>
              </a:pPr>
              <a:t>22.04.2025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663"/>
            <a:ext cx="21717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663"/>
            <a:ext cx="1600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22945A-2F42-4E2A-AD2B-03D2252EC5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5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</p:spPr>
        <p:txBody>
          <a:bodyPr/>
          <a:lstStyle/>
          <a:p>
            <a:pPr eaLnBrk="1" hangingPunct="1"/>
            <a:endParaRPr lang="ru-RU" alt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968530" cy="9144000"/>
          </a:xfrm>
          <a:prstGeom prst="rect">
            <a:avLst/>
          </a:prstGeom>
          <a:gradFill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135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О Б Р А З О В А Н И 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  «А С И Н О В С К И Й  Р А Й О Н»</a:t>
            </a:r>
          </a:p>
        </p:txBody>
      </p:sp>
      <p:pic>
        <p:nvPicPr>
          <p:cNvPr id="2053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8" y="250825"/>
            <a:ext cx="1373187" cy="2513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Рисунок 23" descr="slide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5508625"/>
            <a:ext cx="5165725" cy="2986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318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4"/>
          <p:cNvSpPr>
            <a:spLocks noChangeArrowheads="1"/>
          </p:cNvSpPr>
          <p:nvPr/>
        </p:nvSpPr>
        <p:spPr bwMode="auto">
          <a:xfrm>
            <a:off x="611188" y="1239704"/>
            <a:ext cx="62468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>
                <a:solidFill>
                  <a:srgbClr val="6633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Исполнение «майских» Указов  Президента Российской Федерации</a:t>
            </a:r>
          </a:p>
        </p:txBody>
      </p:sp>
      <p:sp>
        <p:nvSpPr>
          <p:cNvPr id="1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 bwMode="auto">
          <a:xfrm rot="-5400000">
            <a:off x="-3708599" y="4824214"/>
            <a:ext cx="8028385" cy="6111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«МАЙСКИЕ» УКАЗЫ ПРЕЗИДЕНТА РОССИЙСКОЙ ФЕДЕРАЦИИ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4321584"/>
              </p:ext>
            </p:extLst>
          </p:nvPr>
        </p:nvGraphicFramePr>
        <p:xfrm>
          <a:off x="611189" y="2338013"/>
          <a:ext cx="6246811" cy="6775896"/>
        </p:xfrm>
        <a:graphic>
          <a:graphicData uri="http://schemas.openxmlformats.org/drawingml/2006/table">
            <a:tbl>
              <a:tblPr/>
              <a:tblGrid>
                <a:gridCol w="226899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7402"/>
                <a:gridCol w="67772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0631"/>
                <a:gridCol w="61677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1631"/>
                <a:gridCol w="57030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5340"/>
                <a:gridCol w="75854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7946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29884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Категория работников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2020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2021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2022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2023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2024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6950">
                <a:tc gridSpan="10"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Образование</a:t>
                      </a:r>
                      <a:r>
                        <a:rPr lang="ru-RU" sz="1300" b="1" baseline="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1231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Педагогические работники </a:t>
                      </a: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T Astra Serif" panose="020A0603040505020204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образовательных</a:t>
                      </a: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 организаций общего образования</a:t>
                      </a:r>
                      <a:endParaRPr kumimoji="0" lang="ru-RU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44" marR="91444" marT="45742" marB="45742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29 499,0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33 284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41 140,4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49 852,2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61 830,6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0528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Педагогические работники дошкольных образовательных организаций</a:t>
                      </a:r>
                      <a:endParaRPr kumimoji="0" lang="ru-RU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44" marR="91444" marT="45742" marB="45742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26 660,6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27</a:t>
                      </a:r>
                      <a:r>
                        <a:rPr lang="ru-RU" sz="1200" b="0" i="0" u="none" strike="noStrike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392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36 177,7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42</a:t>
                      </a:r>
                      <a:r>
                        <a:rPr lang="ru-RU" sz="1200" b="0" i="0" u="none" strike="noStrike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542,5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50 830,8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01436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Педагогические работники организаций дополнительного образования детей (по отрасли «Образование»)</a:t>
                      </a:r>
                      <a:endParaRPr kumimoji="0" lang="ru-RU" sz="1300" b="0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91444" marR="91444" marT="45742" marB="45742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32 432,9</a:t>
                      </a: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36 576,8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35 390,6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44 704,4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53 031,4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07384">
                <a:tc gridSpan="10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Культура</a:t>
                      </a:r>
                    </a:p>
                  </a:txBody>
                  <a:tcPr marL="91444" marR="91444" marT="45742" marB="45742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3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3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3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3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982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Работники культуры</a:t>
                      </a: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29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984,7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2121" marR="2121" marT="2121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31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679,6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2121" marR="2121" marT="2121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33 392,7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41 158,1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48616,5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16024">
                <a:tc gridSpan="10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Здравоохранение </a:t>
                      </a: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2121" marR="2121" marT="2121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3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3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3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2268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ru-RU" sz="1300" b="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Врачи и работники медицинских</a:t>
                      </a:r>
                      <a:r>
                        <a:rPr lang="ru-RU" sz="1300" b="0" baseline="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организаций, имеющих высшее медицинское (фармацевтическое) или иное образование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82 294,9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75 962,1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86</a:t>
                      </a:r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 241,2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95 560,0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110 114,0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134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Средний медицинский (фармацевтический) персонал</a:t>
                      </a: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36 741,2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33 707,3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35 343,7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40 059,0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45 208,0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6134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Младший медицинский (фармацевтический) персонал</a:t>
                      </a: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32 769,1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31 703,6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33 781,9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39 898,0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43 858,0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11189" y="1691681"/>
            <a:ext cx="6202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563" algn="just"/>
            <a:r>
              <a:rPr lang="ru-RU" altLang="ru-RU" sz="12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рамках реализации «майских» Указов Президента </a:t>
            </a:r>
            <a:r>
              <a:rPr lang="ru-RU" altLang="ru-RU" sz="12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РФ 2012 </a:t>
            </a:r>
            <a:r>
              <a:rPr lang="ru-RU" altLang="ru-RU" sz="12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года, муниципальных «дорожных карт»  </a:t>
            </a:r>
            <a:r>
              <a:rPr lang="ru-RU" altLang="ru-RU" sz="12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изменений в </a:t>
            </a:r>
            <a:r>
              <a:rPr lang="ru-RU" altLang="ru-RU" sz="12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сфере образования и культуры повышение заработной платы работников муниципальных </a:t>
            </a:r>
            <a:r>
              <a:rPr lang="ru-RU" altLang="ru-RU" sz="12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учреждений.                                Руб.                                                                                              </a:t>
            </a:r>
            <a:endParaRPr lang="ru-RU" altLang="ru-RU" sz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16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Заголовок 2"/>
          <p:cNvSpPr txBox="1">
            <a:spLocks/>
          </p:cNvSpPr>
          <p:nvPr/>
        </p:nvSpPr>
        <p:spPr bwMode="auto">
          <a:xfrm rot="-5400000">
            <a:off x="-3708599" y="4824214"/>
            <a:ext cx="8028385" cy="6111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«МАЙСКИЕ» УКАЗЫ ПРЕЗИДЕНТА РОССИЙСКОЙ ФЕДЕРАЦИИ</a:t>
            </a:r>
          </a:p>
        </p:txBody>
      </p:sp>
      <p:sp>
        <p:nvSpPr>
          <p:cNvPr id="13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14"/>
          <p:cNvSpPr>
            <a:spLocks noChangeArrowheads="1"/>
          </p:cNvSpPr>
          <p:nvPr/>
        </p:nvSpPr>
        <p:spPr bwMode="auto">
          <a:xfrm>
            <a:off x="623651" y="1115616"/>
            <a:ext cx="62468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6633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Исполнение «майских» Указов Президента Российской Федерации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92696" y="1907704"/>
            <a:ext cx="5976664" cy="669674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lvl="0" indent="177800" algn="just">
              <a:lnSpc>
                <a:spcPct val="115000"/>
              </a:lnSpc>
              <a:defRPr/>
            </a:pP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«Майские» указы Президента Российской Федерации реализуются путем обеспечения достижения целевых показателей по планам мероприятий («дорожным картам»).</a:t>
            </a:r>
          </a:p>
          <a:p>
            <a:pPr lvl="0" indent="177800" algn="just">
              <a:lnSpc>
                <a:spcPct val="115000"/>
              </a:lnSpc>
              <a:defRPr/>
            </a:pP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Основными показателями в части достижения целевых являются средний размер заработной платы:</a:t>
            </a:r>
          </a:p>
          <a:p>
            <a:pPr marL="171450" lvl="0" indent="-171450" algn="just">
              <a:lnSpc>
                <a:spcPct val="115000"/>
              </a:lnSpc>
              <a:buFont typeface="Arial" pitchFamily="34" charset="0"/>
              <a:buChar char="•"/>
              <a:defRPr/>
            </a:pP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реальная заработная плата по крупным и средним предприятиям в 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2024 году </a:t>
            </a: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увеличилась на 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16,6 %;</a:t>
            </a:r>
            <a:endParaRPr lang="ru-RU" sz="1350" dirty="0">
              <a:solidFill>
                <a:srgbClr val="C0504D">
                  <a:lumMod val="50000"/>
                </a:srgb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171450" lvl="0" indent="-171450" algn="just">
              <a:lnSpc>
                <a:spcPct val="115000"/>
              </a:lnSpc>
              <a:buFont typeface="Arial" pitchFamily="34" charset="0"/>
              <a:buChar char="•"/>
              <a:defRPr/>
            </a:pP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среднегодовой рост заработной платы с 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2020 </a:t>
            </a: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 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2024 </a:t>
            </a: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годы в сфере общего образования составил 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20,41%; </a:t>
            </a: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дошкольного – 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17,97%, </a:t>
            </a: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дополнительного – 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13,62 % </a:t>
            </a: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 работников 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культуры – 13,11 %.</a:t>
            </a:r>
            <a:endParaRPr lang="en-US" sz="1350" dirty="0">
              <a:solidFill>
                <a:srgbClr val="C0504D">
                  <a:lumMod val="50000"/>
                </a:srgb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lvl="0" indent="177800" algn="just">
              <a:lnSpc>
                <a:spcPct val="115000"/>
              </a:lnSpc>
              <a:defRPr/>
            </a:pP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Доля детей, охваченных образовательными программами дополнительного образования детей в общей численности детей от 5 до 18 лет 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– 85,7%.</a:t>
            </a:r>
            <a:endParaRPr lang="ru-RU" sz="1350" dirty="0">
              <a:solidFill>
                <a:srgbClr val="C0504D">
                  <a:lumMod val="50000"/>
                </a:srgb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lvl="0" indent="177800" algn="just">
              <a:lnSpc>
                <a:spcPct val="115000"/>
              </a:lnSpc>
              <a:defRPr/>
            </a:pP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Доля детей, посещающих дошкольные образовательные учреждения в общей численности детей от 3 до 7 лет –  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84,4%.</a:t>
            </a:r>
            <a:endParaRPr lang="ru-RU" sz="1350" dirty="0">
              <a:solidFill>
                <a:srgbClr val="C0504D">
                  <a:lumMod val="50000"/>
                </a:srgb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lvl="0" indent="177800" algn="just">
              <a:lnSpc>
                <a:spcPct val="115000"/>
              </a:lnSpc>
              <a:defRPr/>
            </a:pP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Доля обучающихся во вторую смену в 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2024-2025 </a:t>
            </a: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учебном году </a:t>
            </a:r>
            <a:r>
              <a:rPr lang="ru-RU" sz="135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-  29,9,% </a:t>
            </a: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(1 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273 </a:t>
            </a: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чел.).</a:t>
            </a:r>
          </a:p>
          <a:p>
            <a:pPr lvl="0" indent="177800" algn="just">
              <a:lnSpc>
                <a:spcPct val="115000"/>
              </a:lnSpc>
              <a:defRPr/>
            </a:pP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Коэффициент  рождаемости (число родившихся на 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одну </a:t>
            </a: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тысячу человек)  по итогам 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2024 года </a:t>
            </a: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составил 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8,18</a:t>
            </a:r>
            <a:endParaRPr lang="ru-RU" sz="1350" dirty="0">
              <a:solidFill>
                <a:srgbClr val="C0504D">
                  <a:lumMod val="50000"/>
                </a:srgb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lvl="0" indent="177800" algn="just">
              <a:lnSpc>
                <a:spcPct val="115000"/>
              </a:lnSpc>
              <a:defRPr/>
            </a:pP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Удовлетворенность населения деятельностью органов местного самоуправления за 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2024 </a:t>
            </a: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год составила 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55,75% </a:t>
            </a: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от числа опрошенных.</a:t>
            </a:r>
          </a:p>
          <a:p>
            <a:pPr lvl="0" algn="just">
              <a:lnSpc>
                <a:spcPct val="115000"/>
              </a:lnSpc>
              <a:defRPr/>
            </a:pPr>
            <a:endParaRPr lang="ru-RU" sz="1200" dirty="0">
              <a:solidFill>
                <a:srgbClr val="C0504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177800" algn="just">
              <a:lnSpc>
                <a:spcPct val="115000"/>
              </a:lnSpc>
              <a:defRPr/>
            </a:pPr>
            <a:endParaRPr lang="ru-RU" sz="1300" dirty="0">
              <a:solidFill>
                <a:srgbClr val="FF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65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Заголовок 2"/>
          <p:cNvSpPr txBox="1">
            <a:spLocks/>
          </p:cNvSpPr>
          <p:nvPr/>
        </p:nvSpPr>
        <p:spPr bwMode="auto">
          <a:xfrm rot="-5400000">
            <a:off x="-3708599" y="4824214"/>
            <a:ext cx="8028385" cy="6111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НАЦИОНАЛЬНЫЕ ПРОЕКТЫ</a:t>
            </a:r>
          </a:p>
        </p:txBody>
      </p:sp>
      <p:sp>
        <p:nvSpPr>
          <p:cNvPr id="13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14"/>
          <p:cNvSpPr>
            <a:spLocks noChangeArrowheads="1"/>
          </p:cNvSpPr>
          <p:nvPr/>
        </p:nvSpPr>
        <p:spPr bwMode="auto">
          <a:xfrm>
            <a:off x="623651" y="1115616"/>
            <a:ext cx="62468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endParaRPr lang="ru-RU" altLang="ru-RU" b="1" dirty="0">
              <a:solidFill>
                <a:srgbClr val="6633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864484"/>
              </p:ext>
            </p:extLst>
          </p:nvPr>
        </p:nvGraphicFramePr>
        <p:xfrm>
          <a:off x="637367" y="1514427"/>
          <a:ext cx="6237288" cy="5342675"/>
        </p:xfrm>
        <a:graphic>
          <a:graphicData uri="http://schemas.openxmlformats.org/drawingml/2006/table">
            <a:tbl>
              <a:tblPr firstRow="1" bandRow="1"/>
              <a:tblGrid>
                <a:gridCol w="14234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7689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5273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83523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Исполнение</a:t>
                      </a:r>
                      <a:r>
                        <a:rPr lang="ru-RU" sz="1300" baseline="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национальных проектов за </a:t>
                      </a:r>
                      <a:r>
                        <a:rPr lang="ru-RU" sz="1300" baseline="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2024 год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145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Национальные проект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Региональный</a:t>
                      </a:r>
                      <a:r>
                        <a:rPr lang="ru-RU" sz="1300" b="1" baseline="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проект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Муниципальная программа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Бюджет проекта, млн. руб.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11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Демография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Спорт – норма жизни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Развитие физической культуры и спорта в </a:t>
                      </a:r>
                      <a:r>
                        <a:rPr lang="ru-RU" sz="1300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Асиновском</a:t>
                      </a:r>
                      <a:r>
                        <a:rPr lang="ru-RU" sz="13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районе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9,6</a:t>
                      </a:r>
                      <a:endParaRPr lang="ru-RU" sz="13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1123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ru-RU" sz="1300" kern="1200" dirty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Образование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Успех каждого ребенка</a:t>
                      </a:r>
                      <a:endParaRPr lang="ru-RU" sz="13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Развитие образования в </a:t>
                      </a:r>
                      <a:r>
                        <a:rPr lang="ru-RU" sz="1300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Асиновском</a:t>
                      </a:r>
                      <a:r>
                        <a:rPr lang="ru-RU" sz="13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районе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3,5</a:t>
                      </a:r>
                      <a:endParaRPr lang="ru-RU" sz="13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08010">
                <a:tc vMerge="1">
                  <a:txBody>
                    <a:bodyPr/>
                    <a:lstStyle/>
                    <a:p>
                      <a:pPr algn="l"/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«Патриотическое воспитание граждан Российской Федерации </a:t>
                      </a:r>
                      <a:endParaRPr lang="ru-RU" sz="13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41123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Жилье и городская среда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Формирование комфортной городской среды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Формирование современной среды населенных пунктов на территории муниципального образования «Асиновский район</a:t>
                      </a:r>
                      <a:r>
                        <a:rPr lang="ru-RU" sz="13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»</a:t>
                      </a:r>
                      <a:endParaRPr lang="ru-RU" sz="13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21,5</a:t>
                      </a:r>
                      <a:endParaRPr lang="ru-RU" sz="13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55496"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Развитие коммунальной инфраструктуры в </a:t>
                      </a:r>
                      <a:r>
                        <a:rPr lang="ru-RU" sz="1300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Асиновском</a:t>
                      </a:r>
                      <a:r>
                        <a:rPr lang="ru-RU" sz="13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районе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1,9</a:t>
                      </a:r>
                      <a:endParaRPr lang="ru-RU" sz="13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9" name="Picture 2" descr="Национальный проект «Образование» и федеральный проект «Цифровая  образовательная среда»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232" y="7211743"/>
            <a:ext cx="1091854" cy="109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НАЦПРОЕКТ &quot;ДЕМОГРАФИЯ&quot; » Осинники, официальный сайт город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2" t="35473" r="64632" b="23413"/>
          <a:stretch/>
        </p:blipFill>
        <p:spPr bwMode="auto">
          <a:xfrm>
            <a:off x="2348880" y="7191033"/>
            <a:ext cx="1269400" cy="126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Национальный проект «Жилье и городская среда» | Администрация Московского  района г. Чебоксары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34" b="16772"/>
          <a:stretch/>
        </p:blipFill>
        <p:spPr bwMode="auto">
          <a:xfrm>
            <a:off x="4077072" y="7299022"/>
            <a:ext cx="1054248" cy="101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://krasnokamsk.ru/upload/pages/158913/dat_158098946128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68"/>
          <a:stretch/>
        </p:blipFill>
        <p:spPr bwMode="auto">
          <a:xfrm>
            <a:off x="908720" y="7285537"/>
            <a:ext cx="1086874" cy="110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65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Заголовок 2"/>
          <p:cNvSpPr txBox="1">
            <a:spLocks/>
          </p:cNvSpPr>
          <p:nvPr/>
        </p:nvSpPr>
        <p:spPr bwMode="auto">
          <a:xfrm rot="-5400000">
            <a:off x="-3780607" y="4752206"/>
            <a:ext cx="8172401" cy="6111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НАЦИОНАЛЬНЫЕ ПРОЕКТЫ</a:t>
            </a:r>
          </a:p>
        </p:txBody>
      </p:sp>
      <p:sp>
        <p:nvSpPr>
          <p:cNvPr id="13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971601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08283" y="1012811"/>
            <a:ext cx="60275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563" algn="ctr"/>
            <a:r>
              <a:rPr lang="ru-RU" sz="1200" b="1" dirty="0">
                <a:solidFill>
                  <a:srgbClr val="2A411B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Национальный проект «Демография»</a:t>
            </a:r>
            <a:endParaRPr lang="en-US" sz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lvl="0" indent="457200" algn="just"/>
            <a: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муниципальном образовании «Асиновский район» проект нацелен на создание для всех категорий и групп населения условий для занятия физической культурой и спортом. В рамках выполнения данного проекта выполнены следующие мероприятия: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Обеспечение условий для развития физической культуры и местного спорта (приобретение спортивного инвентаря, оплата труда инструкторов);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Приобретение оборудования для малобюджетных спортивных площадок для проведения ГТО.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31452" y="2582471"/>
            <a:ext cx="60077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563" algn="ctr"/>
            <a:r>
              <a:rPr lang="ru-RU" sz="1200" b="1" dirty="0">
                <a:solidFill>
                  <a:srgbClr val="2A411B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Национальный проект «Образование»</a:t>
            </a:r>
            <a:endParaRPr lang="en-US" sz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lvl="0" indent="360000" algn="just"/>
            <a: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Структура нацпроекта представлена рядом проектов, из которого на территории </a:t>
            </a:r>
            <a:r>
              <a:rPr lang="ru-RU" sz="1200" dirty="0" err="1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Асиновского</a:t>
            </a:r>
            <a: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района присутствуют два проекта – «Успех каждого ребенка» и «Патриотическое воспитание граждан Российской Федерации (Томская область)».</a:t>
            </a:r>
          </a:p>
          <a:p>
            <a:pPr lvl="0" indent="360000" algn="just"/>
            <a: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•	Проект «Успех каждого ребенка» </a:t>
            </a:r>
            <a:r>
              <a:rPr lang="ru-RU" sz="12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направлен на оснащение </a:t>
            </a:r>
            <a: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sz="12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обновление материально-технической </a:t>
            </a:r>
            <a: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базы) оборудованием, средствами обучения и воспитания образовательных организаций различных типов для реализации дополнительных общеразвивающих программ, для создания информационных систем в образовательных организациях.</a:t>
            </a:r>
          </a:p>
          <a:p>
            <a:pPr lvl="0" indent="360000" algn="just"/>
            <a: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•	Проект «Патриотическое воспитание граждан Российской Федерации</a:t>
            </a:r>
            <a:r>
              <a:rPr lang="ru-RU" sz="12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»  </a:t>
            </a:r>
            <a: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направлен на финансовое обеспечение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18165" y="5583292"/>
            <a:ext cx="60077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563" algn="ctr"/>
            <a:r>
              <a:rPr lang="ru-RU" sz="1200" b="1" dirty="0">
                <a:solidFill>
                  <a:srgbClr val="2A411B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Национальный проект «Жилье и городская среда»</a:t>
            </a:r>
            <a:endParaRPr lang="en-US" sz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indent="360000" algn="just"/>
            <a: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В 2024 году в рамках реализации приоритетного проекта «Формирование комфортной городской среды», муниципальной программы «Формирование современной среды населенных пунктов на территории муниципального образования «</a:t>
            </a:r>
            <a:r>
              <a:rPr lang="ru-RU" sz="1200" dirty="0" err="1">
                <a:latin typeface="PT Astra Serif" panose="020A0603040505020204" pitchFamily="18" charset="-52"/>
                <a:ea typeface="PT Astra Serif" panose="020A0603040505020204" pitchFamily="18" charset="-52"/>
              </a:rPr>
              <a:t>Асиновский</a:t>
            </a:r>
            <a: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 район» на 2018-2024 годы» были выполнены работы по благоустройству общественной территории сквера на пересечении ул. Ленина и ул. Фурманова в г. Асино, Томской области в два </a:t>
            </a:r>
            <a:r>
              <a:rPr lang="ru-RU" sz="1200" dirty="0" err="1">
                <a:latin typeface="PT Astra Serif" panose="020A0603040505020204" pitchFamily="18" charset="-52"/>
                <a:ea typeface="PT Astra Serif" panose="020A0603040505020204" pitchFamily="18" charset="-52"/>
              </a:rPr>
              <a:t>этапа.Благоустройство</a:t>
            </a:r>
            <a: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 общественной территории Обелиск 370 Ордена Кутузова второй степени Бранденбургской Краснознаменной дивизии в г. Асино, Томской области. (2 этапа), а так же благоустройство общественной территории сквера, расположенной на пересечении ул. Ленина и ул. Стадионная в  г. Асино, Томской области. (2 этапа).</a:t>
            </a:r>
          </a:p>
          <a:p>
            <a:pPr indent="360000" algn="just"/>
            <a: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        Так же в рамках данного национального проекта был реализован региональный проект «Чистая </a:t>
            </a:r>
            <a:r>
              <a:rPr lang="ru-RU" sz="12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вода. Реализация </a:t>
            </a:r>
            <a: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мероприятий по обеспечению доступа к воде питьевого качества населения сельских территорий.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805264" y="8820472"/>
            <a:ext cx="709836" cy="140966"/>
          </a:xfrm>
        </p:spPr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492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188" y="1187624"/>
            <a:ext cx="624681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>
              <a:defRPr/>
            </a:pPr>
            <a:r>
              <a:rPr lang="ru-RU" sz="1200" b="1" dirty="0">
                <a:solidFill>
                  <a:srgbClr val="5BD07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>
                <a:solidFill>
                  <a:srgbClr val="6633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 итогам комплексной оценки социально-экономического развития муниципальных районов (городских округов) Томской области МО «Асиновский район» входит в группу районов со средним уровнем развития</a:t>
            </a:r>
            <a:endParaRPr lang="ru-RU" sz="1300" dirty="0">
              <a:solidFill>
                <a:srgbClr val="6633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666585"/>
              </p:ext>
            </p:extLst>
          </p:nvPr>
        </p:nvGraphicFramePr>
        <p:xfrm>
          <a:off x="764702" y="2051720"/>
          <a:ext cx="5915748" cy="4824536"/>
        </p:xfrm>
        <a:graphic>
          <a:graphicData uri="http://schemas.openxmlformats.org/drawingml/2006/table">
            <a:tbl>
              <a:tblPr/>
              <a:tblGrid>
                <a:gridCol w="28502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638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6638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0974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23019"/>
              </a:tblGrid>
              <a:tr h="64532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Основные показатели социально – экономического развития района </a:t>
                      </a: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ТР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2024 / 2023г.,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19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2022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2023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2024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%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984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по «чистым» видам деятельности (разделы С, </a:t>
                      </a:r>
                      <a:r>
                        <a:rPr kumimoji="0" lang="en-US" sz="13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D</a:t>
                      </a:r>
                      <a:r>
                        <a:rPr kumimoji="0" lang="ru-RU" sz="13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3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E</a:t>
                      </a:r>
                      <a:r>
                        <a:rPr kumimoji="0" lang="ru-RU" sz="13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),  млн. руб.</a:t>
                      </a:r>
                      <a:endParaRPr kumimoji="0" 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4 286,0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8" marR="43288" marT="0" marB="0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3 366,9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8" marR="43288" marT="0" marB="0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aseline="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1 946,2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57,8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992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Объем платных услуг по </a:t>
                      </a:r>
                      <a:r>
                        <a:rPr kumimoji="0" lang="ru-RU" sz="13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крупным и средним предприятиям и организациям</a:t>
                      </a:r>
                      <a:r>
                        <a:rPr kumimoji="0" lang="ru-RU" sz="13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, млн. руб.</a:t>
                      </a:r>
                      <a:endParaRPr kumimoji="0" 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636,2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8" marR="43288" marT="0" marB="0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509,6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8" marR="43288" marT="0" marB="0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577,6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113,3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987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Объем инвестиций в основной капитал за счет всех источников финансирования (по крупным и средним предприятиям и организациям), </a:t>
                      </a: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млрд. </a:t>
                      </a:r>
                      <a:r>
                        <a:rPr kumimoji="0" lang="ru-RU" sz="13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руб. </a:t>
                      </a:r>
                      <a:endParaRPr kumimoji="0" 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3 012,4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8" marR="43288" marT="0" marB="0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952,5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8" marR="43288" marT="0" marB="0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2005,0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203,2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94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Зарегистрировано хозяйствующих </a:t>
                      </a: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субъектов (ед.), </a:t>
                      </a:r>
                      <a:r>
                        <a:rPr kumimoji="0" lang="ru-RU" sz="13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</a:t>
                      </a:r>
                      <a:r>
                        <a:rPr kumimoji="0" lang="ru-RU" sz="13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т.ч</a:t>
                      </a:r>
                      <a:r>
                        <a:rPr kumimoji="0" lang="ru-RU" sz="13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.:</a:t>
                      </a:r>
                      <a:endParaRPr kumimoji="0" lang="ru-RU" sz="1300" b="1" i="1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1 061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7" marR="43287" marT="0" marB="0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978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7" marR="43287" marT="0" marB="0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986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100,8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94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Индивидуальные </a:t>
                      </a: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предприниматели (ед.)</a:t>
                      </a:r>
                      <a:endParaRPr kumimoji="0" lang="ru-RU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681</a:t>
                      </a:r>
                      <a:endParaRPr kumimoji="0" lang="ru-RU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7" marR="43287" marT="0" marB="0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632</a:t>
                      </a:r>
                      <a:endParaRPr kumimoji="0" lang="ru-RU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7" marR="43287" marT="0" marB="0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642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101,6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919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Юридические </a:t>
                      </a: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лица (</a:t>
                      </a:r>
                      <a:r>
                        <a:rPr kumimoji="0" lang="ru-RU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ед</a:t>
                      </a: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)</a:t>
                      </a:r>
                      <a:endParaRPr kumimoji="0" lang="ru-RU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380</a:t>
                      </a:r>
                      <a:endParaRPr kumimoji="0" lang="ru-RU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7" marR="43287" marT="0" marB="0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346</a:t>
                      </a:r>
                      <a:endParaRPr kumimoji="0" lang="ru-RU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7" marR="43287" marT="0" marB="0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344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99,4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2" descr="https://xn--90anbaj9ad0j.xn--80asehdb/content/editor/asinovskiyra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3" y="7092280"/>
            <a:ext cx="2808312" cy="18148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gorodlive.ru/wp-content/uploads/2019/03/asino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gorodlive.ru/wp-content/uploads/2019/03/asino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15" y="7092280"/>
            <a:ext cx="3024337" cy="18148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2"/>
          <p:cNvSpPr txBox="1">
            <a:spLocks/>
          </p:cNvSpPr>
          <p:nvPr/>
        </p:nvSpPr>
        <p:spPr bwMode="auto">
          <a:xfrm rot="-5400000">
            <a:off x="-3672596" y="4860218"/>
            <a:ext cx="7956378" cy="61118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ЭКОНОМИЧЕСКИЙ ПОТЕНЦИАЛ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63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4552" y="995739"/>
            <a:ext cx="6192837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Ведущие отрасли экономики – сферы эффективного приложения капитала</a:t>
            </a:r>
            <a:endParaRPr lang="ru-RU" sz="14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761581" y="1547664"/>
            <a:ext cx="2979787" cy="28442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5875" cap="flat" cmpd="sng" algn="ctr">
            <a:noFill/>
            <a:prstDash val="solid"/>
          </a:ln>
          <a:effectLst>
            <a:glow rad="228600">
              <a:srgbClr val="419D41">
                <a:alpha val="40000"/>
              </a:srgbClr>
            </a:glow>
          </a:effectLst>
        </p:spPr>
        <p:txBody>
          <a:bodyPr anchor="ctr"/>
          <a:lstStyle/>
          <a:p>
            <a:pPr algn="ctr"/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Объем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произведенной продукции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сельского хозяйства за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2024 год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составил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2 099,0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млн. руб. (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100,8% уровню 2023 года).</a:t>
            </a:r>
            <a:endParaRPr lang="ru-RU" sz="11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algn="ctr"/>
            <a:endParaRPr lang="ru-RU" sz="11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algn="ctr"/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 состоянию на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01.01.2025 года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хозяйствах всех форм собственности в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числилось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7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414 голов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крупного рогатого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скота  (100,8%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 уровню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2023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года).</a:t>
            </a:r>
            <a:endParaRPr lang="ru-RU" sz="11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12815" y="1547664"/>
            <a:ext cx="2735262" cy="28442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5875" cap="flat" cmpd="sng" algn="ctr">
            <a:noFill/>
            <a:prstDash val="solid"/>
          </a:ln>
          <a:effectLst>
            <a:glow rad="228600">
              <a:srgbClr val="419D41">
                <a:alpha val="40000"/>
              </a:srgbClr>
            </a:glow>
          </a:effectLst>
        </p:spPr>
        <p:txBody>
          <a:bodyPr anchor="ctr"/>
          <a:lstStyle/>
          <a:p>
            <a:pPr algn="ctr"/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Объем отгруженных товаров собственного производства, выполненных работ и услуг собственными силами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категории «Обрабатывающие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производства» по средним и крупным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предприятиям по «чистым» видам экономической деятельности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за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2024 год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составил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  1 443,5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млн. руб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 (50,5% к уровню 2023 года)</a:t>
            </a:r>
            <a:endParaRPr lang="ru-RU" sz="11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algn="ctr"/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Произведено пиломатериалов крупными и средними предприятиями в 2024 году  63,9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тыс. куб. м.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45627" y="4644008"/>
            <a:ext cx="2755381" cy="223224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5875" cap="flat" cmpd="sng" algn="ctr">
            <a:noFill/>
            <a:prstDash val="solid"/>
          </a:ln>
          <a:effectLst>
            <a:glow rad="228600">
              <a:srgbClr val="419D41">
                <a:alpha val="40000"/>
              </a:srgbClr>
            </a:glow>
          </a:effectLst>
        </p:spPr>
        <p:txBody>
          <a:bodyPr anchor="ctr"/>
          <a:lstStyle/>
          <a:p>
            <a:pPr fontAlgn="auto">
              <a:spcBef>
                <a:spcPts val="600"/>
              </a:spcBef>
              <a:spcAft>
                <a:spcPts val="600"/>
              </a:spcAft>
              <a:defRPr/>
            </a:pPr>
            <a:endParaRPr lang="ru-RU" sz="1000" kern="0" dirty="0">
              <a:solidFill>
                <a:sysClr val="windowText" lastClr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/>
            <a:endParaRPr lang="ru-RU" sz="1100" kern="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/>
            <a:endParaRPr lang="ru-RU" sz="1100" kern="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/>
            <a:r>
              <a:rPr lang="ru-RU" sz="1100" kern="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Произведено за 2024 год – 389,9 млн</a:t>
            </a:r>
            <a:r>
              <a:rPr lang="ru-RU" sz="1100" kern="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 </a:t>
            </a:r>
            <a:r>
              <a:rPr lang="ru-RU" sz="1100" kern="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(103,8 к уровню 2023 года)</a:t>
            </a:r>
            <a:endParaRPr lang="ru-RU" sz="1100" kern="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5" name="Прямоугольник 11"/>
          <p:cNvSpPr>
            <a:spLocks noChangeArrowheads="1"/>
          </p:cNvSpPr>
          <p:nvPr/>
        </p:nvSpPr>
        <p:spPr bwMode="auto">
          <a:xfrm>
            <a:off x="644552" y="1547665"/>
            <a:ext cx="28035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srgbClr val="073E87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Деревообрабатывающее производство</a:t>
            </a:r>
            <a:r>
              <a:rPr lang="en-US" sz="1200" b="1" kern="0" dirty="0">
                <a:solidFill>
                  <a:srgbClr val="073E87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/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rgbClr val="073E87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Wood processing</a:t>
            </a:r>
            <a:endParaRPr lang="ru-RU" sz="1200" b="1" kern="0" dirty="0">
              <a:solidFill>
                <a:srgbClr val="073E87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auto">
          <a:xfrm>
            <a:off x="4459152" y="1662063"/>
            <a:ext cx="16482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srgbClr val="073E87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Сельское хозяйство</a:t>
            </a:r>
            <a:r>
              <a:rPr lang="en-US" sz="1200" b="1" kern="0" dirty="0">
                <a:solidFill>
                  <a:srgbClr val="073E87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/</a:t>
            </a:r>
            <a:endParaRPr lang="ru-RU" sz="1200" b="1" kern="0" dirty="0">
              <a:solidFill>
                <a:srgbClr val="073E87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rgbClr val="073E87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Agriculture</a:t>
            </a:r>
            <a:endParaRPr lang="ru-RU" sz="1200" b="1" kern="0" dirty="0">
              <a:solidFill>
                <a:srgbClr val="073E87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0253" name="Прямоугольник 16"/>
          <p:cNvSpPr>
            <a:spLocks noChangeArrowheads="1"/>
          </p:cNvSpPr>
          <p:nvPr/>
        </p:nvSpPr>
        <p:spPr bwMode="auto">
          <a:xfrm>
            <a:off x="644552" y="4644008"/>
            <a:ext cx="29035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200" b="1" dirty="0">
                <a:solidFill>
                  <a:schemeClr val="tx2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Производство и распределение электроэнергии, газа и воды</a:t>
            </a:r>
            <a:r>
              <a:rPr lang="en-US" sz="1200" b="1" dirty="0">
                <a:solidFill>
                  <a:schemeClr val="tx2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/</a:t>
            </a:r>
            <a:r>
              <a:rPr lang="ru-RU" sz="1200" b="1" dirty="0">
                <a:solidFill>
                  <a:schemeClr val="tx2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lang="en-US" sz="1200" b="1" dirty="0">
                <a:solidFill>
                  <a:schemeClr val="tx2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Generation and distribution</a:t>
            </a:r>
          </a:p>
          <a:p>
            <a:pPr algn="ctr"/>
            <a:r>
              <a:rPr lang="en-US" sz="1200" b="1" dirty="0">
                <a:solidFill>
                  <a:schemeClr val="tx2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of electric energy, gas and water</a:t>
            </a:r>
            <a:endParaRPr lang="ru-RU" sz="1200" b="1" dirty="0">
              <a:solidFill>
                <a:schemeClr val="tx2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7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043609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62096" y="7164288"/>
            <a:ext cx="2785994" cy="18002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5875" cap="flat" cmpd="sng" algn="ctr">
            <a:noFill/>
            <a:prstDash val="solid"/>
          </a:ln>
          <a:effectLst>
            <a:glow rad="228600">
              <a:srgbClr val="419D41">
                <a:alpha val="40000"/>
              </a:srgbClr>
            </a:glo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100" b="1" kern="0" dirty="0">
              <a:solidFill>
                <a:srgbClr val="073E87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ctr"/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В 2024 году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работы по газификации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возобновлены, протяженность газовых сетей на конец года составила 93,5 км.  В 2025 году положено начало реализации 10,11 этапов газификации.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В 2026 году планируется окончание указанных этапов</a:t>
            </a:r>
            <a:endParaRPr lang="ru-RU" sz="1200" b="1" kern="0" dirty="0">
              <a:solidFill>
                <a:srgbClr val="073E87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54955" y="7236296"/>
            <a:ext cx="1938352" cy="269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150" b="1" kern="0" dirty="0">
                <a:solidFill>
                  <a:srgbClr val="073E87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Газификация /</a:t>
            </a:r>
            <a:r>
              <a:rPr lang="en-US" sz="1150" b="1" kern="0" dirty="0">
                <a:solidFill>
                  <a:srgbClr val="073E87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Gasification</a:t>
            </a:r>
            <a:endParaRPr lang="ru-RU" sz="1150" b="1" kern="0" dirty="0">
              <a:solidFill>
                <a:srgbClr val="073E87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740970" y="4716016"/>
            <a:ext cx="3000398" cy="265493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5875" cap="flat" cmpd="sng" algn="ctr">
            <a:noFill/>
            <a:prstDash val="solid"/>
          </a:ln>
          <a:effectLst>
            <a:glow rad="228600">
              <a:srgbClr val="419D41">
                <a:alpha val="40000"/>
              </a:srgbClr>
            </a:glo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kern="0" dirty="0">
                <a:solidFill>
                  <a:srgbClr val="073E87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Строительство/</a:t>
            </a:r>
            <a:r>
              <a:rPr lang="en-US" sz="1200" b="1" kern="0" dirty="0">
                <a:solidFill>
                  <a:srgbClr val="073E87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Construction</a:t>
            </a:r>
            <a:endParaRPr lang="ru-RU" sz="1200" b="1" kern="0" dirty="0">
              <a:solidFill>
                <a:srgbClr val="073E87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ru-RU" sz="500" b="1" kern="0" dirty="0">
              <a:solidFill>
                <a:srgbClr val="073E87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ctr"/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Объем работ, выполненных по виду деятельности «Строительство», крупными и средними организациями в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2024 году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составил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42,7 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млн. руб. </a:t>
            </a:r>
          </a:p>
          <a:p>
            <a:pPr lvl="0" algn="ctr"/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Введено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действие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жилых домов общей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площадью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9 968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кв. м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 (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130,6% </a:t>
            </a: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 уровню 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2023 года).</a:t>
            </a:r>
            <a:endParaRPr lang="ru-RU" sz="1100" dirty="0">
              <a:solidFill>
                <a:prstClr val="black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algn="ctr"/>
            <a:endParaRPr lang="ru-RU" sz="11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lvl="0" algn="ctr"/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2024 году было выдано </a:t>
            </a:r>
            <a:r>
              <a:rPr lang="ru-RU" sz="110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28 уведомлений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 планируемом строительстве или реконструкции объекта индивидуального жилищного строительства или садового дома на земельном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участке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</a:t>
            </a:r>
            <a:endParaRPr lang="ru-RU" sz="1100" dirty="0">
              <a:solidFill>
                <a:prstClr val="black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pic>
        <p:nvPicPr>
          <p:cNvPr id="21" name="Picture 2" descr="Картинки по запросу ЖКХ Асин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963" y="7574562"/>
            <a:ext cx="2201718" cy="15339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Заголовок 2"/>
          <p:cNvSpPr txBox="1">
            <a:spLocks/>
          </p:cNvSpPr>
          <p:nvPr/>
        </p:nvSpPr>
        <p:spPr bwMode="auto">
          <a:xfrm rot="-5400000">
            <a:off x="-3744603" y="4788210"/>
            <a:ext cx="8100393" cy="61118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ЭКОНОМИЧЕСКИЙ ПОТЕНЦИАЛ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27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764704" y="1619671"/>
            <a:ext cx="5954159" cy="408817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indent="360000" algn="just">
              <a:defRPr/>
            </a:pPr>
            <a:r>
              <a:rPr lang="ru-RU" sz="13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Асиновский район относится к районам Томской области с развитым секторам малого и среднего предпринимательства. </a:t>
            </a:r>
          </a:p>
          <a:p>
            <a:pPr indent="360000" algn="just">
              <a:defRPr/>
            </a:pPr>
            <a:r>
              <a:rPr lang="ru-RU" sz="13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 состоянию на </a:t>
            </a:r>
            <a:r>
              <a:rPr lang="ru-RU" sz="13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01.01.2025 года количество включенных в Единый реестр субъектов малого и среднего предпринимательства составило:</a:t>
            </a:r>
            <a:endParaRPr lang="ru-RU" sz="13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indent="360000" algn="just">
              <a:defRPr/>
            </a:pPr>
            <a:r>
              <a:rPr lang="ru-RU" sz="13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ю</a:t>
            </a:r>
            <a:r>
              <a:rPr lang="ru-RU" sz="13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ридические лица  </a:t>
            </a:r>
            <a:r>
              <a:rPr lang="ru-RU" sz="13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– </a:t>
            </a:r>
            <a:r>
              <a:rPr lang="ru-RU" sz="13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210 </a:t>
            </a:r>
            <a:r>
              <a:rPr lang="ru-RU" sz="13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ед</a:t>
            </a:r>
            <a:r>
              <a:rPr lang="ru-RU" sz="13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 ;</a:t>
            </a:r>
            <a:endParaRPr lang="ru-RU" sz="13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indent="360000" algn="just">
              <a:defRPr/>
            </a:pPr>
            <a:r>
              <a:rPr lang="ru-RU" sz="13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индивидуальные предприниматели </a:t>
            </a:r>
            <a:r>
              <a:rPr lang="ru-RU" sz="13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– </a:t>
            </a:r>
            <a:r>
              <a:rPr lang="ru-RU" sz="13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605 </a:t>
            </a:r>
            <a:r>
              <a:rPr lang="ru-RU" sz="13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ед</a:t>
            </a:r>
            <a:r>
              <a:rPr lang="ru-RU" sz="13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</a:t>
            </a:r>
            <a:endParaRPr lang="ru-RU" sz="13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indent="360000" algn="just">
              <a:defRPr/>
            </a:pPr>
            <a:r>
              <a:rPr lang="ru-RU" sz="13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 —  </a:t>
            </a:r>
            <a:r>
              <a:rPr lang="ru-RU" sz="13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41 </a:t>
            </a:r>
            <a:r>
              <a:rPr lang="ru-RU" sz="13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% (более 7 тыс. человек),</a:t>
            </a:r>
          </a:p>
          <a:p>
            <a:pPr indent="360000" algn="just">
              <a:defRPr/>
            </a:pPr>
            <a:r>
              <a:rPr lang="ru-RU" sz="13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Малый бизнес сосредоточен в промышленном секторе (пищевая промышленность, деревообработка, прочие производства), сельском и лесном хозяйстве, в сфере торговли и общественного питания, в сфере услуг (бытовые услуги, транспортные услуги и др.).  </a:t>
            </a:r>
          </a:p>
          <a:p>
            <a:pPr indent="360000" algn="just">
              <a:defRPr/>
            </a:pPr>
            <a:r>
              <a:rPr lang="ru-RU" sz="13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Среди </a:t>
            </a:r>
            <a:r>
              <a:rPr lang="ru-RU" sz="13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жителей Асиновского района активно применяется специальный налоговый режим «Налог на профессиональный доход», который позволяет гражданам осуществлять предпринимательскую деятельность без постановки на налоговый учет (определенные виды ОКВЭД) в качестве индивидуального предпринимателя.</a:t>
            </a:r>
            <a:endParaRPr lang="en-US" sz="13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2" name="Прямоугольник 14"/>
          <p:cNvSpPr>
            <a:spLocks noChangeArrowheads="1"/>
          </p:cNvSpPr>
          <p:nvPr/>
        </p:nvSpPr>
        <p:spPr bwMode="auto">
          <a:xfrm>
            <a:off x="966405" y="1177148"/>
            <a:ext cx="57524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МАЛОЕ И СРЕДНЕЕ ПРЕДПРИНИМАТЕЛЬСТВО</a:t>
            </a:r>
          </a:p>
        </p:txBody>
      </p:sp>
      <p:sp>
        <p:nvSpPr>
          <p:cNvPr id="13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4" descr="Картинки по запросу асин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54" y="5621104"/>
            <a:ext cx="2429204" cy="16778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54" y="7020272"/>
            <a:ext cx="2560126" cy="17080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433" y="7105629"/>
            <a:ext cx="2459830" cy="1844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433" y="5707851"/>
            <a:ext cx="2459830" cy="1504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2"/>
          <p:cNvSpPr txBox="1">
            <a:spLocks/>
          </p:cNvSpPr>
          <p:nvPr/>
        </p:nvSpPr>
        <p:spPr bwMode="auto">
          <a:xfrm rot="-5400000">
            <a:off x="-3672595" y="4860218"/>
            <a:ext cx="7956377" cy="61118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ЭКОНОМИЧЕСКИЙ ПОТЕНЦИАЛ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39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4"/>
          <p:cNvSpPr>
            <a:spLocks noChangeArrowheads="1"/>
          </p:cNvSpPr>
          <p:nvPr/>
        </p:nvSpPr>
        <p:spPr bwMode="auto">
          <a:xfrm>
            <a:off x="764704" y="1187624"/>
            <a:ext cx="59766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РАСПРЕДЕЛЕНИЕ СУБЪЕКТОВ МСП ПО ВИДАМ ЭКОНОМИЧЕСКОЙ </a:t>
            </a:r>
            <a:r>
              <a:rPr lang="ru-RU" altLang="ru-RU" sz="1600" b="1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ДЕЯТЕЛЬНОСТИ ЗА ПЕРИОД 2023-2024 ГОДЫ, ЕД.</a:t>
            </a:r>
            <a:endParaRPr lang="ru-RU" altLang="ru-RU" sz="1600" b="1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049567"/>
              </p:ext>
            </p:extLst>
          </p:nvPr>
        </p:nvGraphicFramePr>
        <p:xfrm>
          <a:off x="836712" y="5436098"/>
          <a:ext cx="5760640" cy="31219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606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4099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 –</a:t>
                      </a:r>
                      <a:r>
                        <a:rPr lang="ru-RU" sz="1100" u="none" strike="noStrike" baseline="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1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Сельское хозяйство, охота и лесное хозяйство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099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 –</a:t>
                      </a:r>
                      <a:r>
                        <a:rPr lang="ru-RU" sz="1100" u="none" strike="noStrike" baseline="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1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Обрабатывающие производства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099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 –</a:t>
                      </a:r>
                      <a:r>
                        <a:rPr lang="ru-RU" sz="1100" u="none" strike="noStrike" baseline="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1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Строительство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7093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4 –</a:t>
                      </a:r>
                      <a:r>
                        <a:rPr lang="ru-RU" sz="1100" u="none" strike="noStrike" baseline="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1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Торговля оптовая и розничная; ремонт автотранспортных средств и мотоциклов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099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5 –</a:t>
                      </a:r>
                      <a:r>
                        <a:rPr lang="ru-RU" sz="1100" u="none" strike="noStrike" baseline="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1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Транспортировка и хранение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099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6 –</a:t>
                      </a:r>
                      <a:r>
                        <a:rPr lang="ru-RU" sz="1100" u="none" strike="noStrike" baseline="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1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Деятельность гостиниц и предприятий общественного питания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4099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7 –</a:t>
                      </a:r>
                      <a:r>
                        <a:rPr lang="ru-RU" sz="1100" u="none" strike="noStrike" baseline="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1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Деятельность в области информации и связи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4099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8 –</a:t>
                      </a:r>
                      <a:r>
                        <a:rPr lang="ru-RU" sz="1100" u="none" strike="noStrike" baseline="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1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Деятельность по операциям с недвижимым имуществом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4099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9 –</a:t>
                      </a:r>
                      <a:r>
                        <a:rPr lang="ru-RU" sz="1100" u="none" strike="noStrike" baseline="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1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Деятельность профессиональная, научная и техническая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4099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10 –</a:t>
                      </a:r>
                      <a:r>
                        <a:rPr lang="ru-RU" sz="1100" u="none" strike="noStrike" baseline="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1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Деятельность административная и сопутствующие дополнительные услуги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4099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11 –</a:t>
                      </a:r>
                      <a:r>
                        <a:rPr lang="ru-RU" sz="1100" u="none" strike="noStrike" baseline="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1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Деятельность в области здравоохранения и социальных услуг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4099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12 –</a:t>
                      </a:r>
                      <a:r>
                        <a:rPr lang="ru-RU" sz="1100" u="none" strike="noStrike" baseline="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1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Предоставление прочих видов услуг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5" name="Заголовок 2"/>
          <p:cNvSpPr txBox="1">
            <a:spLocks/>
          </p:cNvSpPr>
          <p:nvPr/>
        </p:nvSpPr>
        <p:spPr bwMode="auto">
          <a:xfrm rot="-5400000">
            <a:off x="-3672595" y="4860218"/>
            <a:ext cx="7956378" cy="61118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ЭКОНОМИЧЕСКИЙ ПОТЕНЦИАЛ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516077" y="38832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453336" y="341987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956246578"/>
              </p:ext>
            </p:extLst>
          </p:nvPr>
        </p:nvGraphicFramePr>
        <p:xfrm>
          <a:off x="692696" y="1960792"/>
          <a:ext cx="6300700" cy="3500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4083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Заголовок 2"/>
          <p:cNvSpPr txBox="1">
            <a:spLocks/>
          </p:cNvSpPr>
          <p:nvPr/>
        </p:nvSpPr>
        <p:spPr bwMode="auto">
          <a:xfrm rot="-5400000">
            <a:off x="-3780608" y="4752207"/>
            <a:ext cx="8172401" cy="61118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ЭКОНОМИЧЕСКИЙ ПОТЕНЦИАЛ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279171"/>
              </p:ext>
            </p:extLst>
          </p:nvPr>
        </p:nvGraphicFramePr>
        <p:xfrm>
          <a:off x="611187" y="981745"/>
          <a:ext cx="6058173" cy="7987929"/>
        </p:xfrm>
        <a:graphic>
          <a:graphicData uri="http://schemas.openxmlformats.org/drawingml/2006/table">
            <a:tbl>
              <a:tblPr/>
              <a:tblGrid>
                <a:gridCol w="26399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1817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2576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Асиновском районе созданы условия успешной работы предпринимателей</a:t>
                      </a:r>
                    </a:p>
                  </a:txBody>
                  <a:tcPr marL="91436" marR="91436" marT="45731" marB="4573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936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районе  разработана и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действуют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:</a:t>
                      </a:r>
                    </a:p>
                  </a:txBody>
                  <a:tcPr marL="91436" marR="91436" marT="45731" marB="4573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5250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Муниципальная программа «Развитие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предпринимательства в Асиновском районе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» 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по поддержке и развитию малого и среднего предпринимательства (Постановление администрации Асиновского района от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03.12.2021 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№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1647)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36" marR="91436" marT="45731" marB="4573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Программа разработана в целях создания условий, обеспечивающих благоприятные возможности для становления и развития субъектов малого и среднего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предпринимательства 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на территории Асиновского района.</a:t>
                      </a:r>
                    </a:p>
                  </a:txBody>
                  <a:tcPr marL="91436" marR="91436" marT="45731" marB="4573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989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Сформирована базовая инфраструктура поддержки предпринимательства: </a:t>
                      </a:r>
                    </a:p>
                  </a:txBody>
                  <a:tcPr marL="91436" marR="91436" marT="45731" marB="4573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57611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 2003 года действует Центр поддержки предпринимательства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НП 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«Асиновский Бизнес-центр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». 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 мая 2016 года полное фирменное наименование Ассоциация бизнес-консультантов «Асиновский бизнес-центр» (далее – АБК «Асиновский Бизнес-центр»)</a:t>
                      </a:r>
                    </a:p>
                  </a:txBody>
                  <a:tcPr marL="91436" marR="91436" marT="45731" marB="4573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Деятельность АБК «Асиновский Бизнес-центр» направлена на: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 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оказание информационной и практической помощи предприятиям малого и среднего бизнеса;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проведение обучающих семинаров по различным темам. 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36" marR="91436" marT="45731" marB="4573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8923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 2008 года работает Асиновский производственно-технологический бизнес-инкубатор</a:t>
                      </a:r>
                    </a:p>
                  </a:txBody>
                  <a:tcPr marL="91436" marR="91436" marT="45731" marB="4573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dirty="0" smtClean="0">
                          <a:solidFill>
                            <a:srgbClr val="C0504D">
                              <a:lumMod val="50000"/>
                            </a:srgbClr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–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объект 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инфраструктуры  поддержки субъектов малого предпринимательства, осуществляющий поддержку предпринимателей на начальной стадии их деятельности</a:t>
                      </a:r>
                    </a:p>
                  </a:txBody>
                  <a:tcPr marL="91436" marR="91436" marT="45731" marB="4573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26182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АБК «Асиновский Бизнес-центр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» выбран 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качестве управляющей компании деятельностью бизнес-инкубатора оказывает следующие услуги: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91436" marR="91436" marT="45731" marB="4573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комплекс консультационных услуг по всем ключевым вопросам ведения бизнеса; </a:t>
                      </a: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разработка бизнес-планов и сопровождение предпринимательских проектов, оценка их эффективности;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организация и проведение обучающих семинаров;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организация выставок и конференций;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помощь в подготовке предпринимательских кадров;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содействие в продвижении товаров местных производителей на новые рынки. 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36" marR="91436" marT="45731" marB="4573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971600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»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65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Заголовок 2"/>
          <p:cNvSpPr txBox="1">
            <a:spLocks/>
          </p:cNvSpPr>
          <p:nvPr/>
        </p:nvSpPr>
        <p:spPr bwMode="auto">
          <a:xfrm rot="-5400000">
            <a:off x="-3689224" y="4843589"/>
            <a:ext cx="7989635" cy="61118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</a:t>
            </a:r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ИНВЕСТИЦИОННАЯ ДЕЯТЕЛЬНОСТЬ </a:t>
            </a:r>
            <a:r>
              <a:rPr kumimoji="0" lang="en-US" altLang="ru-RU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/</a:t>
            </a:r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СИЛЬНЫЕ СТОРОНЫ И ВОЗМОЖНОСТИ АСИНОВСКОГО РАЙОНА</a:t>
            </a:r>
          </a:p>
        </p:txBody>
      </p:sp>
      <p:sp>
        <p:nvSpPr>
          <p:cNvPr id="14340" name="Прямоугольник 7"/>
          <p:cNvSpPr>
            <a:spLocks noChangeArrowheads="1"/>
          </p:cNvSpPr>
          <p:nvPr/>
        </p:nvSpPr>
        <p:spPr bwMode="auto">
          <a:xfrm>
            <a:off x="755651" y="1159089"/>
            <a:ext cx="5841702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Выгодное географическое положение: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 Асино расположен в 100 км от областного центра (г. Томск), является транспортным узлом юго-восточной группы районов.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            Развитая транспортная сеть –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железнодорожное и автомобильное транспортные сообщения.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            Разнообразие минерально-сырьевых ресурсов: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недрах Асиновского района находятся полезные ископаемые строительного направления: глина кирпичная, строительные и формовочные пески, песчано-гравийные смеси; имеются месторождения торфа с общим объемом запаса 207,4 млн. тонн.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            Наличие древесных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ресурсов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,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сельхозугодий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(сельскохозяйственные угодья занимают 16,7 % территории района),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дикоросов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(тайга в районе богата ягодами, грибами, кедровыми орехами, лекарственными растениями).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            Наличие свободных производственных площадей, существенно меньшая в сравнении с Томском стоимость объектов недвижимости и ставка арендной платы, относительно недорогое жилье, устойчивое энергоснабжение.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             Наличие квалифицированных трудовых ресурсов и реальная возможность повышения их квалификации через систему высшего и специального образования.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              Возможность де-факто стать центром глубокой переработки древесины, базовой площадкой для развития лесопромышленного комплекса Томской области благодаря реализации инвестиционного проекта по созданию на территории района крупного современного деревообрабатывающего производства.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23958" y="1182587"/>
            <a:ext cx="393621" cy="23096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33404" y="1907704"/>
            <a:ext cx="384175" cy="22542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33403" y="2483768"/>
            <a:ext cx="384176" cy="22542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33404" y="3347864"/>
            <a:ext cx="393621" cy="23096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84053" y="5724128"/>
            <a:ext cx="384174" cy="22542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46853" y="4283968"/>
            <a:ext cx="384175" cy="22542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46854" y="5000897"/>
            <a:ext cx="384174" cy="22542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4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troy-podskazka.ru/images/article/orig/2020/08/chto-takoe-drevesina-i-kakoj-ona-byvaet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52" y="6982506"/>
            <a:ext cx="2638252" cy="1765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gra-news.ru/upload/iblock/244/1_3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998" y="6982506"/>
            <a:ext cx="2665338" cy="1806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48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2"/>
          <p:cNvSpPr txBox="1">
            <a:spLocks/>
          </p:cNvSpPr>
          <p:nvPr/>
        </p:nvSpPr>
        <p:spPr bwMode="auto">
          <a:xfrm rot="-5400000">
            <a:off x="-3703835" y="4819452"/>
            <a:ext cx="8028383" cy="620712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          СОДЕРЖАНИЕ</a:t>
            </a:r>
          </a:p>
        </p:txBody>
      </p:sp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3076" name="Прямоугольник 17"/>
          <p:cNvSpPr>
            <a:spLocks noChangeArrowheads="1"/>
          </p:cNvSpPr>
          <p:nvPr/>
        </p:nvSpPr>
        <p:spPr bwMode="auto">
          <a:xfrm>
            <a:off x="765175" y="1341438"/>
            <a:ext cx="5184104" cy="7148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Характеристика территории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Местная власть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Качество жизни (население)</a:t>
            </a:r>
          </a:p>
          <a:p>
            <a:pPr>
              <a:lnSpc>
                <a:spcPct val="115000"/>
              </a:lnSpc>
            </a:pPr>
            <a:r>
              <a:rPr lang="ru-RU" altLang="ru-RU" sz="16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Бюджет МО «Асиновский район»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«</a:t>
            </a:r>
            <a:r>
              <a:rPr lang="ru-RU" altLang="ru-RU" sz="16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Майские» Указы Президента Российской </a:t>
            </a: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Федерации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Национальные проекты</a:t>
            </a:r>
            <a:endParaRPr lang="ru-RU" altLang="ru-RU" sz="16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Экономический потенциал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Экономический </a:t>
            </a:r>
            <a:r>
              <a:rPr lang="ru-RU" altLang="ru-RU" sz="16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потенциал (ведущие отрасли)</a:t>
            </a:r>
          </a:p>
          <a:p>
            <a:pPr>
              <a:lnSpc>
                <a:spcPct val="115000"/>
              </a:lnSpc>
            </a:pPr>
            <a:r>
              <a:rPr lang="ru-RU" altLang="ru-RU" sz="16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Экономический потенциал (МСП)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Инвестиционная деятельность (сильные стороны)</a:t>
            </a:r>
          </a:p>
          <a:p>
            <a:pPr>
              <a:lnSpc>
                <a:spcPct val="115000"/>
              </a:lnSpc>
            </a:pPr>
            <a:r>
              <a:rPr lang="ru-RU" altLang="ru-RU" sz="16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Инвестиционно-привлекательные отрасли (развитие туризма)</a:t>
            </a:r>
          </a:p>
          <a:p>
            <a:pPr>
              <a:lnSpc>
                <a:spcPct val="115000"/>
              </a:lnSpc>
            </a:pPr>
            <a:r>
              <a:rPr lang="ru-RU" altLang="ru-RU" sz="16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Качество жизни (образование)</a:t>
            </a:r>
          </a:p>
          <a:p>
            <a:pPr>
              <a:lnSpc>
                <a:spcPct val="115000"/>
              </a:lnSpc>
            </a:pPr>
            <a:r>
              <a:rPr lang="ru-RU" altLang="ru-RU" sz="16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Качество жизни (здравоохранение)</a:t>
            </a:r>
          </a:p>
          <a:p>
            <a:pPr>
              <a:lnSpc>
                <a:spcPct val="115000"/>
              </a:lnSpc>
            </a:pPr>
            <a:r>
              <a:rPr lang="ru-RU" altLang="ru-RU" sz="16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Качество жизни (культура)</a:t>
            </a:r>
          </a:p>
          <a:p>
            <a:pPr>
              <a:lnSpc>
                <a:spcPct val="115000"/>
              </a:lnSpc>
            </a:pPr>
            <a:r>
              <a:rPr lang="ru-RU" altLang="ru-RU" sz="16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Качество  жизни (физическая культура и спорт)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Структура Асиновского района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err="1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Асиновское</a:t>
            </a:r>
            <a:r>
              <a:rPr lang="ru-RU" altLang="ru-RU" sz="16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городское поселение</a:t>
            </a:r>
          </a:p>
          <a:p>
            <a:pPr>
              <a:lnSpc>
                <a:spcPct val="115000"/>
              </a:lnSpc>
            </a:pPr>
            <a:r>
              <a:rPr lang="ru-RU" altLang="ru-RU" sz="1600" dirty="0" err="1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Батуринское</a:t>
            </a:r>
            <a:r>
              <a:rPr lang="ru-RU" altLang="ru-RU" sz="16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сельское поселение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err="1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Большедороховское</a:t>
            </a:r>
            <a:r>
              <a:rPr lang="ru-RU" altLang="ru-RU" sz="16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сельское поселение</a:t>
            </a:r>
          </a:p>
          <a:p>
            <a:pPr>
              <a:lnSpc>
                <a:spcPct val="115000"/>
              </a:lnSpc>
            </a:pPr>
            <a:r>
              <a:rPr lang="ru-RU" altLang="ru-RU" sz="16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Новиковское сельское поселение</a:t>
            </a:r>
          </a:p>
          <a:p>
            <a:pPr>
              <a:lnSpc>
                <a:spcPct val="115000"/>
              </a:lnSpc>
            </a:pPr>
            <a:r>
              <a:rPr lang="ru-RU" altLang="ru-RU" sz="1600" dirty="0" err="1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Новокусковское</a:t>
            </a:r>
            <a:r>
              <a:rPr lang="ru-RU" altLang="ru-RU" sz="16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сельское поселение</a:t>
            </a:r>
          </a:p>
          <a:p>
            <a:pPr>
              <a:lnSpc>
                <a:spcPct val="115000"/>
              </a:lnSpc>
            </a:pPr>
            <a:r>
              <a:rPr lang="ru-RU" altLang="ru-RU" sz="1600" dirty="0" err="1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Новониколаевское</a:t>
            </a:r>
            <a:r>
              <a:rPr lang="ru-RU" altLang="ru-RU" sz="16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сельское поселение</a:t>
            </a:r>
          </a:p>
          <a:p>
            <a:pPr>
              <a:lnSpc>
                <a:spcPct val="115000"/>
              </a:lnSpc>
            </a:pPr>
            <a:r>
              <a:rPr lang="ru-RU" altLang="ru-RU" sz="16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Ягодное сельское поселение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Развитие поселений района</a:t>
            </a:r>
          </a:p>
        </p:txBody>
      </p:sp>
      <p:sp>
        <p:nvSpPr>
          <p:cNvPr id="7" name="Прямоугольник 17"/>
          <p:cNvSpPr>
            <a:spLocks noChangeArrowheads="1"/>
          </p:cNvSpPr>
          <p:nvPr/>
        </p:nvSpPr>
        <p:spPr bwMode="auto">
          <a:xfrm>
            <a:off x="5949279" y="1331640"/>
            <a:ext cx="908833" cy="717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</a:t>
            </a:r>
            <a:endParaRPr lang="ru-RU" altLang="ru-RU" sz="16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4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5-6</a:t>
            </a:r>
            <a:endParaRPr lang="ru-RU" altLang="ru-RU" sz="16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7-9</a:t>
            </a:r>
            <a:endParaRPr lang="ru-RU" altLang="ru-RU" sz="16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10-11</a:t>
            </a:r>
            <a:endParaRPr lang="ru-RU" altLang="ru-RU" sz="16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12-13</a:t>
            </a:r>
            <a:endParaRPr lang="ru-RU" altLang="ru-RU" sz="16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14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15</a:t>
            </a:r>
            <a:endParaRPr lang="ru-RU" altLang="ru-RU" sz="16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16-18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19-21</a:t>
            </a:r>
            <a:endParaRPr lang="ru-RU" altLang="ru-RU" sz="16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endParaRPr lang="ru-RU" altLang="ru-RU" sz="16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22-23</a:t>
            </a:r>
            <a:endParaRPr lang="ru-RU" altLang="ru-RU" sz="16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24-27</a:t>
            </a:r>
            <a:endParaRPr lang="ru-RU" altLang="ru-RU" sz="16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28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29</a:t>
            </a:r>
            <a:endParaRPr lang="ru-RU" altLang="ru-RU" sz="16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30</a:t>
            </a:r>
            <a:endParaRPr lang="ru-RU" altLang="ru-RU" sz="16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31-33</a:t>
            </a:r>
            <a:endParaRPr lang="ru-RU" altLang="ru-RU" sz="16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34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35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36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37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38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39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40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41-42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9" name="Заголовок 2"/>
          <p:cNvSpPr txBox="1">
            <a:spLocks/>
          </p:cNvSpPr>
          <p:nvPr/>
        </p:nvSpPr>
        <p:spPr bwMode="auto">
          <a:xfrm rot="-5400000">
            <a:off x="-3689221" y="4843588"/>
            <a:ext cx="7989632" cy="611187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/>
                <a:cs typeface="Times New Roman" pitchFamily="18" charset="0"/>
              </a:rPr>
              <a:t>ИНВЕСТИЦИОННАЯ ДЕЯТЕЛЬНОСТЬ 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/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/>
                <a:cs typeface="Times New Roman" pitchFamily="18" charset="0"/>
              </a:rPr>
              <a:t> СИЛЬНЫЕ СТОРОНЫ И ВОЗМОЖНОСТИ АСИНОВСКОГО РАЙОНА</a:t>
            </a:r>
            <a:endParaRPr lang="ru-RU" altLang="ru-RU" sz="2000" b="1" dirty="0">
              <a:solidFill>
                <a:srgbClr val="FFFFFF"/>
              </a:solidFill>
              <a:latin typeface="PT Astra Serif" panose="020A0603040505020204"/>
              <a:ea typeface="PT Astra Serif" panose="020A0603040505020204" pitchFamily="18" charset="-52"/>
              <a:cs typeface="Times New Roman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728662" y="1475656"/>
            <a:ext cx="5976938" cy="6049962"/>
            <a:chOff x="692150" y="1042988"/>
            <a:chExt cx="5976938" cy="6049962"/>
          </a:xfrm>
        </p:grpSpPr>
        <p:cxnSp>
          <p:nvCxnSpPr>
            <p:cNvPr id="4" name="Прямая соединительная линия 3"/>
            <p:cNvCxnSpPr>
              <a:endCxn id="10" idx="1"/>
            </p:cNvCxnSpPr>
            <p:nvPr/>
          </p:nvCxnSpPr>
          <p:spPr>
            <a:xfrm flipH="1">
              <a:off x="4868863" y="2195513"/>
              <a:ext cx="0" cy="40147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Прямоугольник 4"/>
            <p:cNvSpPr/>
            <p:nvPr/>
          </p:nvSpPr>
          <p:spPr>
            <a:xfrm>
              <a:off x="5229225" y="2987675"/>
              <a:ext cx="1439863" cy="720725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prstClr val="white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Переработка</a:t>
              </a:r>
              <a:r>
                <a:rPr lang="ru-RU" sz="12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дикорастущих ресурсов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5229225" y="3779838"/>
              <a:ext cx="1439863" cy="720725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Processing</a:t>
              </a:r>
              <a:r>
                <a:rPr lang="en-US" sz="12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of wild-growing resources</a:t>
              </a:r>
              <a:endParaRPr lang="ru-RU" sz="1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5229225" y="5508625"/>
              <a:ext cx="1439863" cy="719138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prstClr val="white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Строительство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5229225" y="6372225"/>
              <a:ext cx="1439863" cy="72072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Construction</a:t>
              </a:r>
              <a:endParaRPr lang="ru-RU" sz="1200" b="1" dirty="0">
                <a:solidFill>
                  <a:prstClr val="white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endParaRPr>
            </a:p>
          </p:txBody>
        </p:sp>
        <p:sp>
          <p:nvSpPr>
            <p:cNvPr id="10" name="Двойная стрелка влево/вправо 9"/>
            <p:cNvSpPr/>
            <p:nvPr/>
          </p:nvSpPr>
          <p:spPr>
            <a:xfrm>
              <a:off x="4508500" y="6156325"/>
              <a:ext cx="720725" cy="214313"/>
            </a:xfrm>
            <a:prstGeom prst="leftRightArrow">
              <a:avLst/>
            </a:prstGeom>
            <a:solidFill>
              <a:srgbClr val="4584D3"/>
            </a:solidFill>
            <a:ln w="15875" cap="flat" cmpd="sng" algn="ctr">
              <a:solidFill>
                <a:srgbClr val="31B6FD">
                  <a:shade val="50000"/>
                  <a:shade val="75000"/>
                  <a:lumMod val="8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528638" algn="l"/>
                </a:tabLst>
                <a:defRPr/>
              </a:pPr>
              <a:endParaRPr lang="ru-RU" kern="0" dirty="0">
                <a:solidFill>
                  <a:sysClr val="window" lastClr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692150" y="1042988"/>
              <a:ext cx="5976938" cy="720725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Отрасли промышленности, привлекательные для инвестиционной деятельности на территории </a:t>
              </a:r>
              <a:endParaRPr lang="en-US" sz="1600" b="1" dirty="0">
                <a:solidFill>
                  <a:prstClr val="white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Асиновского района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692150" y="1763713"/>
              <a:ext cx="5976938" cy="4318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prstClr val="white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Industries in District Asinovskij offering a potential for investment</a:t>
              </a:r>
              <a:endParaRPr lang="ru-RU" sz="1600" b="1" dirty="0">
                <a:solidFill>
                  <a:prstClr val="white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692150" y="2987675"/>
              <a:ext cx="1439863" cy="720725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prstClr val="black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Деревообрабатывающая</a:t>
              </a:r>
              <a:r>
                <a:rPr lang="ru-RU" sz="1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промышленность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692150" y="3779838"/>
              <a:ext cx="1439863" cy="720725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Wood processing</a:t>
              </a:r>
              <a:endParaRPr lang="ru-RU" sz="1200" b="1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2997200" y="2987675"/>
              <a:ext cx="1439863" cy="720725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prstClr val="white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Сельское хозяйство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2997200" y="3779838"/>
              <a:ext cx="1439863" cy="720725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Agriculture</a:t>
              </a:r>
              <a:endParaRPr lang="ru-RU" sz="1200" b="1" dirty="0">
                <a:solidFill>
                  <a:prstClr val="white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endParaRPr>
            </a:p>
          </p:txBody>
        </p:sp>
        <p:cxnSp>
          <p:nvCxnSpPr>
            <p:cNvPr id="19" name="Прямая соединительная линия 18"/>
            <p:cNvCxnSpPr>
              <a:endCxn id="27" idx="1"/>
            </p:cNvCxnSpPr>
            <p:nvPr/>
          </p:nvCxnSpPr>
          <p:spPr>
            <a:xfrm>
              <a:off x="2565400" y="2268538"/>
              <a:ext cx="0" cy="4013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Двойная стрелка влево/вправо 19"/>
            <p:cNvSpPr/>
            <p:nvPr/>
          </p:nvSpPr>
          <p:spPr>
            <a:xfrm>
              <a:off x="2205038" y="3348038"/>
              <a:ext cx="719137" cy="214312"/>
            </a:xfrm>
            <a:prstGeom prst="leftRight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528638" algn="l"/>
                </a:tabLst>
                <a:defRPr/>
              </a:pPr>
              <a:endPara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692150" y="5508625"/>
              <a:ext cx="1439863" cy="71913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Пищевая </a:t>
              </a:r>
              <a:r>
                <a:rPr lang="ru-RU" sz="1200" b="1" dirty="0">
                  <a:solidFill>
                    <a:prstClr val="white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промышленность</a:t>
              </a: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692150" y="6372225"/>
              <a:ext cx="1439863" cy="720725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Food  industry</a:t>
              </a:r>
              <a:endParaRPr lang="ru-RU" sz="1200" b="1" dirty="0">
                <a:solidFill>
                  <a:prstClr val="white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2997200" y="5508625"/>
              <a:ext cx="1439863" cy="71913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prstClr val="white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Туризм</a:t>
              </a: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2997200" y="6372225"/>
              <a:ext cx="1439863" cy="720725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Tourism</a:t>
              </a:r>
              <a:endParaRPr lang="ru-RU" sz="1200" b="1" dirty="0">
                <a:solidFill>
                  <a:prstClr val="white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endParaRPr>
            </a:p>
          </p:txBody>
        </p:sp>
        <p:sp>
          <p:nvSpPr>
            <p:cNvPr id="26" name="Двойная стрелка влево/вправо 25"/>
            <p:cNvSpPr/>
            <p:nvPr/>
          </p:nvSpPr>
          <p:spPr>
            <a:xfrm>
              <a:off x="4508500" y="3348038"/>
              <a:ext cx="720725" cy="214312"/>
            </a:xfrm>
            <a:prstGeom prst="leftRight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528638" algn="l"/>
                </a:tabLst>
                <a:defRPr/>
              </a:pPr>
              <a:endPara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Двойная стрелка влево/вправо 26"/>
            <p:cNvSpPr/>
            <p:nvPr/>
          </p:nvSpPr>
          <p:spPr>
            <a:xfrm>
              <a:off x="2205038" y="6227763"/>
              <a:ext cx="719137" cy="214312"/>
            </a:xfrm>
            <a:prstGeom prst="leftRight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528638" algn="l"/>
                </a:tabLst>
                <a:defRPr/>
              </a:pPr>
              <a:endPara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8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75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Заголовок 2"/>
          <p:cNvSpPr txBox="1">
            <a:spLocks/>
          </p:cNvSpPr>
          <p:nvPr/>
        </p:nvSpPr>
        <p:spPr bwMode="auto">
          <a:xfrm rot="-5400000">
            <a:off x="-3708599" y="4824214"/>
            <a:ext cx="8028385" cy="61118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/>
                <a:ea typeface="+mn-ea"/>
                <a:cs typeface="Times New Roman" pitchFamily="18" charset="0"/>
              </a:rPr>
              <a:t>ИНВЕСТИЦИОННАЯ ДЕЯТЕЛЬНОСТЬ 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/>
                <a:ea typeface="+mn-ea"/>
                <a:cs typeface="Times New Roman" pitchFamily="18" charset="0"/>
              </a:rPr>
              <a:t> СИЛЬНЫЕ СТОРОНЫ И ВОЗМОЖНОСТИ АСИНОВСКОГО РАЙОНА</a:t>
            </a:r>
          </a:p>
        </p:txBody>
      </p:sp>
      <p:sp>
        <p:nvSpPr>
          <p:cNvPr id="12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188" y="1158007"/>
            <a:ext cx="60581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Сферы эффективного приложения капитала – действующие и планируемые инвестиционные проекты 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11188" y="1821468"/>
            <a:ext cx="6058172" cy="678298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5875" cap="flat" cmpd="sng" algn="ctr">
            <a:noFill/>
            <a:prstDash val="solid"/>
          </a:ln>
          <a:effectLst>
            <a:glow rad="228600">
              <a:srgbClr val="419D41">
                <a:alpha val="40000"/>
              </a:srgbClr>
            </a:glo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0313027"/>
              </p:ext>
            </p:extLst>
          </p:nvPr>
        </p:nvGraphicFramePr>
        <p:xfrm>
          <a:off x="903970" y="2152621"/>
          <a:ext cx="5472608" cy="45076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0148"/>
                <a:gridCol w="3200676"/>
                <a:gridCol w="980892"/>
                <a:gridCol w="980892"/>
              </a:tblGrid>
              <a:tr h="10791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№</a:t>
                      </a:r>
                    </a:p>
                  </a:txBody>
                  <a:tcPr marL="50885" marR="5088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Отрасль/наименование проекта</a:t>
                      </a:r>
                    </a:p>
                  </a:txBody>
                  <a:tcPr marL="50885" marR="5088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Период реализации</a:t>
                      </a:r>
                    </a:p>
                  </a:txBody>
                  <a:tcPr marL="50885" marR="5088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Общий объем инвестиций за период реализации,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млн. руб.</a:t>
                      </a:r>
                    </a:p>
                  </a:txBody>
                  <a:tcPr marL="50885" marR="50885" marT="0" marB="0" anchor="ctr">
                    <a:solidFill>
                      <a:srgbClr val="92D050"/>
                    </a:solidFill>
                  </a:tcPr>
                </a:tc>
              </a:tr>
              <a:tr h="215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</a:t>
                      </a:r>
                    </a:p>
                  </a:txBody>
                  <a:tcPr marL="50885" marR="5088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Сельское хозяйство:</a:t>
                      </a: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-</a:t>
                      </a:r>
                    </a:p>
                  </a:txBody>
                  <a:tcPr marL="50885" marR="5088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 </a:t>
                      </a:r>
                      <a:r>
                        <a:rPr lang="ru-RU" sz="900" b="1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154,7</a:t>
                      </a:r>
                      <a:endParaRPr lang="ru-RU" sz="900" b="1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47510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 </a:t>
                      </a:r>
                    </a:p>
                  </a:txBody>
                  <a:tcPr marL="50885" marR="5088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8600" algn="l"/>
                          <a:tab pos="450215" algn="l"/>
                        </a:tabLst>
                      </a:pPr>
                      <a:r>
                        <a:rPr lang="ru-RU" sz="9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«Строительство нового молочно-товарного комплекса на 1999 голов»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ООО «</a:t>
                      </a:r>
                      <a:r>
                        <a:rPr lang="ru-RU" sz="900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Большедороховское</a:t>
                      </a:r>
                      <a:r>
                        <a:rPr lang="ru-RU" sz="9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молоко»</a:t>
                      </a: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2023-2025</a:t>
                      </a: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2 138,7</a:t>
                      </a: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316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«Разведение КРС мясного направления» ИП Глава КФХ </a:t>
                      </a:r>
                      <a:r>
                        <a:rPr lang="ru-RU" sz="900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Малороссиянов</a:t>
                      </a:r>
                      <a:r>
                        <a:rPr lang="ru-RU" sz="9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А.В.</a:t>
                      </a: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  <a:tab pos="450215" algn="l"/>
                        </a:tabLst>
                      </a:pPr>
                      <a:r>
                        <a:rPr lang="ru-RU" sz="90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2021-2026</a:t>
                      </a: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16,0</a:t>
                      </a: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544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0885" marR="5088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  <a:tab pos="450215" algn="l"/>
                        </a:tabLst>
                      </a:pPr>
                      <a:r>
                        <a:rPr lang="ru-RU" sz="900" b="1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Обеспечение электрической энергией, газом и паром:</a:t>
                      </a: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-</a:t>
                      </a: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194,8</a:t>
                      </a:r>
                      <a:endParaRPr lang="ru-RU" sz="900" b="1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316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 </a:t>
                      </a:r>
                    </a:p>
                  </a:txBody>
                  <a:tcPr marL="50885" marR="5088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«Реконструкция</a:t>
                      </a:r>
                      <a:r>
                        <a:rPr lang="ru-RU" sz="900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сетей отопления (капитальный ремонт сетей отопления горячего водоснабжения)</a:t>
                      </a:r>
                      <a:r>
                        <a:rPr lang="ru-RU" sz="9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»</a:t>
                      </a:r>
                      <a:endParaRPr lang="ru-RU" sz="9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2025-2027</a:t>
                      </a:r>
                      <a:endParaRPr lang="ru-RU" sz="9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194,8</a:t>
                      </a:r>
                      <a:endParaRPr lang="ru-RU" sz="9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5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3</a:t>
                      </a:r>
                    </a:p>
                  </a:txBody>
                  <a:tcPr marL="50885" marR="5088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Проекты социальной сферы:</a:t>
                      </a: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 </a:t>
                      </a: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376,6</a:t>
                      </a:r>
                      <a:endParaRPr lang="ru-RU" sz="900" b="1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316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 </a:t>
                      </a:r>
                    </a:p>
                  </a:txBody>
                  <a:tcPr marL="50885" marR="5088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Крытый каток с искусственным льдом в </a:t>
                      </a:r>
                      <a:r>
                        <a:rPr lang="ru-RU" sz="900" dirty="0" err="1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г.Асино</a:t>
                      </a:r>
                      <a:endParaRPr lang="ru-RU" sz="9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2024-2026</a:t>
                      </a:r>
                      <a:endParaRPr lang="ru-RU" sz="9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376,6</a:t>
                      </a:r>
                      <a:endParaRPr lang="ru-RU" sz="9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5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4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0885" marR="5088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Развитие туризма</a:t>
                      </a: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 </a:t>
                      </a: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50,0</a:t>
                      </a: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5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 </a:t>
                      </a:r>
                    </a:p>
                  </a:txBody>
                  <a:tcPr marL="50885" marR="5088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Экологическая база отдыха</a:t>
                      </a: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2023-2025</a:t>
                      </a: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50,0</a:t>
                      </a: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80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 </a:t>
                      </a:r>
                    </a:p>
                  </a:txBody>
                  <a:tcPr marL="50885" marR="5088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Всего</a:t>
                      </a: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-</a:t>
                      </a: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</a:t>
                      </a:r>
                      <a:r>
                        <a:rPr lang="ru-RU" sz="900" b="1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776,1</a:t>
                      </a:r>
                      <a:endParaRPr lang="ru-RU" sz="900" b="1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300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Заголовок 2"/>
          <p:cNvSpPr txBox="1">
            <a:spLocks/>
          </p:cNvSpPr>
          <p:nvPr/>
        </p:nvSpPr>
        <p:spPr bwMode="auto">
          <a:xfrm rot="-5400000">
            <a:off x="-3708599" y="4824214"/>
            <a:ext cx="8028385" cy="61118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ИНВЕСТИЦИОННО-ПРИВЛЕКАТЕЛЬНЫЕ ОТРАСЛИ / РАЗВИТИЕ ТУРИЗМА</a:t>
            </a:r>
            <a:endParaRPr kumimoji="0" lang="ru-RU" altLang="ru-RU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3608100"/>
              </p:ext>
            </p:extLst>
          </p:nvPr>
        </p:nvGraphicFramePr>
        <p:xfrm>
          <a:off x="788670" y="1169597"/>
          <a:ext cx="6024706" cy="7894392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602470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8513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ТУРИСТИЧЕСКАЯ ДЕЯТЕЛЬНОСТЬ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Arial" charset="0"/>
                      </a:endParaRPr>
                    </a:p>
                  </a:txBody>
                  <a:tcPr marL="91436" marR="91436" marT="45715" marB="4571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rgbClr val="ABE7BB"/>
                        </a:gs>
                        <a:gs pos="100000">
                          <a:srgbClr val="ABE7BB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48494">
                <a:tc>
                  <a:txBody>
                    <a:bodyPr/>
                    <a:lstStyle/>
                    <a:p>
                      <a:pPr marL="0" marR="0" lvl="0" indent="3600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На территории района сохранились археологические памятники, памятники времен Гражданской войны, традиционная застройка рубежа 19-20 веков, исторические места, связанные с жизнью и творчеством писателя Г. М. Маркова, библиотека им. Г. М. Маркова. 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  <a:p>
                      <a:pPr marL="0" marR="0" lvl="0" indent="3600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</a:t>
                      </a: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центре города Асино располагается здание, где жил и работал Советский писатель Виль Липатов. Здание отреставрировано одним из предпринимателей города. В 2016 году  завершено строительства многофункционального культурного центра в г. Асино. Главным в центре стал 3D-кинотеатр на 120 посадочных мест. Кроме того,  в городе  появился дополнительный хореографический зал, выставочный зал, кружковые комнаты для занятий прикладным, художественным и вокальным искусством. Уличная территория центра благоустроена и дает возможность для проведения массовых мероприятий, оборудованы  места для отдыха и парковки автотранспорта. </a:t>
                      </a:r>
                    </a:p>
                  </a:txBody>
                  <a:tcPr marL="91436" marR="91436" marT="45715" marB="4571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E7B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8224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15" marB="4571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E7B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12295">
                <a:tc>
                  <a:txBody>
                    <a:bodyPr/>
                    <a:lstStyle/>
                    <a:p>
                      <a:pPr marL="0" marR="0" lvl="0" indent="3600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селе Ново-Кусково Асиновского района в первозданном виде сохранились строения первой земской больницы Причулымья (культурно – туристический комплекс  «Сибирская усадьба Н. А. Лампсакова»), Комплекс создан на базе бывшей земской больницы, построенной врачом Николаем Лампсаковым в 1903 году. Площадь территории усадьбы около 3,5 Га. На территории усадьбы находятся музей Бересты, музей Гражданской войны, музей Первого земского доктора, два гостевых дома, экологическая тропа, амбар, конюшня</a:t>
                      </a: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. </a:t>
                      </a:r>
                      <a:endParaRPr kumimoji="0" lang="ru-RU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36" marR="91436" marT="45715" marB="4571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E7B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044" y="5005182"/>
            <a:ext cx="2521346" cy="1885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3" name="AutoShape 2" descr="Картинки по запросу марков асин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275" y="4867328"/>
            <a:ext cx="1331465" cy="2022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5094828"/>
            <a:ext cx="2478541" cy="17954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19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950" y="5364088"/>
            <a:ext cx="3114756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Заголовок 2"/>
          <p:cNvSpPr txBox="1">
            <a:spLocks/>
          </p:cNvSpPr>
          <p:nvPr/>
        </p:nvSpPr>
        <p:spPr bwMode="auto">
          <a:xfrm rot="-5400000">
            <a:off x="-3706063" y="4826749"/>
            <a:ext cx="8023314" cy="61118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ИНВЕСТИЦИОННАЯ ДЕЯТЕЛЬНОСТЬ </a:t>
            </a:r>
            <a:r>
              <a:rPr kumimoji="0" lang="en-US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/</a:t>
            </a: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ИНВЕСТИЦИОННО-ПРИВЛЕКАТЕЛЬНЫЕ ОТРАСЛИ</a:t>
            </a:r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5650317"/>
              </p:ext>
            </p:extLst>
          </p:nvPr>
        </p:nvGraphicFramePr>
        <p:xfrm>
          <a:off x="611188" y="1115613"/>
          <a:ext cx="3177852" cy="8028387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31778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8028387">
                <a:tc>
                  <a:txBody>
                    <a:bodyPr/>
                    <a:lstStyle/>
                    <a:p>
                      <a:pPr marL="0" marR="0" lvl="0" indent="3600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На территории КТК «Сибирская усадьба Н.А.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Лампсакова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» 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проводятся фольклорные праздники и народные свадебные обряды, а отдыхающие и туристы могут пройти по экологической тропе деда Фишки, героя романа «</a:t>
                      </a:r>
                      <a:r>
                        <a:rPr kumimoji="0" lang="ru-RU" sz="1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Строговы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». Здесь можно весело провести праздники и просто отдохнуть на природе. 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Предлагаются экскурсии 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по селу и 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усадьбе.</a:t>
                      </a:r>
                    </a:p>
                    <a:p>
                      <a:pPr marL="0" marR="0" lvl="0" indent="3600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Для 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туристов-школьников организованы игровые – интерактивные  программы, мастер-классы по декоративно-прикладному творчеству. </a:t>
                      </a:r>
                    </a:p>
                    <a:p>
                      <a:pPr marL="0" marR="0" lvl="0" indent="3600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усадьбе </a:t>
                      </a:r>
                      <a:r>
                        <a:rPr kumimoji="0" lang="ru-RU" sz="1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Лампсакова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отмечают Рождество, масленицу, Пасху, Егорьев день, Троицу, Покров, Кузьминки, а также проводят величание молодых, серебряные и золотые свадьбы. </a:t>
                      </a:r>
                    </a:p>
                    <a:p>
                      <a:pPr marL="0" marR="0" lvl="0" indent="3600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Для туристов устраиваются музейные праздники и </a:t>
                      </a:r>
                      <a:r>
                        <a:rPr kumimoji="0" lang="ru-RU" sz="1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квесты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, вечера отдыха и народной песни, молодецкие забавы. </a:t>
                      </a:r>
                    </a:p>
                    <a:p>
                      <a:pPr marL="0" marR="0" lvl="0" indent="3600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В 2023 году состоялось открытие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агротуристического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объекта «Голландская деревня» в с. Ягодное (50 км. от г. Томска). Привлекательность объекта заключается в предоставлении возможности городским жителям отдохнуть от повседневной суеты. Такая форма отдыха нравится любителям экологии и здорового образа жизни, он создает комфорт и психологическое спокойствие.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15" marB="4571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E7B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5" descr="C:\Users\pikulina.RAION\Desktop\Арина\ПРЕДПРИНИМАТЕЛЬСТВО\МОЛОДЕЖНОЕ ПРЕДПРИНИМАТЕЛЬСТВО\Фото\Лампсаков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4" t="11700" r="20906"/>
          <a:stretch>
            <a:fillRect/>
          </a:stretch>
        </p:blipFill>
        <p:spPr bwMode="auto">
          <a:xfrm>
            <a:off x="3772949" y="1120687"/>
            <a:ext cx="3085051" cy="3775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949" y="7370597"/>
            <a:ext cx="3125155" cy="17734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949" y="4639687"/>
            <a:ext cx="3063229" cy="9204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s://farm4.staticflickr.com/3903/15309947945_acd5266aa2_b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8"/>
          <a:stretch/>
        </p:blipFill>
        <p:spPr bwMode="auto">
          <a:xfrm>
            <a:off x="621202" y="7285711"/>
            <a:ext cx="3151748" cy="1826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85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765176" y="1161647"/>
            <a:ext cx="5942106" cy="3453065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ru-RU" sz="15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just">
              <a:defRPr/>
            </a:pPr>
            <a:r>
              <a:rPr lang="ru-RU" sz="125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Асиновском районе функционирует </a:t>
            </a:r>
            <a:r>
              <a:rPr lang="ru-RU" sz="125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5</a:t>
            </a:r>
            <a:r>
              <a:rPr lang="en-US" sz="125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lang="ru-RU" sz="125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дошкольных образовательных организаций.</a:t>
            </a:r>
          </a:p>
          <a:p>
            <a:pPr lvl="0" indent="457200" algn="just">
              <a:defRPr/>
            </a:pPr>
            <a:r>
              <a:rPr lang="ru-RU" sz="125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Муниципальные образовательные организации, реализующие основную образовательную программу дошкольного образования, посещают 1191 воспитанников в возрасте от 1,6 лет до 8 лет. На базе муниципальных образовательных организаций функционируют группы дошкольного образования функционируют в режиме сокращенного дня. Потребность в местах для от 3-х до 7 лет удовлетворена на 100%.</a:t>
            </a:r>
          </a:p>
          <a:p>
            <a:pPr lvl="0" indent="457200" algn="just">
              <a:defRPr/>
            </a:pPr>
            <a:r>
              <a:rPr lang="ru-RU" sz="125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2024 году общая численность работников организаций, оказывающих услуги дошкольного образования, составила 155 человек (педагогический состав).</a:t>
            </a:r>
          </a:p>
          <a:p>
            <a:pPr lvl="0" indent="457200" algn="just">
              <a:defRPr/>
            </a:pPr>
            <a:r>
              <a:rPr lang="ru-RU" sz="125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Кадровая политика образовательных организаций, </a:t>
            </a:r>
            <a:r>
              <a:rPr lang="ru-RU" sz="125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реализующих образовательные </a:t>
            </a:r>
            <a:r>
              <a:rPr lang="ru-RU" sz="125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программы дошкольного образования, опирается на развитие профессиональной компетентности педагогов, что характеризуется достаточно высоким уровнем образования и квалификации.</a:t>
            </a:r>
            <a:endParaRPr lang="ru-RU" sz="1500" dirty="0">
              <a:solidFill>
                <a:schemeClr val="tx1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14"/>
          <p:cNvSpPr>
            <a:spLocks noChangeArrowheads="1"/>
          </p:cNvSpPr>
          <p:nvPr/>
        </p:nvSpPr>
        <p:spPr bwMode="auto">
          <a:xfrm>
            <a:off x="1689187" y="1161647"/>
            <a:ext cx="40005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>
                <a:solidFill>
                  <a:srgbClr val="6633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ДОШКОЛЬНОЕ ОБРАЗОВАНИЕ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65175" y="5693414"/>
            <a:ext cx="5942106" cy="655726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5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Программа Робототехника  и </a:t>
            </a:r>
            <a:r>
              <a:rPr lang="ru-RU" sz="1250" dirty="0" err="1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Легоконструирование</a:t>
            </a:r>
            <a:r>
              <a:rPr lang="ru-RU" sz="125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реализуется во всех дошкольных организациях и группах дошкольного образования.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26898" y="8388424"/>
            <a:ext cx="5843587" cy="533934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01.01.2025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заработная плата работников дошкольного образования составила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41 011,5 рублей.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Картинки по запросу дошкольное образование асин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Картинки по запросу дошкольное образование асино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Картинки по запросу дошкольное образование асино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97" y="6476139"/>
            <a:ext cx="2592369" cy="18156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765177" y="4858377"/>
            <a:ext cx="5905308" cy="655726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Удовлетворенность населения качеством</a:t>
            </a:r>
          </a:p>
          <a:p>
            <a:pPr lvl="1"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дошкольного образования в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2024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году составила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59,7 %.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7" name="Заголовок 2"/>
          <p:cNvSpPr txBox="1">
            <a:spLocks/>
          </p:cNvSpPr>
          <p:nvPr/>
        </p:nvSpPr>
        <p:spPr bwMode="auto">
          <a:xfrm rot="16200000">
            <a:off x="-3684346" y="4848469"/>
            <a:ext cx="7979877" cy="6111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КАЧЕСТВО ЖИЗНИ</a:t>
            </a:r>
          </a:p>
        </p:txBody>
      </p:sp>
      <p:pic>
        <p:nvPicPr>
          <p:cNvPr id="15" name="Picture 4" descr="https://do.edu.ru/files/resized/medium/files/object/images/18/4113/img-9414.jpg">
            <a:extLst>
              <a:ext uri="{FF2B5EF4-FFF2-40B4-BE49-F238E27FC236}">
                <a16:creationId xmlns="" xmlns:a16="http://schemas.microsoft.com/office/drawing/2014/main" id="{AF73FD6E-EFE4-13F9-3589-C8CA4C0AC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776" y="6399723"/>
            <a:ext cx="2753567" cy="17650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70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692696" y="1516700"/>
            <a:ext cx="5949955" cy="3847388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Общее образование Асиновского района представлено: </a:t>
            </a:r>
            <a:r>
              <a:rPr kumimoji="0" lang="ru-RU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12 </a:t>
            </a:r>
            <a:r>
              <a:rPr kumimoji="0" lang="ru-RU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общеобразовательных организаций, в т.ч.:  8 средних школ, </a:t>
            </a:r>
            <a:r>
              <a:rPr kumimoji="0" lang="ru-RU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 основная </a:t>
            </a:r>
            <a:r>
              <a:rPr kumimoji="0" lang="ru-RU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школы, 1 гимназия, 1 вечерняя школа, 1 коррекционная </a:t>
            </a:r>
            <a:r>
              <a:rPr kumimoji="0" lang="ru-RU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школа;</a:t>
            </a:r>
            <a:r>
              <a:rPr kumimoji="0" lang="ru-RU" sz="11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при школах – 2 филиала, </a:t>
            </a: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6</a:t>
            </a:r>
            <a:r>
              <a:rPr kumimoji="0" lang="ru-RU" sz="11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групп дошкольного образования.</a:t>
            </a:r>
            <a:endParaRPr kumimoji="0" lang="ru-RU" sz="1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indent="457200" algn="just">
              <a:defRPr/>
            </a:pP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 01 сентября в 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2024-2025 учебному </a:t>
            </a: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году в Асиновском районе к занятиям приступили 4 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261 обучающихся  </a:t>
            </a: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т. ч.:</a:t>
            </a:r>
            <a:endParaRPr lang="ru-RU" sz="1100" dirty="0">
              <a:solidFill>
                <a:prstClr val="black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indent="457200" algn="just">
              <a:defRPr/>
            </a:pP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школах города – 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3 356 человек; в </a:t>
            </a: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школах села – 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905 человек.</a:t>
            </a:r>
            <a:endParaRPr lang="ru-RU" sz="1100" dirty="0">
              <a:solidFill>
                <a:prstClr val="black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indent="457200" algn="just">
              <a:defRPr/>
            </a:pP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Наполняемость классов в среднем 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21,1 </a:t>
            </a: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человек, в т.ч. в городских школах – 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25,8 </a:t>
            </a: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человек, в сельских – 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14,8 </a:t>
            </a: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человека. </a:t>
            </a:r>
            <a:endParaRPr lang="ru-RU" sz="1100" dirty="0" smtClean="0">
              <a:solidFill>
                <a:prstClr val="black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indent="457200" algn="just">
              <a:defRPr/>
            </a:pP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трех школах города Асино образовательный процесс организован в две смены. Школа №1, школа № 4 и Гимназия №2, расположенные в 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городе, берут </a:t>
            </a: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 себя нагрузку 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67,1% </a:t>
            </a: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(2861) обучающихся города. </a:t>
            </a:r>
          </a:p>
          <a:p>
            <a:pPr indent="457200" algn="just">
              <a:defRPr/>
            </a:pP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Ежегодные затраты за 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2024год </a:t>
            </a: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 предоставление образовательных услуг на одного обучающегося составили 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130 221 </a:t>
            </a: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руб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</a:t>
            </a:r>
          </a:p>
          <a:p>
            <a:pPr indent="457200" algn="just">
              <a:defRPr/>
            </a:pP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 2023-2024 учебного года проводятся занятия 6-11 классы по программе «Россия – мои горизонты».</a:t>
            </a:r>
          </a:p>
          <a:p>
            <a:pPr indent="457200" algn="just">
              <a:defRPr/>
            </a:pP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рамках регионального проекта «Первая рабочая профессия» </a:t>
            </a: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ОГБПОУ </a:t>
            </a:r>
            <a:r>
              <a:rPr lang="ru-RU" sz="1100" dirty="0" err="1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АТпромИС</a:t>
            </a: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обучение 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прошли 50 обучающихся образовательных организаций </a:t>
            </a:r>
            <a:r>
              <a:rPr lang="ru-RU" sz="1100" dirty="0" err="1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Асиновского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района.</a:t>
            </a:r>
            <a:endParaRPr lang="ru-RU" sz="1100" dirty="0">
              <a:solidFill>
                <a:prstClr val="black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457200" algn="just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 районе  реализован федеральный проект «Цифровая образовательная среда», все школы района подключены к высокоскоростному Интернету.</a:t>
            </a:r>
          </a:p>
          <a:p>
            <a:pPr marL="0" marR="0" lvl="0" indent="457200" algn="just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ru-RU" sz="1100" dirty="0">
              <a:solidFill>
                <a:prstClr val="black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3" name="Прямоугольник 14"/>
          <p:cNvSpPr>
            <a:spLocks noChangeArrowheads="1"/>
          </p:cNvSpPr>
          <p:nvPr/>
        </p:nvSpPr>
        <p:spPr bwMode="auto">
          <a:xfrm>
            <a:off x="1720557" y="1130109"/>
            <a:ext cx="40005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6633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ОБЩЕЕ ОБРАЗОВАНИЕ </a:t>
            </a: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-1" y="0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84511" y="8200084"/>
            <a:ext cx="5843587" cy="720080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01.01.2025 заработная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работников общеобразовательных организаций составила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51 935,0 рублей.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pic>
        <p:nvPicPr>
          <p:cNvPr id="1026" name="Picture 2" descr="Картинки по запросу школа асин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871" y="6188570"/>
            <a:ext cx="2841356" cy="19719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школа асин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29" y="6228184"/>
            <a:ext cx="2844530" cy="19719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692696" y="5508103"/>
            <a:ext cx="6027218" cy="720080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Удовлетворенность населения качеством общего образования в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2024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году составила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61,2%.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4" name="Заголовок 2"/>
          <p:cNvSpPr txBox="1">
            <a:spLocks/>
          </p:cNvSpPr>
          <p:nvPr/>
        </p:nvSpPr>
        <p:spPr bwMode="auto">
          <a:xfrm rot="16200000">
            <a:off x="-3684346" y="4848469"/>
            <a:ext cx="7979877" cy="6111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КАЧЕСТВО ЖИЗНИ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589240" y="8200083"/>
            <a:ext cx="1018765" cy="720081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19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3" name="AutoShape 6" descr="Картинки по запросу дополнительно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AutoShape 8" descr="Картинки по запросу дополнительно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Прямоугольник 14"/>
          <p:cNvSpPr>
            <a:spLocks noChangeArrowheads="1"/>
          </p:cNvSpPr>
          <p:nvPr/>
        </p:nvSpPr>
        <p:spPr bwMode="auto">
          <a:xfrm>
            <a:off x="740093" y="1168652"/>
            <a:ext cx="57887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ДОПОЛНИТЕЛЬНОЕ ОБРАЗОВАНИЕ 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16299" y="7556083"/>
            <a:ext cx="5636333" cy="677950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01.01.2025 заработная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плата работников дополнительного образования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47 264,9 рублей.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highlight>
                <a:srgbClr val="FFFF00"/>
              </a:highlight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14169" y="1652122"/>
            <a:ext cx="5842000" cy="2426803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450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структуре дополнительного образования 3 организации  сферы Управления образования, 1 организация сферы Управления Культуры.</a:t>
            </a:r>
          </a:p>
          <a:p>
            <a:pPr lvl="0" indent="450000" algn="just">
              <a:defRPr/>
            </a:pPr>
            <a:r>
              <a:rPr lang="ru-RU" sz="13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Охват дополнительным образованием детей в возрасте от 5 до 18 лет составляет 4677 человек (85,7 %).</a:t>
            </a:r>
          </a:p>
          <a:p>
            <a:pPr lvl="0" indent="450000" algn="just">
              <a:defRPr/>
            </a:pPr>
            <a:r>
              <a:rPr lang="ru-RU" sz="13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263 творческих, спортивных, технических, естественнонаучных, социально-педагогических, туристско-краеведческих объединениях осуществляется на основе 259 дополнительных общеобразовательных программ, учитывающих многоаспектные потребности и интересы детей и подростков, их индивидуальные возможности.</a:t>
            </a:r>
          </a:p>
          <a:p>
            <a:pPr lvl="0" indent="450000" algn="just">
              <a:defRPr/>
            </a:pPr>
            <a:r>
              <a:rPr lang="ru-RU" sz="13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 современным дополнительным общеразвивающим программам технической направленности занимаются 1627 обучающихся.</a:t>
            </a:r>
          </a:p>
        </p:txBody>
      </p:sp>
      <p:pic>
        <p:nvPicPr>
          <p:cNvPr id="4100" name="Picture 4" descr="Картинки по запросу дополнительное образование асин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500" y="5294528"/>
            <a:ext cx="3020339" cy="21080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Картинки по запросу дополнительное образование асин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99" y="5294528"/>
            <a:ext cx="2538401" cy="2032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740093" y="4377444"/>
            <a:ext cx="5843587" cy="821966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defRPr/>
            </a:pPr>
            <a:r>
              <a:rPr lang="ru-RU" altLang="ru-RU" sz="16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Удовлетворенность населения качеством дополнительного образования в </a:t>
            </a:r>
            <a:r>
              <a:rPr lang="ru-RU" altLang="ru-RU" sz="16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2024 </a:t>
            </a:r>
            <a:r>
              <a:rPr lang="ru-RU" altLang="ru-RU" sz="16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году составила </a:t>
            </a:r>
            <a:r>
              <a:rPr lang="ru-RU" altLang="ru-RU" sz="16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64,2 %</a:t>
            </a:r>
            <a:endParaRPr lang="ru-RU" altLang="ru-RU" sz="1600" b="1" dirty="0">
              <a:solidFill>
                <a:schemeClr val="accent2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6" name="Заголовок 2"/>
          <p:cNvSpPr txBox="1">
            <a:spLocks/>
          </p:cNvSpPr>
          <p:nvPr/>
        </p:nvSpPr>
        <p:spPr bwMode="auto">
          <a:xfrm rot="16200000">
            <a:off x="-3684346" y="4848469"/>
            <a:ext cx="7979877" cy="6111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КАЧЕСТВО ЖИЗНИ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74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14"/>
          <p:cNvSpPr>
            <a:spLocks noChangeArrowheads="1"/>
          </p:cNvSpPr>
          <p:nvPr/>
        </p:nvSpPr>
        <p:spPr bwMode="auto">
          <a:xfrm>
            <a:off x="777415" y="1164125"/>
            <a:ext cx="57479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6633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ПРОФЕССИОНАЛЬНОЕ ОБРАЗОВАНИЕ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53141" y="1533456"/>
            <a:ext cx="5879427" cy="5050945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  <a:alpha val="62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indent="450000" algn="just">
              <a:defRPr/>
            </a:pPr>
            <a:r>
              <a:rPr lang="ru-RU" sz="13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ОГБПОУ «</a:t>
            </a:r>
            <a:r>
              <a:rPr lang="ru-RU" sz="1300" dirty="0" err="1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Асиновский</a:t>
            </a:r>
            <a:r>
              <a:rPr lang="ru-RU" sz="13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техникум промышленной индустрии и сервиса» в настоящее время -  это современный многопрофильный образовательный комплекс, реализующий программы среднего общего образования, программы подготовки специалистов среднего звена, программы подготовки квалифицированных рабочих, служащих, а также программы профессиональной подготовки. </a:t>
            </a:r>
          </a:p>
          <a:p>
            <a:pPr lvl="0" indent="450000" algn="just">
              <a:defRPr/>
            </a:pPr>
            <a:r>
              <a:rPr lang="ru-RU" sz="13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техникуме обучается около 1 400 человек, включая  филиалы п. Белый Яр, с. Зырянское. Под заказ предприятий подготовку и переподготовку на базе техникума проходит около 250 человек в год. Педагогический коллектив техникума состоит из 70 штатных преподавателей и мастеров производственного обучения, которые  прошли курсы повышения квалификации по  </a:t>
            </a:r>
            <a:r>
              <a:rPr lang="ru-RU" sz="1300" dirty="0" err="1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цифровизации</a:t>
            </a:r>
            <a:r>
              <a:rPr lang="ru-RU" sz="13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образования и современным педагогическим технологиям.</a:t>
            </a:r>
          </a:p>
          <a:p>
            <a:pPr marL="0" marR="0" lvl="0" indent="450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3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 базе  техникума в 2014 году открылся Центр молодежного инновационного творчества, деятельность которого направлена на вовлечение в малое предпринимательство в научно-технической сфере и в инновационное научно-техническое творчество - детей, студентов, учащихся и менеджеров, в том числе  и на поддержку проектов, направленных на создание и обеспечение деятельности организаций в области инноваций. </a:t>
            </a:r>
          </a:p>
          <a:p>
            <a:pPr lvl="0" indent="450000" algn="just">
              <a:defRPr/>
            </a:pPr>
            <a:r>
              <a:rPr lang="ru-RU" sz="13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2023 году на базе данного техникума  Томский базовый медицинский колледж открыл филиал на  50 бюджетных мест с перспективой роста до 100 мест.</a:t>
            </a:r>
          </a:p>
        </p:txBody>
      </p:sp>
      <p:sp>
        <p:nvSpPr>
          <p:cNvPr id="14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12" name="Заголовок 2"/>
          <p:cNvSpPr txBox="1">
            <a:spLocks/>
          </p:cNvSpPr>
          <p:nvPr/>
        </p:nvSpPr>
        <p:spPr bwMode="auto">
          <a:xfrm rot="16200000">
            <a:off x="-3684346" y="4848469"/>
            <a:ext cx="7979877" cy="6111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КАЧЕСТВО ЖИЗНИ</a:t>
            </a:r>
          </a:p>
        </p:txBody>
      </p:sp>
      <p:pic>
        <p:nvPicPr>
          <p:cNvPr id="13" name="Picture 2" descr="https://tomsk-novosti.ru/wp-content/uploads/2014/05/TNews11.jpg">
            <a:extLst>
              <a:ext uri="{FF2B5EF4-FFF2-40B4-BE49-F238E27FC236}">
                <a16:creationId xmlns="" xmlns:a16="http://schemas.microsoft.com/office/drawing/2014/main" id="{E1918288-310D-EA40-0FE0-E9258A8E0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46" y="6732240"/>
            <a:ext cx="2984115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21AD07E-2247-266E-C9C0-FBFE9DCA81C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21693" y="6848069"/>
            <a:ext cx="2843529" cy="1800199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30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Прямоугольник 14"/>
          <p:cNvSpPr>
            <a:spLocks noChangeArrowheads="1"/>
          </p:cNvSpPr>
          <p:nvPr/>
        </p:nvSpPr>
        <p:spPr bwMode="auto">
          <a:xfrm>
            <a:off x="2283619" y="1099001"/>
            <a:ext cx="2928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6633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ЗДРАВООХРАНЕНИЕ</a:t>
            </a:r>
            <a:endParaRPr lang="ru-RU" altLang="ru-RU" b="1" dirty="0">
              <a:solidFill>
                <a:srgbClr val="6633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49117" y="1442400"/>
            <a:ext cx="6030912" cy="4615279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450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 территории Асиновского района расположена ОГБУЗ «Асиновская районная больница», в которой оказывают специализированную медицинскую помощь жителям Асиновского, Первомайского, Зырянского, Тегульдетского районов. Данное здравоохранительное учреждение входит в число крупнейших районных больниц Томской области.</a:t>
            </a:r>
          </a:p>
          <a:p>
            <a:pPr lvl="0" indent="450000" algn="just"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Асиновская районная больница имеет амбулаторно-поликлиническую сеть на </a:t>
            </a:r>
            <a:r>
              <a:rPr lang="ru-RU" sz="1200" noProof="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966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посещений в смену (всего в год более 330 тыс. посещений). В структуре больницы имеются две поликлиники для взрослых, детская поликлиника, женская консультация, </a:t>
            </a:r>
            <a:r>
              <a:rPr 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четыре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врачебные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амбулатории</a:t>
            </a:r>
            <a:r>
              <a:rPr 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(в </a:t>
            </a:r>
            <a:r>
              <a:rPr lang="ru-RU" sz="1200" dirty="0" err="1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т.ч</a:t>
            </a: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 1 передвижная врачебная амбулатория), 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7 общих врачебных практик, </a:t>
            </a:r>
            <a:r>
              <a:rPr lang="ru-RU" sz="1200" noProof="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21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фельдшерско-акушерский пункт.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lvl="0" indent="450000" algn="just"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Круглосуточный стационар включает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256 коек.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Ежегодно в стационарных отделениях Асиновской больницы получают лечение более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5 тыс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 пациентов, проводятся эндоскопические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операции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 профилям хирургия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, травматология, акушерство и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гинекология. </a:t>
            </a:r>
            <a:endParaRPr lang="ru-RU" sz="1200" dirty="0">
              <a:solidFill>
                <a:prstClr val="black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lvl="0" indent="450000" algn="just">
              <a:defRPr/>
            </a:pP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Отделение скорой медицинской помощи имеет подстанции в г. Асино, с. Батурино, с. </a:t>
            </a:r>
            <a:r>
              <a:rPr lang="ru-RU" sz="1200" dirty="0" err="1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Минаевка</a:t>
            </a: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,</a:t>
            </a:r>
            <a:r>
              <a:rPr 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с. Ягодное (находящееся на середине автодороги </a:t>
            </a:r>
            <a:r>
              <a:rPr lang="ru-RU" sz="120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Томск-Асино). </a:t>
            </a:r>
            <a:endParaRPr lang="ru-RU" sz="1200" dirty="0" smtClean="0">
              <a:solidFill>
                <a:prstClr val="black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lvl="0" indent="450000" algn="just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2024 году в рамках национального проекта «Здравоохранение» закончилось строительство и оснащение нового трехэтажного здания детской поликлиники. В 2024 году открылись отделение реабилитации взрослых, кабинет паллиативной медицинской помощи взрослым, отделение выездной патронажной паллиативной помощи взрослым. </a:t>
            </a:r>
            <a:endParaRPr kumimoji="0" lang="ru-RU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 bwMode="auto">
          <a:xfrm rot="16200000">
            <a:off x="-3719444" y="4818445"/>
            <a:ext cx="8050077" cy="6111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КАЧЕСТВО ЖИЗНИ</a:t>
            </a:r>
          </a:p>
        </p:txBody>
      </p:sp>
      <p:sp>
        <p:nvSpPr>
          <p:cNvPr id="12" name="Скругленный прямоугольник 16">
            <a:extLst>
              <a:ext uri="{FF2B5EF4-FFF2-40B4-BE49-F238E27FC236}">
                <a16:creationId xmlns="" xmlns:a16="http://schemas.microsoft.com/office/drawing/2014/main" id="{FD5AD93D-DF15-69E5-64DD-E8AE7A020AF5}"/>
              </a:ext>
            </a:extLst>
          </p:cNvPr>
          <p:cNvSpPr/>
          <p:nvPr/>
        </p:nvSpPr>
        <p:spPr>
          <a:xfrm>
            <a:off x="699811" y="8019883"/>
            <a:ext cx="6030912" cy="725437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01.01.2025 средняя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месячная заработная плата врачей –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110 114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руб. среднего медицинского персонала –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45 208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рублей, 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младшего –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43 858 рублей.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D4FB0C6-37A2-3845-BE1A-D9BD7CC5DFB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9117" y="6210707"/>
            <a:ext cx="2679882" cy="149089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84C3DE1-4F14-63A8-358E-86297781578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33056" y="6299398"/>
            <a:ext cx="2797667" cy="149089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37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2"/>
          <p:cNvSpPr txBox="1">
            <a:spLocks/>
          </p:cNvSpPr>
          <p:nvPr/>
        </p:nvSpPr>
        <p:spPr bwMode="auto">
          <a:xfrm rot="-5400000">
            <a:off x="-3848101" y="4684714"/>
            <a:ext cx="8307387" cy="6111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КАЧЕСТВО ЖИЗНИ</a:t>
            </a:r>
          </a:p>
        </p:txBody>
      </p:sp>
      <p:sp>
        <p:nvSpPr>
          <p:cNvPr id="20483" name="Прямоугольник 8"/>
          <p:cNvSpPr>
            <a:spLocks noChangeArrowheads="1"/>
          </p:cNvSpPr>
          <p:nvPr/>
        </p:nvSpPr>
        <p:spPr bwMode="auto">
          <a:xfrm>
            <a:off x="1484313" y="836613"/>
            <a:ext cx="4286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КУЛЬТУРА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195" y="1204913"/>
            <a:ext cx="5887610" cy="5344061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450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Всего с учетом обособленных подразделений в районе на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01.01.2025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насчитывается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40 единиц: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17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культурно-досуговых учреждений, 20 библиотек, 1 школа искусств и 2 филиала в сельской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местности</a:t>
            </a: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lvl="0" indent="450000" algn="just"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Клубная система Асиновского района имеет в своем составе: Городской Дом культуры, сельские дома культуры –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6;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Центры Досуга – 9; Культурно-туристический комплекс «Усадьба им. Н.А.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Лампсакова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» – </a:t>
            </a: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1; Центр культурного развития.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450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Созданы и работают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93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клубных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формирования.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450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 итогам работы за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2024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 в МАУ «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МЦНТиКСД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» было проведено </a:t>
            </a: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 </a:t>
            </a:r>
            <a:r>
              <a:rPr lang="ru-RU" sz="1200" noProof="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547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 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мероприяти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(что </a:t>
            </a:r>
            <a:r>
              <a:rPr lang="ru-RU" sz="1200" noProof="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превышает значение показателя предыдущего года в 1,1 раза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.),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которые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посетило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lang="ru-RU" sz="1200" noProof="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человек.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lvl="0" indent="182563" algn="just">
              <a:defRPr/>
            </a:pP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2024 году было реализовано 2 </a:t>
            </a:r>
            <a:r>
              <a:rPr lang="ru-RU" sz="1200" dirty="0" err="1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грантовых</a:t>
            </a: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творческих проекта: Краеведческий маршрут «Паутина историй Сибирской усадьбы», IX межрегиональный фестиваль-конкурс декоративно-прикладного искусства «Золотая </a:t>
            </a:r>
            <a:r>
              <a:rPr 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береста»</a:t>
            </a:r>
          </a:p>
          <a:p>
            <a:pPr lvl="0" indent="182563" algn="just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Значимые </a:t>
            </a: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мероприятия, проведенные впервые в </a:t>
            </a:r>
            <a:r>
              <a:rPr 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2024 </a:t>
            </a: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году:</a:t>
            </a:r>
          </a:p>
          <a:p>
            <a:pPr lvl="0" indent="182563" algn="just">
              <a:defRPr/>
            </a:pP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1. Проект «Дворовый марафон».</a:t>
            </a:r>
          </a:p>
          <a:p>
            <a:pPr lvl="0" indent="182563" algn="just">
              <a:defRPr/>
            </a:pP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2. «Районный молодежный фестиваль «Покажи себя».</a:t>
            </a:r>
          </a:p>
          <a:p>
            <a:pPr lvl="0" indent="182563" algn="just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</a:t>
            </a: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МАУ «</a:t>
            </a:r>
            <a:r>
              <a:rPr lang="ru-RU" sz="1200" dirty="0" err="1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МЦНТиКСД</a:t>
            </a: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» проводится работа по привлечению в различные мероприятия социально - незащищенных групп населения (пенсионеров, ветеранов войны и труда, инвалидов, лиц с ОВЗ и др.). Всего для них проведено </a:t>
            </a:r>
            <a:r>
              <a:rPr 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94 мероприятия.</a:t>
            </a:r>
          </a:p>
          <a:p>
            <a:pPr lvl="0" indent="182563" algn="just">
              <a:defRPr/>
            </a:pP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</a:t>
            </a:r>
            <a:r>
              <a:rPr 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еятельность </a:t>
            </a: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МБУ «АМЦБС» </a:t>
            </a:r>
            <a:r>
              <a:rPr 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ведётся </a:t>
            </a: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 традиционным направлениям, связанным с удовлетворением информационных потребностей пользователей, созданием условий для сохранения и развития культурных традиций, продвижением культуры чтения, расширением и продвижением краеведческой информации среди населения области, оказанием консультационно-методической помощи муниципальным библиотекам района.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2" name="Заголовок 2"/>
          <p:cNvSpPr>
            <a:spLocks noGrp="1"/>
          </p:cNvSpPr>
          <p:nvPr/>
        </p:nvSpPr>
        <p:spPr bwMode="auto">
          <a:xfrm>
            <a:off x="-1" y="4576"/>
            <a:ext cx="6858000" cy="836712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/>
            </a:r>
            <a:b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071" y="6312614"/>
            <a:ext cx="2659271" cy="1706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754194" y="7956376"/>
            <a:ext cx="5998113" cy="593388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01.01.2025 среднемесячная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заработная плата работников культуры составила 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48 816,5 рублей.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98218" y="6660233"/>
            <a:ext cx="3106853" cy="1080120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5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Удовлетворенность населения качеством предоставления услуг в сфере </a:t>
            </a:r>
            <a:r>
              <a:rPr lang="ru-RU" sz="15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культуры</a:t>
            </a:r>
            <a:r>
              <a:rPr lang="en-US" sz="15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lang="ru-RU" sz="15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2024 году составила 83 %.</a:t>
            </a:r>
            <a:endParaRPr lang="ru-RU" sz="1500" b="1" dirty="0">
              <a:solidFill>
                <a:schemeClr val="accent2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25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Заголовок 2"/>
          <p:cNvSpPr txBox="1">
            <a:spLocks/>
          </p:cNvSpPr>
          <p:nvPr/>
        </p:nvSpPr>
        <p:spPr bwMode="auto">
          <a:xfrm rot="-5400000">
            <a:off x="-3761581" y="4733132"/>
            <a:ext cx="8172451" cy="6492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ХАРАКТЕРИСТИКА ТЕРРИТОРИИ</a:t>
            </a:r>
          </a:p>
        </p:txBody>
      </p:sp>
      <p:sp>
        <p:nvSpPr>
          <p:cNvPr id="4101" name="Прямоугольник 18"/>
          <p:cNvSpPr>
            <a:spLocks noChangeArrowheads="1"/>
          </p:cNvSpPr>
          <p:nvPr/>
        </p:nvSpPr>
        <p:spPr bwMode="auto">
          <a:xfrm>
            <a:off x="746389" y="4786494"/>
            <a:ext cx="5863519" cy="94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altLang="ru-RU" sz="1200" b="1" u="sng" dirty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Муниципальное образование «Асиновский район» - производственная площадка для развития деревообрабатывающей промышленности, сельского хозяйства, индустрии дикоросов (</a:t>
            </a:r>
            <a:r>
              <a:rPr lang="ru-RU" altLang="ru-RU" sz="1200" b="1" u="sng" dirty="0" smtClean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позиционирование </a:t>
            </a:r>
            <a:r>
              <a:rPr lang="ru-RU" altLang="ru-RU" sz="1200" b="1" u="sng" dirty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района в Томской области)</a:t>
            </a:r>
            <a:endParaRPr lang="ru-RU" altLang="ru-RU" sz="1200" dirty="0">
              <a:solidFill>
                <a:srgbClr val="00B05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689730" y="5409328"/>
            <a:ext cx="2258387" cy="1149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245" indent="-182245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050" b="1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Асиновский район:</a:t>
            </a:r>
            <a:endParaRPr lang="ru-RU" sz="105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342900" indent="-342900" algn="just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/>
              <a:buChar char="*"/>
              <a:defRPr/>
            </a:pPr>
            <a:r>
              <a:rPr lang="ru-RU" sz="1050" b="1" u="sng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Лесопромышленный комплекс</a:t>
            </a:r>
            <a:endParaRPr lang="ru-RU" sz="105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342900" indent="-342900" algn="just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/>
              <a:buChar char="*"/>
              <a:defRPr/>
            </a:pPr>
            <a:r>
              <a:rPr lang="ru-RU" sz="1050" b="1" u="sng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Сельское хозяйство</a:t>
            </a:r>
            <a:endParaRPr lang="ru-RU" sz="105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342900" indent="-342900" algn="just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/>
              <a:buChar char="*"/>
              <a:defRPr/>
            </a:pPr>
            <a:r>
              <a:rPr lang="ru-RU" sz="1050" b="1" u="sng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Переработка дикоросов</a:t>
            </a:r>
            <a:endParaRPr lang="ru-RU" sz="105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5" name="Rectangle 72"/>
          <p:cNvSpPr>
            <a:spLocks noChangeArrowheads="1"/>
          </p:cNvSpPr>
          <p:nvPr/>
        </p:nvSpPr>
        <p:spPr bwMode="auto">
          <a:xfrm>
            <a:off x="152400" y="152400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pSp>
        <p:nvGrpSpPr>
          <p:cNvPr id="6" name="Group 1"/>
          <p:cNvGrpSpPr>
            <a:grpSpLocks noChangeAspect="1"/>
          </p:cNvGrpSpPr>
          <p:nvPr/>
        </p:nvGrpSpPr>
        <p:grpSpPr bwMode="auto">
          <a:xfrm>
            <a:off x="1241546" y="5652120"/>
            <a:ext cx="4429424" cy="3309318"/>
            <a:chOff x="2279" y="9609"/>
            <a:chExt cx="8096" cy="6234"/>
          </a:xfrm>
        </p:grpSpPr>
        <p:sp>
          <p:nvSpPr>
            <p:cNvPr id="7" name="AutoShape 71"/>
            <p:cNvSpPr>
              <a:spLocks noChangeAspect="1" noChangeArrowheads="1" noTextEdit="1"/>
            </p:cNvSpPr>
            <p:nvPr/>
          </p:nvSpPr>
          <p:spPr bwMode="auto">
            <a:xfrm>
              <a:off x="2279" y="9609"/>
              <a:ext cx="8096" cy="6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Freeform 69"/>
            <p:cNvSpPr>
              <a:spLocks noEditPoints="1"/>
            </p:cNvSpPr>
            <p:nvPr/>
          </p:nvSpPr>
          <p:spPr bwMode="auto">
            <a:xfrm>
              <a:off x="6604" y="13649"/>
              <a:ext cx="810" cy="742"/>
            </a:xfrm>
            <a:custGeom>
              <a:avLst/>
              <a:gdLst>
                <a:gd name="T0" fmla="*/ 10 w 78"/>
                <a:gd name="T1" fmla="*/ 60 h 70"/>
                <a:gd name="T2" fmla="*/ 6 w 78"/>
                <a:gd name="T3" fmla="*/ 57 h 70"/>
                <a:gd name="T4" fmla="*/ 6 w 78"/>
                <a:gd name="T5" fmla="*/ 50 h 70"/>
                <a:gd name="T6" fmla="*/ 5 w 78"/>
                <a:gd name="T7" fmla="*/ 37 h 70"/>
                <a:gd name="T8" fmla="*/ 6 w 78"/>
                <a:gd name="T9" fmla="*/ 27 h 70"/>
                <a:gd name="T10" fmla="*/ 2 w 78"/>
                <a:gd name="T11" fmla="*/ 19 h 70"/>
                <a:gd name="T12" fmla="*/ 3 w 78"/>
                <a:gd name="T13" fmla="*/ 11 h 70"/>
                <a:gd name="T14" fmla="*/ 10 w 78"/>
                <a:gd name="T15" fmla="*/ 11 h 70"/>
                <a:gd name="T16" fmla="*/ 18 w 78"/>
                <a:gd name="T17" fmla="*/ 12 h 70"/>
                <a:gd name="T18" fmla="*/ 27 w 78"/>
                <a:gd name="T19" fmla="*/ 7 h 70"/>
                <a:gd name="T20" fmla="*/ 36 w 78"/>
                <a:gd name="T21" fmla="*/ 4 h 70"/>
                <a:gd name="T22" fmla="*/ 41 w 78"/>
                <a:gd name="T23" fmla="*/ 9 h 70"/>
                <a:gd name="T24" fmla="*/ 48 w 78"/>
                <a:gd name="T25" fmla="*/ 8 h 70"/>
                <a:gd name="T26" fmla="*/ 55 w 78"/>
                <a:gd name="T27" fmla="*/ 2 h 70"/>
                <a:gd name="T28" fmla="*/ 65 w 78"/>
                <a:gd name="T29" fmla="*/ 1 h 70"/>
                <a:gd name="T30" fmla="*/ 69 w 78"/>
                <a:gd name="T31" fmla="*/ 7 h 70"/>
                <a:gd name="T32" fmla="*/ 72 w 78"/>
                <a:gd name="T33" fmla="*/ 11 h 70"/>
                <a:gd name="T34" fmla="*/ 72 w 78"/>
                <a:gd name="T35" fmla="*/ 17 h 70"/>
                <a:gd name="T36" fmla="*/ 75 w 78"/>
                <a:gd name="T37" fmla="*/ 28 h 70"/>
                <a:gd name="T38" fmla="*/ 78 w 78"/>
                <a:gd name="T39" fmla="*/ 39 h 70"/>
                <a:gd name="T40" fmla="*/ 78 w 78"/>
                <a:gd name="T41" fmla="*/ 50 h 70"/>
                <a:gd name="T42" fmla="*/ 75 w 78"/>
                <a:gd name="T43" fmla="*/ 56 h 70"/>
                <a:gd name="T44" fmla="*/ 70 w 78"/>
                <a:gd name="T45" fmla="*/ 60 h 70"/>
                <a:gd name="T46" fmla="*/ 66 w 78"/>
                <a:gd name="T47" fmla="*/ 67 h 70"/>
                <a:gd name="T48" fmla="*/ 66 w 78"/>
                <a:gd name="T49" fmla="*/ 68 h 70"/>
                <a:gd name="T50" fmla="*/ 59 w 78"/>
                <a:gd name="T51" fmla="*/ 70 h 70"/>
                <a:gd name="T52" fmla="*/ 47 w 78"/>
                <a:gd name="T53" fmla="*/ 68 h 70"/>
                <a:gd name="T54" fmla="*/ 39 w 78"/>
                <a:gd name="T55" fmla="*/ 62 h 70"/>
                <a:gd name="T56" fmla="*/ 32 w 78"/>
                <a:gd name="T57" fmla="*/ 64 h 70"/>
                <a:gd name="T58" fmla="*/ 26 w 78"/>
                <a:gd name="T59" fmla="*/ 66 h 70"/>
                <a:gd name="T60" fmla="*/ 19 w 78"/>
                <a:gd name="T61" fmla="*/ 59 h 70"/>
                <a:gd name="T62" fmla="*/ 10 w 78"/>
                <a:gd name="T63" fmla="*/ 60 h 70"/>
                <a:gd name="T64" fmla="*/ 10 w 78"/>
                <a:gd name="T65" fmla="*/ 60 h 70"/>
                <a:gd name="T66" fmla="*/ 66 w 78"/>
                <a:gd name="T67" fmla="*/ 68 h 70"/>
                <a:gd name="T68" fmla="*/ 66 w 78"/>
                <a:gd name="T69" fmla="*/ 68 h 70"/>
                <a:gd name="T70" fmla="*/ 66 w 78"/>
                <a:gd name="T71" fmla="*/ 68 h 70"/>
                <a:gd name="T72" fmla="*/ 66 w 78"/>
                <a:gd name="T73" fmla="*/ 68 h 70"/>
                <a:gd name="T74" fmla="*/ 72 w 78"/>
                <a:gd name="T75" fmla="*/ 11 h 70"/>
                <a:gd name="T76" fmla="*/ 72 w 78"/>
                <a:gd name="T77" fmla="*/ 11 h 70"/>
                <a:gd name="T78" fmla="*/ 72 w 78"/>
                <a:gd name="T79" fmla="*/ 11 h 70"/>
                <a:gd name="T80" fmla="*/ 72 w 78"/>
                <a:gd name="T81" fmla="*/ 11 h 70"/>
                <a:gd name="T82" fmla="*/ 72 w 78"/>
                <a:gd name="T83" fmla="*/ 11 h 70"/>
                <a:gd name="T84" fmla="*/ 72 w 78"/>
                <a:gd name="T85" fmla="*/ 11 h 70"/>
                <a:gd name="T86" fmla="*/ 72 w 78"/>
                <a:gd name="T87" fmla="*/ 11 h 70"/>
                <a:gd name="T88" fmla="*/ 72 w 78"/>
                <a:gd name="T89" fmla="*/ 11 h 70"/>
                <a:gd name="T90" fmla="*/ 72 w 78"/>
                <a:gd name="T91" fmla="*/ 11 h 70"/>
                <a:gd name="T92" fmla="*/ 72 w 78"/>
                <a:gd name="T93" fmla="*/ 11 h 70"/>
                <a:gd name="T94" fmla="*/ 72 w 78"/>
                <a:gd name="T95" fmla="*/ 11 h 70"/>
                <a:gd name="T96" fmla="*/ 72 w 78"/>
                <a:gd name="T97" fmla="*/ 11 h 70"/>
                <a:gd name="T98" fmla="*/ 72 w 78"/>
                <a:gd name="T99" fmla="*/ 11 h 70"/>
                <a:gd name="T100" fmla="*/ 6 w 78"/>
                <a:gd name="T101" fmla="*/ 8 h 70"/>
                <a:gd name="T102" fmla="*/ 6 w 78"/>
                <a:gd name="T103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8" h="70">
                  <a:moveTo>
                    <a:pt x="10" y="60"/>
                  </a:moveTo>
                  <a:cubicBezTo>
                    <a:pt x="11" y="62"/>
                    <a:pt x="11" y="62"/>
                    <a:pt x="10" y="60"/>
                  </a:cubicBezTo>
                  <a:close/>
                  <a:moveTo>
                    <a:pt x="10" y="60"/>
                  </a:moveTo>
                  <a:cubicBezTo>
                    <a:pt x="8" y="59"/>
                    <a:pt x="7" y="58"/>
                    <a:pt x="6" y="57"/>
                  </a:cubicBezTo>
                  <a:cubicBezTo>
                    <a:pt x="6" y="56"/>
                    <a:pt x="6" y="56"/>
                    <a:pt x="6" y="55"/>
                  </a:cubicBezTo>
                  <a:cubicBezTo>
                    <a:pt x="6" y="53"/>
                    <a:pt x="7" y="52"/>
                    <a:pt x="6" y="50"/>
                  </a:cubicBezTo>
                  <a:cubicBezTo>
                    <a:pt x="6" y="48"/>
                    <a:pt x="6" y="47"/>
                    <a:pt x="5" y="44"/>
                  </a:cubicBezTo>
                  <a:cubicBezTo>
                    <a:pt x="5" y="42"/>
                    <a:pt x="5" y="39"/>
                    <a:pt x="5" y="37"/>
                  </a:cubicBezTo>
                  <a:cubicBezTo>
                    <a:pt x="5" y="35"/>
                    <a:pt x="6" y="33"/>
                    <a:pt x="6" y="31"/>
                  </a:cubicBezTo>
                  <a:cubicBezTo>
                    <a:pt x="6" y="30"/>
                    <a:pt x="6" y="29"/>
                    <a:pt x="6" y="27"/>
                  </a:cubicBezTo>
                  <a:cubicBezTo>
                    <a:pt x="5" y="26"/>
                    <a:pt x="4" y="24"/>
                    <a:pt x="4" y="23"/>
                  </a:cubicBezTo>
                  <a:cubicBezTo>
                    <a:pt x="3" y="21"/>
                    <a:pt x="2" y="20"/>
                    <a:pt x="2" y="19"/>
                  </a:cubicBezTo>
                  <a:cubicBezTo>
                    <a:pt x="1" y="17"/>
                    <a:pt x="0" y="15"/>
                    <a:pt x="1" y="14"/>
                  </a:cubicBezTo>
                  <a:cubicBezTo>
                    <a:pt x="1" y="12"/>
                    <a:pt x="2" y="12"/>
                    <a:pt x="3" y="11"/>
                  </a:cubicBezTo>
                  <a:cubicBezTo>
                    <a:pt x="3" y="11"/>
                    <a:pt x="4" y="10"/>
                    <a:pt x="5" y="9"/>
                  </a:cubicBezTo>
                  <a:cubicBezTo>
                    <a:pt x="6" y="10"/>
                    <a:pt x="8" y="10"/>
                    <a:pt x="10" y="11"/>
                  </a:cubicBezTo>
                  <a:cubicBezTo>
                    <a:pt x="11" y="12"/>
                    <a:pt x="12" y="12"/>
                    <a:pt x="13" y="12"/>
                  </a:cubicBezTo>
                  <a:cubicBezTo>
                    <a:pt x="15" y="13"/>
                    <a:pt x="16" y="13"/>
                    <a:pt x="18" y="12"/>
                  </a:cubicBezTo>
                  <a:cubicBezTo>
                    <a:pt x="19" y="12"/>
                    <a:pt x="21" y="10"/>
                    <a:pt x="22" y="10"/>
                  </a:cubicBezTo>
                  <a:cubicBezTo>
                    <a:pt x="24" y="9"/>
                    <a:pt x="26" y="8"/>
                    <a:pt x="27" y="7"/>
                  </a:cubicBezTo>
                  <a:cubicBezTo>
                    <a:pt x="29" y="7"/>
                    <a:pt x="30" y="5"/>
                    <a:pt x="32" y="5"/>
                  </a:cubicBezTo>
                  <a:cubicBezTo>
                    <a:pt x="33" y="4"/>
                    <a:pt x="35" y="3"/>
                    <a:pt x="36" y="4"/>
                  </a:cubicBezTo>
                  <a:cubicBezTo>
                    <a:pt x="37" y="4"/>
                    <a:pt x="38" y="5"/>
                    <a:pt x="39" y="6"/>
                  </a:cubicBezTo>
                  <a:cubicBezTo>
                    <a:pt x="40" y="7"/>
                    <a:pt x="40" y="9"/>
                    <a:pt x="41" y="9"/>
                  </a:cubicBezTo>
                  <a:cubicBezTo>
                    <a:pt x="42" y="10"/>
                    <a:pt x="43" y="10"/>
                    <a:pt x="44" y="10"/>
                  </a:cubicBezTo>
                  <a:cubicBezTo>
                    <a:pt x="46" y="9"/>
                    <a:pt x="47" y="9"/>
                    <a:pt x="48" y="8"/>
                  </a:cubicBezTo>
                  <a:cubicBezTo>
                    <a:pt x="50" y="7"/>
                    <a:pt x="51" y="6"/>
                    <a:pt x="52" y="5"/>
                  </a:cubicBezTo>
                  <a:cubicBezTo>
                    <a:pt x="53" y="4"/>
                    <a:pt x="54" y="3"/>
                    <a:pt x="55" y="2"/>
                  </a:cubicBezTo>
                  <a:cubicBezTo>
                    <a:pt x="56" y="1"/>
                    <a:pt x="57" y="1"/>
                    <a:pt x="59" y="1"/>
                  </a:cubicBezTo>
                  <a:cubicBezTo>
                    <a:pt x="61" y="0"/>
                    <a:pt x="63" y="0"/>
                    <a:pt x="65" y="1"/>
                  </a:cubicBezTo>
                  <a:cubicBezTo>
                    <a:pt x="66" y="1"/>
                    <a:pt x="67" y="2"/>
                    <a:pt x="68" y="3"/>
                  </a:cubicBezTo>
                  <a:cubicBezTo>
                    <a:pt x="68" y="4"/>
                    <a:pt x="69" y="6"/>
                    <a:pt x="69" y="7"/>
                  </a:cubicBezTo>
                  <a:cubicBezTo>
                    <a:pt x="70" y="8"/>
                    <a:pt x="70" y="9"/>
                    <a:pt x="71" y="10"/>
                  </a:cubicBezTo>
                  <a:cubicBezTo>
                    <a:pt x="71" y="10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72" y="13"/>
                    <a:pt x="72" y="15"/>
                    <a:pt x="72" y="17"/>
                  </a:cubicBezTo>
                  <a:cubicBezTo>
                    <a:pt x="72" y="19"/>
                    <a:pt x="73" y="20"/>
                    <a:pt x="73" y="22"/>
                  </a:cubicBezTo>
                  <a:cubicBezTo>
                    <a:pt x="74" y="24"/>
                    <a:pt x="74" y="26"/>
                    <a:pt x="75" y="28"/>
                  </a:cubicBezTo>
                  <a:cubicBezTo>
                    <a:pt x="75" y="30"/>
                    <a:pt x="77" y="32"/>
                    <a:pt x="77" y="34"/>
                  </a:cubicBezTo>
                  <a:cubicBezTo>
                    <a:pt x="78" y="35"/>
                    <a:pt x="78" y="37"/>
                    <a:pt x="78" y="39"/>
                  </a:cubicBezTo>
                  <a:cubicBezTo>
                    <a:pt x="78" y="41"/>
                    <a:pt x="78" y="43"/>
                    <a:pt x="78" y="45"/>
                  </a:cubicBezTo>
                  <a:cubicBezTo>
                    <a:pt x="78" y="47"/>
                    <a:pt x="78" y="48"/>
                    <a:pt x="78" y="50"/>
                  </a:cubicBezTo>
                  <a:cubicBezTo>
                    <a:pt x="78" y="51"/>
                    <a:pt x="78" y="52"/>
                    <a:pt x="77" y="53"/>
                  </a:cubicBezTo>
                  <a:cubicBezTo>
                    <a:pt x="77" y="54"/>
                    <a:pt x="76" y="56"/>
                    <a:pt x="75" y="56"/>
                  </a:cubicBezTo>
                  <a:cubicBezTo>
                    <a:pt x="75" y="57"/>
                    <a:pt x="74" y="57"/>
                    <a:pt x="73" y="58"/>
                  </a:cubicBezTo>
                  <a:cubicBezTo>
                    <a:pt x="72" y="59"/>
                    <a:pt x="71" y="59"/>
                    <a:pt x="70" y="60"/>
                  </a:cubicBezTo>
                  <a:cubicBezTo>
                    <a:pt x="69" y="61"/>
                    <a:pt x="68" y="62"/>
                    <a:pt x="67" y="63"/>
                  </a:cubicBezTo>
                  <a:cubicBezTo>
                    <a:pt x="67" y="64"/>
                    <a:pt x="67" y="65"/>
                    <a:pt x="66" y="67"/>
                  </a:cubicBezTo>
                  <a:cubicBezTo>
                    <a:pt x="66" y="67"/>
                    <a:pt x="66" y="67"/>
                    <a:pt x="65" y="68"/>
                  </a:cubicBezTo>
                  <a:cubicBezTo>
                    <a:pt x="65" y="68"/>
                    <a:pt x="66" y="68"/>
                    <a:pt x="66" y="68"/>
                  </a:cubicBezTo>
                  <a:cubicBezTo>
                    <a:pt x="65" y="68"/>
                    <a:pt x="64" y="68"/>
                    <a:pt x="63" y="68"/>
                  </a:cubicBezTo>
                  <a:cubicBezTo>
                    <a:pt x="61" y="68"/>
                    <a:pt x="61" y="69"/>
                    <a:pt x="59" y="70"/>
                  </a:cubicBezTo>
                  <a:cubicBezTo>
                    <a:pt x="57" y="70"/>
                    <a:pt x="54" y="70"/>
                    <a:pt x="51" y="70"/>
                  </a:cubicBezTo>
                  <a:cubicBezTo>
                    <a:pt x="49" y="70"/>
                    <a:pt x="49" y="68"/>
                    <a:pt x="47" y="68"/>
                  </a:cubicBezTo>
                  <a:cubicBezTo>
                    <a:pt x="46" y="67"/>
                    <a:pt x="44" y="67"/>
                    <a:pt x="43" y="66"/>
                  </a:cubicBezTo>
                  <a:cubicBezTo>
                    <a:pt x="41" y="65"/>
                    <a:pt x="41" y="63"/>
                    <a:pt x="39" y="62"/>
                  </a:cubicBezTo>
                  <a:cubicBezTo>
                    <a:pt x="38" y="61"/>
                    <a:pt x="37" y="61"/>
                    <a:pt x="35" y="61"/>
                  </a:cubicBezTo>
                  <a:cubicBezTo>
                    <a:pt x="34" y="61"/>
                    <a:pt x="33" y="63"/>
                    <a:pt x="32" y="64"/>
                  </a:cubicBezTo>
                  <a:cubicBezTo>
                    <a:pt x="31" y="65"/>
                    <a:pt x="30" y="65"/>
                    <a:pt x="29" y="66"/>
                  </a:cubicBezTo>
                  <a:cubicBezTo>
                    <a:pt x="28" y="66"/>
                    <a:pt x="28" y="66"/>
                    <a:pt x="26" y="66"/>
                  </a:cubicBezTo>
                  <a:cubicBezTo>
                    <a:pt x="25" y="65"/>
                    <a:pt x="23" y="62"/>
                    <a:pt x="22" y="61"/>
                  </a:cubicBezTo>
                  <a:cubicBezTo>
                    <a:pt x="21" y="60"/>
                    <a:pt x="20" y="59"/>
                    <a:pt x="19" y="59"/>
                  </a:cubicBezTo>
                  <a:cubicBezTo>
                    <a:pt x="17" y="59"/>
                    <a:pt x="16" y="59"/>
                    <a:pt x="14" y="59"/>
                  </a:cubicBezTo>
                  <a:cubicBezTo>
                    <a:pt x="13" y="59"/>
                    <a:pt x="12" y="59"/>
                    <a:pt x="10" y="60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10" y="60"/>
                    <a:pt x="10" y="60"/>
                    <a:pt x="10" y="60"/>
                  </a:cubicBezTo>
                  <a:close/>
                  <a:moveTo>
                    <a:pt x="66" y="68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66" y="68"/>
                    <a:pt x="66" y="68"/>
                    <a:pt x="66" y="68"/>
                  </a:cubicBezTo>
                  <a:close/>
                  <a:moveTo>
                    <a:pt x="66" y="68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66" y="68"/>
                    <a:pt x="66" y="68"/>
                    <a:pt x="66" y="68"/>
                  </a:cubicBezTo>
                  <a:close/>
                  <a:moveTo>
                    <a:pt x="66" y="68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66" y="68"/>
                    <a:pt x="66" y="68"/>
                    <a:pt x="66" y="68"/>
                  </a:cubicBezTo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6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Freeform 68"/>
            <p:cNvSpPr>
              <a:spLocks/>
            </p:cNvSpPr>
            <p:nvPr/>
          </p:nvSpPr>
          <p:spPr bwMode="auto">
            <a:xfrm>
              <a:off x="6646" y="13289"/>
              <a:ext cx="1051" cy="498"/>
            </a:xfrm>
            <a:custGeom>
              <a:avLst/>
              <a:gdLst>
                <a:gd name="T0" fmla="*/ 6 w 101"/>
                <a:gd name="T1" fmla="*/ 1 h 47"/>
                <a:gd name="T2" fmla="*/ 15 w 101"/>
                <a:gd name="T3" fmla="*/ 2 h 47"/>
                <a:gd name="T4" fmla="*/ 21 w 101"/>
                <a:gd name="T5" fmla="*/ 7 h 47"/>
                <a:gd name="T6" fmla="*/ 27 w 101"/>
                <a:gd name="T7" fmla="*/ 7 h 47"/>
                <a:gd name="T8" fmla="*/ 32 w 101"/>
                <a:gd name="T9" fmla="*/ 2 h 47"/>
                <a:gd name="T10" fmla="*/ 44 w 101"/>
                <a:gd name="T11" fmla="*/ 2 h 47"/>
                <a:gd name="T12" fmla="*/ 54 w 101"/>
                <a:gd name="T13" fmla="*/ 3 h 47"/>
                <a:gd name="T14" fmla="*/ 64 w 101"/>
                <a:gd name="T15" fmla="*/ 5 h 47"/>
                <a:gd name="T16" fmla="*/ 74 w 101"/>
                <a:gd name="T17" fmla="*/ 2 h 47"/>
                <a:gd name="T18" fmla="*/ 85 w 101"/>
                <a:gd name="T19" fmla="*/ 0 h 47"/>
                <a:gd name="T20" fmla="*/ 98 w 101"/>
                <a:gd name="T21" fmla="*/ 4 h 47"/>
                <a:gd name="T22" fmla="*/ 101 w 101"/>
                <a:gd name="T23" fmla="*/ 13 h 47"/>
                <a:gd name="T24" fmla="*/ 94 w 101"/>
                <a:gd name="T25" fmla="*/ 15 h 47"/>
                <a:gd name="T26" fmla="*/ 90 w 101"/>
                <a:gd name="T27" fmla="*/ 19 h 47"/>
                <a:gd name="T28" fmla="*/ 88 w 101"/>
                <a:gd name="T29" fmla="*/ 24 h 47"/>
                <a:gd name="T30" fmla="*/ 86 w 101"/>
                <a:gd name="T31" fmla="*/ 30 h 47"/>
                <a:gd name="T32" fmla="*/ 79 w 101"/>
                <a:gd name="T33" fmla="*/ 34 h 47"/>
                <a:gd name="T34" fmla="*/ 72 w 101"/>
                <a:gd name="T35" fmla="*/ 41 h 47"/>
                <a:gd name="T36" fmla="*/ 68 w 101"/>
                <a:gd name="T37" fmla="*/ 45 h 47"/>
                <a:gd name="T38" fmla="*/ 65 w 101"/>
                <a:gd name="T39" fmla="*/ 41 h 47"/>
                <a:gd name="T40" fmla="*/ 61 w 101"/>
                <a:gd name="T41" fmla="*/ 35 h 47"/>
                <a:gd name="T42" fmla="*/ 51 w 101"/>
                <a:gd name="T43" fmla="*/ 36 h 47"/>
                <a:gd name="T44" fmla="*/ 44 w 101"/>
                <a:gd name="T45" fmla="*/ 42 h 47"/>
                <a:gd name="T46" fmla="*/ 37 w 101"/>
                <a:gd name="T47" fmla="*/ 43 h 47"/>
                <a:gd name="T48" fmla="*/ 32 w 101"/>
                <a:gd name="T49" fmla="*/ 38 h 47"/>
                <a:gd name="T50" fmla="*/ 23 w 101"/>
                <a:gd name="T51" fmla="*/ 41 h 47"/>
                <a:gd name="T52" fmla="*/ 14 w 101"/>
                <a:gd name="T53" fmla="*/ 46 h 47"/>
                <a:gd name="T54" fmla="*/ 6 w 101"/>
                <a:gd name="T55" fmla="*/ 45 h 47"/>
                <a:gd name="T56" fmla="*/ 2 w 101"/>
                <a:gd name="T57" fmla="*/ 42 h 47"/>
                <a:gd name="T58" fmla="*/ 3 w 101"/>
                <a:gd name="T59" fmla="*/ 36 h 47"/>
                <a:gd name="T60" fmla="*/ 0 w 101"/>
                <a:gd name="T61" fmla="*/ 31 h 47"/>
                <a:gd name="T62" fmla="*/ 4 w 101"/>
                <a:gd name="T63" fmla="*/ 26 h 47"/>
                <a:gd name="T64" fmla="*/ 1 w 101"/>
                <a:gd name="T65" fmla="*/ 18 h 47"/>
                <a:gd name="T66" fmla="*/ 1 w 101"/>
                <a:gd name="T67" fmla="*/ 12 h 47"/>
                <a:gd name="T68" fmla="*/ 5 w 101"/>
                <a:gd name="T69" fmla="*/ 7 h 47"/>
                <a:gd name="T70" fmla="*/ 5 w 101"/>
                <a:gd name="T7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1" h="47">
                  <a:moveTo>
                    <a:pt x="5" y="0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9" y="1"/>
                    <a:pt x="11" y="1"/>
                    <a:pt x="12" y="1"/>
                  </a:cubicBezTo>
                  <a:cubicBezTo>
                    <a:pt x="13" y="1"/>
                    <a:pt x="14" y="1"/>
                    <a:pt x="15" y="2"/>
                  </a:cubicBezTo>
                  <a:cubicBezTo>
                    <a:pt x="15" y="3"/>
                    <a:pt x="18" y="5"/>
                    <a:pt x="18" y="5"/>
                  </a:cubicBezTo>
                  <a:cubicBezTo>
                    <a:pt x="19" y="5"/>
                    <a:pt x="20" y="6"/>
                    <a:pt x="21" y="7"/>
                  </a:cubicBezTo>
                  <a:cubicBezTo>
                    <a:pt x="22" y="8"/>
                    <a:pt x="23" y="9"/>
                    <a:pt x="24" y="9"/>
                  </a:cubicBezTo>
                  <a:cubicBezTo>
                    <a:pt x="25" y="9"/>
                    <a:pt x="26" y="8"/>
                    <a:pt x="27" y="7"/>
                  </a:cubicBezTo>
                  <a:cubicBezTo>
                    <a:pt x="28" y="6"/>
                    <a:pt x="29" y="5"/>
                    <a:pt x="30" y="4"/>
                  </a:cubicBezTo>
                  <a:cubicBezTo>
                    <a:pt x="31" y="4"/>
                    <a:pt x="31" y="3"/>
                    <a:pt x="32" y="2"/>
                  </a:cubicBezTo>
                  <a:cubicBezTo>
                    <a:pt x="34" y="2"/>
                    <a:pt x="35" y="2"/>
                    <a:pt x="37" y="2"/>
                  </a:cubicBezTo>
                  <a:cubicBezTo>
                    <a:pt x="39" y="2"/>
                    <a:pt x="42" y="2"/>
                    <a:pt x="44" y="2"/>
                  </a:cubicBezTo>
                  <a:cubicBezTo>
                    <a:pt x="47" y="2"/>
                    <a:pt x="49" y="2"/>
                    <a:pt x="51" y="2"/>
                  </a:cubicBezTo>
                  <a:cubicBezTo>
                    <a:pt x="53" y="3"/>
                    <a:pt x="53" y="3"/>
                    <a:pt x="54" y="3"/>
                  </a:cubicBezTo>
                  <a:cubicBezTo>
                    <a:pt x="56" y="3"/>
                    <a:pt x="57" y="3"/>
                    <a:pt x="59" y="3"/>
                  </a:cubicBezTo>
                  <a:cubicBezTo>
                    <a:pt x="61" y="4"/>
                    <a:pt x="63" y="5"/>
                    <a:pt x="64" y="5"/>
                  </a:cubicBezTo>
                  <a:cubicBezTo>
                    <a:pt x="66" y="5"/>
                    <a:pt x="68" y="4"/>
                    <a:pt x="69" y="4"/>
                  </a:cubicBezTo>
                  <a:cubicBezTo>
                    <a:pt x="71" y="3"/>
                    <a:pt x="72" y="2"/>
                    <a:pt x="74" y="2"/>
                  </a:cubicBezTo>
                  <a:cubicBezTo>
                    <a:pt x="76" y="1"/>
                    <a:pt x="79" y="2"/>
                    <a:pt x="81" y="2"/>
                  </a:cubicBezTo>
                  <a:cubicBezTo>
                    <a:pt x="83" y="2"/>
                    <a:pt x="84" y="1"/>
                    <a:pt x="85" y="0"/>
                  </a:cubicBezTo>
                  <a:cubicBezTo>
                    <a:pt x="86" y="0"/>
                    <a:pt x="87" y="0"/>
                    <a:pt x="89" y="1"/>
                  </a:cubicBezTo>
                  <a:cubicBezTo>
                    <a:pt x="92" y="1"/>
                    <a:pt x="96" y="2"/>
                    <a:pt x="98" y="4"/>
                  </a:cubicBezTo>
                  <a:cubicBezTo>
                    <a:pt x="100" y="5"/>
                    <a:pt x="99" y="6"/>
                    <a:pt x="100" y="8"/>
                  </a:cubicBezTo>
                  <a:cubicBezTo>
                    <a:pt x="100" y="10"/>
                    <a:pt x="101" y="11"/>
                    <a:pt x="101" y="13"/>
                  </a:cubicBezTo>
                  <a:cubicBezTo>
                    <a:pt x="99" y="13"/>
                    <a:pt x="98" y="13"/>
                    <a:pt x="97" y="13"/>
                  </a:cubicBezTo>
                  <a:cubicBezTo>
                    <a:pt x="96" y="13"/>
                    <a:pt x="95" y="14"/>
                    <a:pt x="94" y="15"/>
                  </a:cubicBezTo>
                  <a:cubicBezTo>
                    <a:pt x="93" y="16"/>
                    <a:pt x="93" y="16"/>
                    <a:pt x="92" y="17"/>
                  </a:cubicBezTo>
                  <a:cubicBezTo>
                    <a:pt x="91" y="18"/>
                    <a:pt x="91" y="18"/>
                    <a:pt x="90" y="19"/>
                  </a:cubicBezTo>
                  <a:cubicBezTo>
                    <a:pt x="90" y="20"/>
                    <a:pt x="90" y="21"/>
                    <a:pt x="89" y="22"/>
                  </a:cubicBezTo>
                  <a:cubicBezTo>
                    <a:pt x="89" y="23"/>
                    <a:pt x="88" y="23"/>
                    <a:pt x="88" y="24"/>
                  </a:cubicBezTo>
                  <a:cubicBezTo>
                    <a:pt x="87" y="25"/>
                    <a:pt x="86" y="25"/>
                    <a:pt x="86" y="26"/>
                  </a:cubicBezTo>
                  <a:cubicBezTo>
                    <a:pt x="85" y="27"/>
                    <a:pt x="86" y="29"/>
                    <a:pt x="86" y="30"/>
                  </a:cubicBezTo>
                  <a:cubicBezTo>
                    <a:pt x="85" y="31"/>
                    <a:pt x="85" y="32"/>
                    <a:pt x="84" y="33"/>
                  </a:cubicBezTo>
                  <a:cubicBezTo>
                    <a:pt x="83" y="33"/>
                    <a:pt x="81" y="33"/>
                    <a:pt x="79" y="34"/>
                  </a:cubicBezTo>
                  <a:cubicBezTo>
                    <a:pt x="78" y="34"/>
                    <a:pt x="76" y="35"/>
                    <a:pt x="75" y="36"/>
                  </a:cubicBezTo>
                  <a:cubicBezTo>
                    <a:pt x="73" y="37"/>
                    <a:pt x="74" y="39"/>
                    <a:pt x="72" y="41"/>
                  </a:cubicBezTo>
                  <a:cubicBezTo>
                    <a:pt x="71" y="42"/>
                    <a:pt x="69" y="43"/>
                    <a:pt x="68" y="45"/>
                  </a:cubicBezTo>
                  <a:cubicBezTo>
                    <a:pt x="68" y="45"/>
                    <a:pt x="68" y="45"/>
                    <a:pt x="68" y="45"/>
                  </a:cubicBezTo>
                  <a:cubicBezTo>
                    <a:pt x="68" y="45"/>
                    <a:pt x="67" y="44"/>
                    <a:pt x="67" y="44"/>
                  </a:cubicBezTo>
                  <a:cubicBezTo>
                    <a:pt x="66" y="43"/>
                    <a:pt x="66" y="42"/>
                    <a:pt x="65" y="41"/>
                  </a:cubicBezTo>
                  <a:cubicBezTo>
                    <a:pt x="65" y="40"/>
                    <a:pt x="64" y="38"/>
                    <a:pt x="64" y="37"/>
                  </a:cubicBezTo>
                  <a:cubicBezTo>
                    <a:pt x="63" y="36"/>
                    <a:pt x="62" y="35"/>
                    <a:pt x="61" y="35"/>
                  </a:cubicBezTo>
                  <a:cubicBezTo>
                    <a:pt x="59" y="34"/>
                    <a:pt x="57" y="34"/>
                    <a:pt x="55" y="35"/>
                  </a:cubicBezTo>
                  <a:cubicBezTo>
                    <a:pt x="53" y="35"/>
                    <a:pt x="52" y="35"/>
                    <a:pt x="51" y="36"/>
                  </a:cubicBezTo>
                  <a:cubicBezTo>
                    <a:pt x="50" y="37"/>
                    <a:pt x="49" y="38"/>
                    <a:pt x="48" y="39"/>
                  </a:cubicBezTo>
                  <a:cubicBezTo>
                    <a:pt x="47" y="40"/>
                    <a:pt x="46" y="41"/>
                    <a:pt x="44" y="42"/>
                  </a:cubicBezTo>
                  <a:cubicBezTo>
                    <a:pt x="43" y="43"/>
                    <a:pt x="42" y="43"/>
                    <a:pt x="40" y="44"/>
                  </a:cubicBezTo>
                  <a:cubicBezTo>
                    <a:pt x="39" y="44"/>
                    <a:pt x="38" y="44"/>
                    <a:pt x="37" y="43"/>
                  </a:cubicBezTo>
                  <a:cubicBezTo>
                    <a:pt x="36" y="43"/>
                    <a:pt x="36" y="41"/>
                    <a:pt x="35" y="40"/>
                  </a:cubicBezTo>
                  <a:cubicBezTo>
                    <a:pt x="34" y="39"/>
                    <a:pt x="33" y="38"/>
                    <a:pt x="32" y="38"/>
                  </a:cubicBezTo>
                  <a:cubicBezTo>
                    <a:pt x="31" y="37"/>
                    <a:pt x="29" y="38"/>
                    <a:pt x="28" y="39"/>
                  </a:cubicBezTo>
                  <a:cubicBezTo>
                    <a:pt x="26" y="39"/>
                    <a:pt x="25" y="41"/>
                    <a:pt x="23" y="41"/>
                  </a:cubicBezTo>
                  <a:cubicBezTo>
                    <a:pt x="22" y="42"/>
                    <a:pt x="20" y="43"/>
                    <a:pt x="18" y="44"/>
                  </a:cubicBezTo>
                  <a:cubicBezTo>
                    <a:pt x="17" y="44"/>
                    <a:pt x="15" y="46"/>
                    <a:pt x="14" y="46"/>
                  </a:cubicBezTo>
                  <a:cubicBezTo>
                    <a:pt x="12" y="47"/>
                    <a:pt x="11" y="47"/>
                    <a:pt x="9" y="46"/>
                  </a:cubicBezTo>
                  <a:cubicBezTo>
                    <a:pt x="8" y="46"/>
                    <a:pt x="7" y="46"/>
                    <a:pt x="6" y="45"/>
                  </a:cubicBezTo>
                  <a:cubicBezTo>
                    <a:pt x="4" y="44"/>
                    <a:pt x="2" y="44"/>
                    <a:pt x="1" y="43"/>
                  </a:cubicBezTo>
                  <a:cubicBezTo>
                    <a:pt x="1" y="43"/>
                    <a:pt x="1" y="43"/>
                    <a:pt x="2" y="42"/>
                  </a:cubicBezTo>
                  <a:cubicBezTo>
                    <a:pt x="2" y="42"/>
                    <a:pt x="2" y="40"/>
                    <a:pt x="2" y="39"/>
                  </a:cubicBezTo>
                  <a:cubicBezTo>
                    <a:pt x="3" y="38"/>
                    <a:pt x="3" y="37"/>
                    <a:pt x="3" y="36"/>
                  </a:cubicBezTo>
                  <a:cubicBezTo>
                    <a:pt x="3" y="36"/>
                    <a:pt x="3" y="34"/>
                    <a:pt x="2" y="33"/>
                  </a:cubicBezTo>
                  <a:cubicBezTo>
                    <a:pt x="2" y="32"/>
                    <a:pt x="0" y="32"/>
                    <a:pt x="0" y="31"/>
                  </a:cubicBezTo>
                  <a:cubicBezTo>
                    <a:pt x="0" y="30"/>
                    <a:pt x="2" y="30"/>
                    <a:pt x="3" y="29"/>
                  </a:cubicBezTo>
                  <a:cubicBezTo>
                    <a:pt x="4" y="28"/>
                    <a:pt x="4" y="27"/>
                    <a:pt x="4" y="26"/>
                  </a:cubicBezTo>
                  <a:cubicBezTo>
                    <a:pt x="4" y="25"/>
                    <a:pt x="3" y="23"/>
                    <a:pt x="2" y="22"/>
                  </a:cubicBezTo>
                  <a:cubicBezTo>
                    <a:pt x="2" y="21"/>
                    <a:pt x="1" y="20"/>
                    <a:pt x="1" y="18"/>
                  </a:cubicBezTo>
                  <a:cubicBezTo>
                    <a:pt x="0" y="17"/>
                    <a:pt x="0" y="16"/>
                    <a:pt x="0" y="15"/>
                  </a:cubicBezTo>
                  <a:cubicBezTo>
                    <a:pt x="0" y="14"/>
                    <a:pt x="1" y="13"/>
                    <a:pt x="1" y="12"/>
                  </a:cubicBezTo>
                  <a:cubicBezTo>
                    <a:pt x="2" y="11"/>
                    <a:pt x="4" y="11"/>
                    <a:pt x="4" y="10"/>
                  </a:cubicBezTo>
                  <a:cubicBezTo>
                    <a:pt x="5" y="9"/>
                    <a:pt x="5" y="8"/>
                    <a:pt x="5" y="7"/>
                  </a:cubicBezTo>
                  <a:cubicBezTo>
                    <a:pt x="6" y="5"/>
                    <a:pt x="5" y="4"/>
                    <a:pt x="5" y="3"/>
                  </a:cubicBezTo>
                  <a:cubicBezTo>
                    <a:pt x="5" y="2"/>
                    <a:pt x="5" y="1"/>
                    <a:pt x="5" y="0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Freeform 67"/>
            <p:cNvSpPr>
              <a:spLocks noEditPoints="1"/>
            </p:cNvSpPr>
            <p:nvPr/>
          </p:nvSpPr>
          <p:spPr bwMode="auto">
            <a:xfrm>
              <a:off x="8726" y="12281"/>
              <a:ext cx="1330" cy="1696"/>
            </a:xfrm>
            <a:custGeom>
              <a:avLst/>
              <a:gdLst>
                <a:gd name="T0" fmla="*/ 45 w 128"/>
                <a:gd name="T1" fmla="*/ 3 h 160"/>
                <a:gd name="T2" fmla="*/ 49 w 128"/>
                <a:gd name="T3" fmla="*/ 13 h 160"/>
                <a:gd name="T4" fmla="*/ 56 w 128"/>
                <a:gd name="T5" fmla="*/ 22 h 160"/>
                <a:gd name="T6" fmla="*/ 85 w 128"/>
                <a:gd name="T7" fmla="*/ 27 h 160"/>
                <a:gd name="T8" fmla="*/ 112 w 128"/>
                <a:gd name="T9" fmla="*/ 31 h 160"/>
                <a:gd name="T10" fmla="*/ 124 w 128"/>
                <a:gd name="T11" fmla="*/ 34 h 160"/>
                <a:gd name="T12" fmla="*/ 126 w 128"/>
                <a:gd name="T13" fmla="*/ 50 h 160"/>
                <a:gd name="T14" fmla="*/ 125 w 128"/>
                <a:gd name="T15" fmla="*/ 64 h 160"/>
                <a:gd name="T16" fmla="*/ 113 w 128"/>
                <a:gd name="T17" fmla="*/ 63 h 160"/>
                <a:gd name="T18" fmla="*/ 118 w 128"/>
                <a:gd name="T19" fmla="*/ 80 h 160"/>
                <a:gd name="T20" fmla="*/ 106 w 128"/>
                <a:gd name="T21" fmla="*/ 83 h 160"/>
                <a:gd name="T22" fmla="*/ 98 w 128"/>
                <a:gd name="T23" fmla="*/ 101 h 160"/>
                <a:gd name="T24" fmla="*/ 90 w 128"/>
                <a:gd name="T25" fmla="*/ 105 h 160"/>
                <a:gd name="T26" fmla="*/ 87 w 128"/>
                <a:gd name="T27" fmla="*/ 117 h 160"/>
                <a:gd name="T28" fmla="*/ 96 w 128"/>
                <a:gd name="T29" fmla="*/ 117 h 160"/>
                <a:gd name="T30" fmla="*/ 90 w 128"/>
                <a:gd name="T31" fmla="*/ 149 h 160"/>
                <a:gd name="T32" fmla="*/ 78 w 128"/>
                <a:gd name="T33" fmla="*/ 144 h 160"/>
                <a:gd name="T34" fmla="*/ 65 w 128"/>
                <a:gd name="T35" fmla="*/ 158 h 160"/>
                <a:gd name="T36" fmla="*/ 60 w 128"/>
                <a:gd name="T37" fmla="*/ 152 h 160"/>
                <a:gd name="T38" fmla="*/ 53 w 128"/>
                <a:gd name="T39" fmla="*/ 148 h 160"/>
                <a:gd name="T40" fmla="*/ 47 w 128"/>
                <a:gd name="T41" fmla="*/ 144 h 160"/>
                <a:gd name="T42" fmla="*/ 41 w 128"/>
                <a:gd name="T43" fmla="*/ 137 h 160"/>
                <a:gd name="T44" fmla="*/ 32 w 128"/>
                <a:gd name="T45" fmla="*/ 137 h 160"/>
                <a:gd name="T46" fmla="*/ 20 w 128"/>
                <a:gd name="T47" fmla="*/ 137 h 160"/>
                <a:gd name="T48" fmla="*/ 15 w 128"/>
                <a:gd name="T49" fmla="*/ 132 h 160"/>
                <a:gd name="T50" fmla="*/ 11 w 128"/>
                <a:gd name="T51" fmla="*/ 123 h 160"/>
                <a:gd name="T52" fmla="*/ 4 w 128"/>
                <a:gd name="T53" fmla="*/ 118 h 160"/>
                <a:gd name="T54" fmla="*/ 1 w 128"/>
                <a:gd name="T55" fmla="*/ 114 h 160"/>
                <a:gd name="T56" fmla="*/ 1 w 128"/>
                <a:gd name="T57" fmla="*/ 107 h 160"/>
                <a:gd name="T58" fmla="*/ 5 w 128"/>
                <a:gd name="T59" fmla="*/ 105 h 160"/>
                <a:gd name="T60" fmla="*/ 11 w 128"/>
                <a:gd name="T61" fmla="*/ 106 h 160"/>
                <a:gd name="T62" fmla="*/ 17 w 128"/>
                <a:gd name="T63" fmla="*/ 109 h 160"/>
                <a:gd name="T64" fmla="*/ 22 w 128"/>
                <a:gd name="T65" fmla="*/ 105 h 160"/>
                <a:gd name="T66" fmla="*/ 27 w 128"/>
                <a:gd name="T67" fmla="*/ 102 h 160"/>
                <a:gd name="T68" fmla="*/ 31 w 128"/>
                <a:gd name="T69" fmla="*/ 100 h 160"/>
                <a:gd name="T70" fmla="*/ 30 w 128"/>
                <a:gd name="T71" fmla="*/ 92 h 160"/>
                <a:gd name="T72" fmla="*/ 32 w 128"/>
                <a:gd name="T73" fmla="*/ 87 h 160"/>
                <a:gd name="T74" fmla="*/ 33 w 128"/>
                <a:gd name="T75" fmla="*/ 79 h 160"/>
                <a:gd name="T76" fmla="*/ 34 w 128"/>
                <a:gd name="T77" fmla="*/ 71 h 160"/>
                <a:gd name="T78" fmla="*/ 34 w 128"/>
                <a:gd name="T79" fmla="*/ 65 h 160"/>
                <a:gd name="T80" fmla="*/ 32 w 128"/>
                <a:gd name="T81" fmla="*/ 58 h 160"/>
                <a:gd name="T82" fmla="*/ 32 w 128"/>
                <a:gd name="T83" fmla="*/ 49 h 160"/>
                <a:gd name="T84" fmla="*/ 31 w 128"/>
                <a:gd name="T85" fmla="*/ 40 h 160"/>
                <a:gd name="T86" fmla="*/ 31 w 128"/>
                <a:gd name="T87" fmla="*/ 32 h 160"/>
                <a:gd name="T88" fmla="*/ 32 w 128"/>
                <a:gd name="T89" fmla="*/ 23 h 160"/>
                <a:gd name="T90" fmla="*/ 33 w 128"/>
                <a:gd name="T91" fmla="*/ 17 h 160"/>
                <a:gd name="T92" fmla="*/ 36 w 128"/>
                <a:gd name="T93" fmla="*/ 10 h 160"/>
                <a:gd name="T94" fmla="*/ 38 w 128"/>
                <a:gd name="T95" fmla="*/ 8 h 160"/>
                <a:gd name="T96" fmla="*/ 46 w 128"/>
                <a:gd name="T97" fmla="*/ 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8" h="160">
                  <a:moveTo>
                    <a:pt x="45" y="3"/>
                  </a:moveTo>
                  <a:cubicBezTo>
                    <a:pt x="44" y="0"/>
                    <a:pt x="44" y="0"/>
                    <a:pt x="45" y="3"/>
                  </a:cubicBezTo>
                  <a:close/>
                  <a:moveTo>
                    <a:pt x="46" y="4"/>
                  </a:moveTo>
                  <a:cubicBezTo>
                    <a:pt x="47" y="8"/>
                    <a:pt x="48" y="10"/>
                    <a:pt x="49" y="13"/>
                  </a:cubicBezTo>
                  <a:cubicBezTo>
                    <a:pt x="51" y="18"/>
                    <a:pt x="52" y="10"/>
                    <a:pt x="53" y="12"/>
                  </a:cubicBezTo>
                  <a:cubicBezTo>
                    <a:pt x="55" y="14"/>
                    <a:pt x="52" y="19"/>
                    <a:pt x="56" y="22"/>
                  </a:cubicBezTo>
                  <a:cubicBezTo>
                    <a:pt x="60" y="25"/>
                    <a:pt x="67" y="24"/>
                    <a:pt x="72" y="25"/>
                  </a:cubicBezTo>
                  <a:cubicBezTo>
                    <a:pt x="77" y="25"/>
                    <a:pt x="81" y="26"/>
                    <a:pt x="85" y="27"/>
                  </a:cubicBezTo>
                  <a:cubicBezTo>
                    <a:pt x="89" y="29"/>
                    <a:pt x="92" y="32"/>
                    <a:pt x="96" y="33"/>
                  </a:cubicBezTo>
                  <a:cubicBezTo>
                    <a:pt x="101" y="34"/>
                    <a:pt x="108" y="32"/>
                    <a:pt x="112" y="31"/>
                  </a:cubicBezTo>
                  <a:cubicBezTo>
                    <a:pt x="116" y="31"/>
                    <a:pt x="117" y="31"/>
                    <a:pt x="119" y="31"/>
                  </a:cubicBezTo>
                  <a:cubicBezTo>
                    <a:pt x="121" y="32"/>
                    <a:pt x="123" y="32"/>
                    <a:pt x="124" y="34"/>
                  </a:cubicBezTo>
                  <a:cubicBezTo>
                    <a:pt x="125" y="36"/>
                    <a:pt x="125" y="40"/>
                    <a:pt x="126" y="43"/>
                  </a:cubicBezTo>
                  <a:cubicBezTo>
                    <a:pt x="126" y="45"/>
                    <a:pt x="125" y="48"/>
                    <a:pt x="126" y="50"/>
                  </a:cubicBezTo>
                  <a:cubicBezTo>
                    <a:pt x="126" y="53"/>
                    <a:pt x="128" y="57"/>
                    <a:pt x="127" y="59"/>
                  </a:cubicBezTo>
                  <a:cubicBezTo>
                    <a:pt x="127" y="61"/>
                    <a:pt x="126" y="63"/>
                    <a:pt x="125" y="64"/>
                  </a:cubicBezTo>
                  <a:cubicBezTo>
                    <a:pt x="123" y="65"/>
                    <a:pt x="122" y="65"/>
                    <a:pt x="120" y="65"/>
                  </a:cubicBezTo>
                  <a:cubicBezTo>
                    <a:pt x="118" y="65"/>
                    <a:pt x="114" y="61"/>
                    <a:pt x="113" y="63"/>
                  </a:cubicBezTo>
                  <a:cubicBezTo>
                    <a:pt x="111" y="66"/>
                    <a:pt x="113" y="71"/>
                    <a:pt x="114" y="74"/>
                  </a:cubicBezTo>
                  <a:cubicBezTo>
                    <a:pt x="115" y="77"/>
                    <a:pt x="118" y="78"/>
                    <a:pt x="118" y="80"/>
                  </a:cubicBezTo>
                  <a:cubicBezTo>
                    <a:pt x="117" y="83"/>
                    <a:pt x="114" y="81"/>
                    <a:pt x="112" y="81"/>
                  </a:cubicBezTo>
                  <a:cubicBezTo>
                    <a:pt x="110" y="82"/>
                    <a:pt x="108" y="84"/>
                    <a:pt x="106" y="83"/>
                  </a:cubicBezTo>
                  <a:cubicBezTo>
                    <a:pt x="104" y="82"/>
                    <a:pt x="103" y="73"/>
                    <a:pt x="101" y="78"/>
                  </a:cubicBezTo>
                  <a:cubicBezTo>
                    <a:pt x="99" y="83"/>
                    <a:pt x="99" y="96"/>
                    <a:pt x="98" y="101"/>
                  </a:cubicBezTo>
                  <a:cubicBezTo>
                    <a:pt x="97" y="106"/>
                    <a:pt x="98" y="105"/>
                    <a:pt x="96" y="105"/>
                  </a:cubicBezTo>
                  <a:cubicBezTo>
                    <a:pt x="95" y="106"/>
                    <a:pt x="92" y="104"/>
                    <a:pt x="90" y="105"/>
                  </a:cubicBezTo>
                  <a:cubicBezTo>
                    <a:pt x="89" y="107"/>
                    <a:pt x="91" y="109"/>
                    <a:pt x="90" y="111"/>
                  </a:cubicBezTo>
                  <a:cubicBezTo>
                    <a:pt x="90" y="113"/>
                    <a:pt x="87" y="115"/>
                    <a:pt x="87" y="117"/>
                  </a:cubicBezTo>
                  <a:cubicBezTo>
                    <a:pt x="87" y="118"/>
                    <a:pt x="90" y="118"/>
                    <a:pt x="91" y="118"/>
                  </a:cubicBezTo>
                  <a:cubicBezTo>
                    <a:pt x="93" y="118"/>
                    <a:pt x="96" y="111"/>
                    <a:pt x="96" y="117"/>
                  </a:cubicBezTo>
                  <a:cubicBezTo>
                    <a:pt x="97" y="122"/>
                    <a:pt x="95" y="140"/>
                    <a:pt x="94" y="146"/>
                  </a:cubicBezTo>
                  <a:cubicBezTo>
                    <a:pt x="93" y="151"/>
                    <a:pt x="92" y="150"/>
                    <a:pt x="90" y="149"/>
                  </a:cubicBezTo>
                  <a:cubicBezTo>
                    <a:pt x="87" y="148"/>
                    <a:pt x="87" y="143"/>
                    <a:pt x="84" y="142"/>
                  </a:cubicBezTo>
                  <a:cubicBezTo>
                    <a:pt x="82" y="141"/>
                    <a:pt x="80" y="142"/>
                    <a:pt x="78" y="144"/>
                  </a:cubicBezTo>
                  <a:cubicBezTo>
                    <a:pt x="77" y="146"/>
                    <a:pt x="80" y="148"/>
                    <a:pt x="77" y="151"/>
                  </a:cubicBezTo>
                  <a:cubicBezTo>
                    <a:pt x="76" y="152"/>
                    <a:pt x="66" y="160"/>
                    <a:pt x="65" y="158"/>
                  </a:cubicBezTo>
                  <a:cubicBezTo>
                    <a:pt x="64" y="157"/>
                    <a:pt x="63" y="156"/>
                    <a:pt x="63" y="155"/>
                  </a:cubicBezTo>
                  <a:cubicBezTo>
                    <a:pt x="62" y="154"/>
                    <a:pt x="61" y="153"/>
                    <a:pt x="60" y="152"/>
                  </a:cubicBezTo>
                  <a:cubicBezTo>
                    <a:pt x="59" y="151"/>
                    <a:pt x="57" y="150"/>
                    <a:pt x="56" y="149"/>
                  </a:cubicBezTo>
                  <a:cubicBezTo>
                    <a:pt x="55" y="148"/>
                    <a:pt x="54" y="149"/>
                    <a:pt x="53" y="148"/>
                  </a:cubicBezTo>
                  <a:cubicBezTo>
                    <a:pt x="52" y="148"/>
                    <a:pt x="51" y="148"/>
                    <a:pt x="50" y="147"/>
                  </a:cubicBezTo>
                  <a:cubicBezTo>
                    <a:pt x="49" y="146"/>
                    <a:pt x="48" y="145"/>
                    <a:pt x="47" y="144"/>
                  </a:cubicBezTo>
                  <a:cubicBezTo>
                    <a:pt x="46" y="143"/>
                    <a:pt x="45" y="142"/>
                    <a:pt x="44" y="141"/>
                  </a:cubicBezTo>
                  <a:cubicBezTo>
                    <a:pt x="43" y="139"/>
                    <a:pt x="43" y="137"/>
                    <a:pt x="41" y="137"/>
                  </a:cubicBezTo>
                  <a:cubicBezTo>
                    <a:pt x="40" y="136"/>
                    <a:pt x="38" y="137"/>
                    <a:pt x="37" y="137"/>
                  </a:cubicBezTo>
                  <a:cubicBezTo>
                    <a:pt x="35" y="137"/>
                    <a:pt x="34" y="137"/>
                    <a:pt x="32" y="137"/>
                  </a:cubicBezTo>
                  <a:cubicBezTo>
                    <a:pt x="30" y="137"/>
                    <a:pt x="27" y="137"/>
                    <a:pt x="25" y="137"/>
                  </a:cubicBezTo>
                  <a:cubicBezTo>
                    <a:pt x="23" y="137"/>
                    <a:pt x="22" y="137"/>
                    <a:pt x="20" y="137"/>
                  </a:cubicBezTo>
                  <a:cubicBezTo>
                    <a:pt x="18" y="137"/>
                    <a:pt x="16" y="138"/>
                    <a:pt x="15" y="137"/>
                  </a:cubicBezTo>
                  <a:cubicBezTo>
                    <a:pt x="13" y="136"/>
                    <a:pt x="14" y="134"/>
                    <a:pt x="15" y="132"/>
                  </a:cubicBezTo>
                  <a:cubicBezTo>
                    <a:pt x="15" y="130"/>
                    <a:pt x="15" y="127"/>
                    <a:pt x="15" y="125"/>
                  </a:cubicBezTo>
                  <a:cubicBezTo>
                    <a:pt x="14" y="123"/>
                    <a:pt x="13" y="123"/>
                    <a:pt x="11" y="123"/>
                  </a:cubicBezTo>
                  <a:cubicBezTo>
                    <a:pt x="10" y="122"/>
                    <a:pt x="9" y="121"/>
                    <a:pt x="7" y="121"/>
                  </a:cubicBezTo>
                  <a:cubicBezTo>
                    <a:pt x="6" y="120"/>
                    <a:pt x="5" y="117"/>
                    <a:pt x="4" y="118"/>
                  </a:cubicBezTo>
                  <a:cubicBezTo>
                    <a:pt x="3" y="118"/>
                    <a:pt x="3" y="118"/>
                    <a:pt x="3" y="117"/>
                  </a:cubicBezTo>
                  <a:cubicBezTo>
                    <a:pt x="2" y="116"/>
                    <a:pt x="2" y="115"/>
                    <a:pt x="1" y="114"/>
                  </a:cubicBezTo>
                  <a:cubicBezTo>
                    <a:pt x="1" y="113"/>
                    <a:pt x="1" y="111"/>
                    <a:pt x="1" y="110"/>
                  </a:cubicBezTo>
                  <a:cubicBezTo>
                    <a:pt x="1" y="109"/>
                    <a:pt x="1" y="108"/>
                    <a:pt x="1" y="107"/>
                  </a:cubicBezTo>
                  <a:cubicBezTo>
                    <a:pt x="1" y="106"/>
                    <a:pt x="0" y="106"/>
                    <a:pt x="1" y="105"/>
                  </a:cubicBezTo>
                  <a:cubicBezTo>
                    <a:pt x="2" y="105"/>
                    <a:pt x="4" y="105"/>
                    <a:pt x="5" y="105"/>
                  </a:cubicBezTo>
                  <a:cubicBezTo>
                    <a:pt x="7" y="105"/>
                    <a:pt x="7" y="105"/>
                    <a:pt x="8" y="105"/>
                  </a:cubicBezTo>
                  <a:cubicBezTo>
                    <a:pt x="9" y="105"/>
                    <a:pt x="10" y="106"/>
                    <a:pt x="11" y="106"/>
                  </a:cubicBezTo>
                  <a:cubicBezTo>
                    <a:pt x="12" y="107"/>
                    <a:pt x="13" y="107"/>
                    <a:pt x="14" y="107"/>
                  </a:cubicBezTo>
                  <a:cubicBezTo>
                    <a:pt x="15" y="108"/>
                    <a:pt x="16" y="109"/>
                    <a:pt x="17" y="109"/>
                  </a:cubicBezTo>
                  <a:cubicBezTo>
                    <a:pt x="18" y="108"/>
                    <a:pt x="19" y="107"/>
                    <a:pt x="20" y="107"/>
                  </a:cubicBezTo>
                  <a:cubicBezTo>
                    <a:pt x="20" y="106"/>
                    <a:pt x="21" y="106"/>
                    <a:pt x="22" y="105"/>
                  </a:cubicBezTo>
                  <a:cubicBezTo>
                    <a:pt x="23" y="105"/>
                    <a:pt x="24" y="105"/>
                    <a:pt x="24" y="104"/>
                  </a:cubicBezTo>
                  <a:cubicBezTo>
                    <a:pt x="25" y="104"/>
                    <a:pt x="26" y="103"/>
                    <a:pt x="27" y="102"/>
                  </a:cubicBezTo>
                  <a:cubicBezTo>
                    <a:pt x="28" y="102"/>
                    <a:pt x="28" y="102"/>
                    <a:pt x="29" y="101"/>
                  </a:cubicBezTo>
                  <a:cubicBezTo>
                    <a:pt x="30" y="101"/>
                    <a:pt x="31" y="101"/>
                    <a:pt x="31" y="100"/>
                  </a:cubicBezTo>
                  <a:cubicBezTo>
                    <a:pt x="32" y="99"/>
                    <a:pt x="32" y="97"/>
                    <a:pt x="31" y="96"/>
                  </a:cubicBezTo>
                  <a:cubicBezTo>
                    <a:pt x="31" y="94"/>
                    <a:pt x="30" y="93"/>
                    <a:pt x="30" y="92"/>
                  </a:cubicBezTo>
                  <a:cubicBezTo>
                    <a:pt x="30" y="91"/>
                    <a:pt x="31" y="90"/>
                    <a:pt x="32" y="90"/>
                  </a:cubicBezTo>
                  <a:cubicBezTo>
                    <a:pt x="32" y="89"/>
                    <a:pt x="32" y="88"/>
                    <a:pt x="32" y="87"/>
                  </a:cubicBezTo>
                  <a:cubicBezTo>
                    <a:pt x="32" y="86"/>
                    <a:pt x="32" y="84"/>
                    <a:pt x="33" y="82"/>
                  </a:cubicBezTo>
                  <a:cubicBezTo>
                    <a:pt x="33" y="81"/>
                    <a:pt x="33" y="80"/>
                    <a:pt x="33" y="79"/>
                  </a:cubicBezTo>
                  <a:cubicBezTo>
                    <a:pt x="33" y="77"/>
                    <a:pt x="33" y="77"/>
                    <a:pt x="33" y="75"/>
                  </a:cubicBezTo>
                  <a:cubicBezTo>
                    <a:pt x="33" y="74"/>
                    <a:pt x="34" y="72"/>
                    <a:pt x="34" y="71"/>
                  </a:cubicBezTo>
                  <a:cubicBezTo>
                    <a:pt x="34" y="70"/>
                    <a:pt x="34" y="70"/>
                    <a:pt x="34" y="69"/>
                  </a:cubicBezTo>
                  <a:cubicBezTo>
                    <a:pt x="34" y="68"/>
                    <a:pt x="34" y="66"/>
                    <a:pt x="34" y="65"/>
                  </a:cubicBezTo>
                  <a:cubicBezTo>
                    <a:pt x="33" y="63"/>
                    <a:pt x="34" y="62"/>
                    <a:pt x="33" y="61"/>
                  </a:cubicBezTo>
                  <a:cubicBezTo>
                    <a:pt x="33" y="60"/>
                    <a:pt x="32" y="59"/>
                    <a:pt x="32" y="58"/>
                  </a:cubicBezTo>
                  <a:cubicBezTo>
                    <a:pt x="32" y="57"/>
                    <a:pt x="32" y="55"/>
                    <a:pt x="32" y="54"/>
                  </a:cubicBezTo>
                  <a:cubicBezTo>
                    <a:pt x="32" y="52"/>
                    <a:pt x="32" y="51"/>
                    <a:pt x="32" y="49"/>
                  </a:cubicBezTo>
                  <a:cubicBezTo>
                    <a:pt x="31" y="48"/>
                    <a:pt x="30" y="47"/>
                    <a:pt x="30" y="45"/>
                  </a:cubicBezTo>
                  <a:cubicBezTo>
                    <a:pt x="30" y="43"/>
                    <a:pt x="30" y="42"/>
                    <a:pt x="31" y="40"/>
                  </a:cubicBezTo>
                  <a:cubicBezTo>
                    <a:pt x="31" y="38"/>
                    <a:pt x="31" y="36"/>
                    <a:pt x="31" y="35"/>
                  </a:cubicBezTo>
                  <a:cubicBezTo>
                    <a:pt x="31" y="34"/>
                    <a:pt x="31" y="33"/>
                    <a:pt x="31" y="32"/>
                  </a:cubicBezTo>
                  <a:cubicBezTo>
                    <a:pt x="31" y="30"/>
                    <a:pt x="31" y="28"/>
                    <a:pt x="31" y="27"/>
                  </a:cubicBezTo>
                  <a:cubicBezTo>
                    <a:pt x="31" y="25"/>
                    <a:pt x="32" y="24"/>
                    <a:pt x="32" y="23"/>
                  </a:cubicBezTo>
                  <a:cubicBezTo>
                    <a:pt x="32" y="22"/>
                    <a:pt x="31" y="21"/>
                    <a:pt x="32" y="20"/>
                  </a:cubicBezTo>
                  <a:cubicBezTo>
                    <a:pt x="32" y="19"/>
                    <a:pt x="32" y="18"/>
                    <a:pt x="33" y="17"/>
                  </a:cubicBezTo>
                  <a:cubicBezTo>
                    <a:pt x="33" y="16"/>
                    <a:pt x="34" y="15"/>
                    <a:pt x="35" y="14"/>
                  </a:cubicBezTo>
                  <a:cubicBezTo>
                    <a:pt x="35" y="13"/>
                    <a:pt x="36" y="12"/>
                    <a:pt x="36" y="10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8" y="12"/>
                    <a:pt x="38" y="9"/>
                    <a:pt x="38" y="8"/>
                  </a:cubicBezTo>
                  <a:cubicBezTo>
                    <a:pt x="39" y="7"/>
                    <a:pt x="40" y="6"/>
                    <a:pt x="41" y="5"/>
                  </a:cubicBezTo>
                  <a:cubicBezTo>
                    <a:pt x="43" y="4"/>
                    <a:pt x="43" y="5"/>
                    <a:pt x="46" y="4"/>
                  </a:cubicBezTo>
                  <a:cubicBezTo>
                    <a:pt x="46" y="4"/>
                    <a:pt x="46" y="4"/>
                    <a:pt x="46" y="4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" name="Freeform 66"/>
            <p:cNvSpPr>
              <a:spLocks noEditPoints="1"/>
            </p:cNvSpPr>
            <p:nvPr/>
          </p:nvSpPr>
          <p:spPr bwMode="auto">
            <a:xfrm>
              <a:off x="7489" y="12875"/>
              <a:ext cx="1018" cy="1198"/>
            </a:xfrm>
            <a:custGeom>
              <a:avLst/>
              <a:gdLst>
                <a:gd name="T0" fmla="*/ 4 w 98"/>
                <a:gd name="T1" fmla="*/ 37 h 113"/>
                <a:gd name="T2" fmla="*/ 3 w 98"/>
                <a:gd name="T3" fmla="*/ 27 h 113"/>
                <a:gd name="T4" fmla="*/ 1 w 98"/>
                <a:gd name="T5" fmla="*/ 15 h 113"/>
                <a:gd name="T6" fmla="*/ 7 w 98"/>
                <a:gd name="T7" fmla="*/ 8 h 113"/>
                <a:gd name="T8" fmla="*/ 16 w 98"/>
                <a:gd name="T9" fmla="*/ 4 h 113"/>
                <a:gd name="T10" fmla="*/ 23 w 98"/>
                <a:gd name="T11" fmla="*/ 2 h 113"/>
                <a:gd name="T12" fmla="*/ 30 w 98"/>
                <a:gd name="T13" fmla="*/ 2 h 113"/>
                <a:gd name="T14" fmla="*/ 33 w 98"/>
                <a:gd name="T15" fmla="*/ 10 h 113"/>
                <a:gd name="T16" fmla="*/ 40 w 98"/>
                <a:gd name="T17" fmla="*/ 17 h 113"/>
                <a:gd name="T18" fmla="*/ 47 w 98"/>
                <a:gd name="T19" fmla="*/ 25 h 113"/>
                <a:gd name="T20" fmla="*/ 52 w 98"/>
                <a:gd name="T21" fmla="*/ 34 h 113"/>
                <a:gd name="T22" fmla="*/ 58 w 98"/>
                <a:gd name="T23" fmla="*/ 44 h 113"/>
                <a:gd name="T24" fmla="*/ 66 w 98"/>
                <a:gd name="T25" fmla="*/ 49 h 113"/>
                <a:gd name="T26" fmla="*/ 68 w 98"/>
                <a:gd name="T27" fmla="*/ 56 h 113"/>
                <a:gd name="T28" fmla="*/ 68 w 98"/>
                <a:gd name="T29" fmla="*/ 65 h 113"/>
                <a:gd name="T30" fmla="*/ 75 w 98"/>
                <a:gd name="T31" fmla="*/ 65 h 113"/>
                <a:gd name="T32" fmla="*/ 82 w 98"/>
                <a:gd name="T33" fmla="*/ 66 h 113"/>
                <a:gd name="T34" fmla="*/ 84 w 98"/>
                <a:gd name="T35" fmla="*/ 76 h 113"/>
                <a:gd name="T36" fmla="*/ 90 w 98"/>
                <a:gd name="T37" fmla="*/ 83 h 113"/>
                <a:gd name="T38" fmla="*/ 98 w 98"/>
                <a:gd name="T39" fmla="*/ 91 h 113"/>
                <a:gd name="T40" fmla="*/ 89 w 98"/>
                <a:gd name="T41" fmla="*/ 89 h 113"/>
                <a:gd name="T42" fmla="*/ 81 w 98"/>
                <a:gd name="T43" fmla="*/ 91 h 113"/>
                <a:gd name="T44" fmla="*/ 81 w 98"/>
                <a:gd name="T45" fmla="*/ 98 h 113"/>
                <a:gd name="T46" fmla="*/ 82 w 98"/>
                <a:gd name="T47" fmla="*/ 105 h 113"/>
                <a:gd name="T48" fmla="*/ 83 w 98"/>
                <a:gd name="T49" fmla="*/ 113 h 113"/>
                <a:gd name="T50" fmla="*/ 77 w 98"/>
                <a:gd name="T51" fmla="*/ 111 h 113"/>
                <a:gd name="T52" fmla="*/ 69 w 98"/>
                <a:gd name="T53" fmla="*/ 107 h 113"/>
                <a:gd name="T54" fmla="*/ 63 w 98"/>
                <a:gd name="T55" fmla="*/ 102 h 113"/>
                <a:gd name="T56" fmla="*/ 60 w 98"/>
                <a:gd name="T57" fmla="*/ 93 h 113"/>
                <a:gd name="T58" fmla="*/ 56 w 98"/>
                <a:gd name="T59" fmla="*/ 87 h 113"/>
                <a:gd name="T60" fmla="*/ 53 w 98"/>
                <a:gd name="T61" fmla="*/ 83 h 113"/>
                <a:gd name="T62" fmla="*/ 50 w 98"/>
                <a:gd name="T63" fmla="*/ 76 h 113"/>
                <a:gd name="T64" fmla="*/ 45 w 98"/>
                <a:gd name="T65" fmla="*/ 74 h 113"/>
                <a:gd name="T66" fmla="*/ 39 w 98"/>
                <a:gd name="T67" fmla="*/ 74 h 113"/>
                <a:gd name="T68" fmla="*/ 34 w 98"/>
                <a:gd name="T69" fmla="*/ 70 h 113"/>
                <a:gd name="T70" fmla="*/ 33 w 98"/>
                <a:gd name="T71" fmla="*/ 64 h 113"/>
                <a:gd name="T72" fmla="*/ 28 w 98"/>
                <a:gd name="T73" fmla="*/ 59 h 113"/>
                <a:gd name="T74" fmla="*/ 24 w 98"/>
                <a:gd name="T75" fmla="*/ 52 h 113"/>
                <a:gd name="T76" fmla="*/ 20 w 98"/>
                <a:gd name="T77" fmla="*/ 52 h 113"/>
                <a:gd name="T78" fmla="*/ 17 w 98"/>
                <a:gd name="T79" fmla="*/ 43 h 113"/>
                <a:gd name="T80" fmla="*/ 4 w 98"/>
                <a:gd name="T81" fmla="*/ 39 h 113"/>
                <a:gd name="T82" fmla="*/ 83 w 98"/>
                <a:gd name="T83" fmla="*/ 113 h 113"/>
                <a:gd name="T84" fmla="*/ 19 w 98"/>
                <a:gd name="T85" fmla="*/ 52 h 113"/>
                <a:gd name="T86" fmla="*/ 19 w 98"/>
                <a:gd name="T87" fmla="*/ 52 h 113"/>
                <a:gd name="T88" fmla="*/ 19 w 98"/>
                <a:gd name="T89" fmla="*/ 5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8" h="113">
                  <a:moveTo>
                    <a:pt x="4" y="39"/>
                  </a:moveTo>
                  <a:cubicBezTo>
                    <a:pt x="4" y="38"/>
                    <a:pt x="4" y="38"/>
                    <a:pt x="4" y="37"/>
                  </a:cubicBezTo>
                  <a:cubicBezTo>
                    <a:pt x="4" y="35"/>
                    <a:pt x="4" y="34"/>
                    <a:pt x="3" y="32"/>
                  </a:cubicBezTo>
                  <a:cubicBezTo>
                    <a:pt x="3" y="30"/>
                    <a:pt x="3" y="29"/>
                    <a:pt x="3" y="27"/>
                  </a:cubicBezTo>
                  <a:cubicBezTo>
                    <a:pt x="3" y="25"/>
                    <a:pt x="3" y="22"/>
                    <a:pt x="3" y="20"/>
                  </a:cubicBezTo>
                  <a:cubicBezTo>
                    <a:pt x="2" y="19"/>
                    <a:pt x="1" y="17"/>
                    <a:pt x="1" y="15"/>
                  </a:cubicBezTo>
                  <a:cubicBezTo>
                    <a:pt x="1" y="14"/>
                    <a:pt x="0" y="12"/>
                    <a:pt x="2" y="11"/>
                  </a:cubicBezTo>
                  <a:cubicBezTo>
                    <a:pt x="3" y="10"/>
                    <a:pt x="5" y="9"/>
                    <a:pt x="7" y="8"/>
                  </a:cubicBezTo>
                  <a:cubicBezTo>
                    <a:pt x="8" y="8"/>
                    <a:pt x="10" y="7"/>
                    <a:pt x="12" y="6"/>
                  </a:cubicBezTo>
                  <a:cubicBezTo>
                    <a:pt x="13" y="6"/>
                    <a:pt x="15" y="5"/>
                    <a:pt x="16" y="4"/>
                  </a:cubicBezTo>
                  <a:cubicBezTo>
                    <a:pt x="18" y="4"/>
                    <a:pt x="20" y="5"/>
                    <a:pt x="21" y="4"/>
                  </a:cubicBezTo>
                  <a:cubicBezTo>
                    <a:pt x="22" y="4"/>
                    <a:pt x="22" y="3"/>
                    <a:pt x="23" y="2"/>
                  </a:cubicBezTo>
                  <a:cubicBezTo>
                    <a:pt x="24" y="1"/>
                    <a:pt x="25" y="0"/>
                    <a:pt x="27" y="0"/>
                  </a:cubicBezTo>
                  <a:cubicBezTo>
                    <a:pt x="28" y="0"/>
                    <a:pt x="29" y="1"/>
                    <a:pt x="30" y="2"/>
                  </a:cubicBezTo>
                  <a:cubicBezTo>
                    <a:pt x="30" y="3"/>
                    <a:pt x="30" y="6"/>
                    <a:pt x="30" y="7"/>
                  </a:cubicBezTo>
                  <a:cubicBezTo>
                    <a:pt x="31" y="9"/>
                    <a:pt x="32" y="9"/>
                    <a:pt x="33" y="10"/>
                  </a:cubicBezTo>
                  <a:cubicBezTo>
                    <a:pt x="34" y="11"/>
                    <a:pt x="36" y="12"/>
                    <a:pt x="38" y="13"/>
                  </a:cubicBezTo>
                  <a:cubicBezTo>
                    <a:pt x="39" y="14"/>
                    <a:pt x="39" y="15"/>
                    <a:pt x="40" y="17"/>
                  </a:cubicBezTo>
                  <a:cubicBezTo>
                    <a:pt x="41" y="18"/>
                    <a:pt x="43" y="19"/>
                    <a:pt x="44" y="21"/>
                  </a:cubicBezTo>
                  <a:cubicBezTo>
                    <a:pt x="45" y="22"/>
                    <a:pt x="46" y="23"/>
                    <a:pt x="47" y="25"/>
                  </a:cubicBezTo>
                  <a:cubicBezTo>
                    <a:pt x="48" y="26"/>
                    <a:pt x="48" y="28"/>
                    <a:pt x="49" y="30"/>
                  </a:cubicBezTo>
                  <a:cubicBezTo>
                    <a:pt x="50" y="32"/>
                    <a:pt x="52" y="33"/>
                    <a:pt x="52" y="34"/>
                  </a:cubicBezTo>
                  <a:cubicBezTo>
                    <a:pt x="53" y="35"/>
                    <a:pt x="55" y="38"/>
                    <a:pt x="55" y="39"/>
                  </a:cubicBezTo>
                  <a:cubicBezTo>
                    <a:pt x="56" y="41"/>
                    <a:pt x="57" y="44"/>
                    <a:pt x="58" y="44"/>
                  </a:cubicBezTo>
                  <a:cubicBezTo>
                    <a:pt x="59" y="44"/>
                    <a:pt x="60" y="45"/>
                    <a:pt x="62" y="46"/>
                  </a:cubicBezTo>
                  <a:cubicBezTo>
                    <a:pt x="63" y="47"/>
                    <a:pt x="65" y="48"/>
                    <a:pt x="66" y="49"/>
                  </a:cubicBezTo>
                  <a:cubicBezTo>
                    <a:pt x="67" y="50"/>
                    <a:pt x="68" y="50"/>
                    <a:pt x="68" y="51"/>
                  </a:cubicBezTo>
                  <a:cubicBezTo>
                    <a:pt x="69" y="53"/>
                    <a:pt x="68" y="55"/>
                    <a:pt x="68" y="56"/>
                  </a:cubicBezTo>
                  <a:cubicBezTo>
                    <a:pt x="68" y="58"/>
                    <a:pt x="68" y="59"/>
                    <a:pt x="68" y="61"/>
                  </a:cubicBezTo>
                  <a:cubicBezTo>
                    <a:pt x="68" y="62"/>
                    <a:pt x="68" y="64"/>
                    <a:pt x="68" y="65"/>
                  </a:cubicBezTo>
                  <a:cubicBezTo>
                    <a:pt x="69" y="65"/>
                    <a:pt x="69" y="65"/>
                    <a:pt x="70" y="65"/>
                  </a:cubicBezTo>
                  <a:cubicBezTo>
                    <a:pt x="71" y="65"/>
                    <a:pt x="73" y="65"/>
                    <a:pt x="75" y="65"/>
                  </a:cubicBezTo>
                  <a:cubicBezTo>
                    <a:pt x="76" y="65"/>
                    <a:pt x="77" y="65"/>
                    <a:pt x="78" y="65"/>
                  </a:cubicBezTo>
                  <a:cubicBezTo>
                    <a:pt x="79" y="65"/>
                    <a:pt x="81" y="65"/>
                    <a:pt x="82" y="66"/>
                  </a:cubicBezTo>
                  <a:cubicBezTo>
                    <a:pt x="83" y="67"/>
                    <a:pt x="84" y="68"/>
                    <a:pt x="84" y="70"/>
                  </a:cubicBezTo>
                  <a:cubicBezTo>
                    <a:pt x="85" y="72"/>
                    <a:pt x="84" y="74"/>
                    <a:pt x="84" y="76"/>
                  </a:cubicBezTo>
                  <a:cubicBezTo>
                    <a:pt x="85" y="77"/>
                    <a:pt x="84" y="79"/>
                    <a:pt x="85" y="80"/>
                  </a:cubicBezTo>
                  <a:cubicBezTo>
                    <a:pt x="86" y="81"/>
                    <a:pt x="89" y="82"/>
                    <a:pt x="90" y="83"/>
                  </a:cubicBezTo>
                  <a:cubicBezTo>
                    <a:pt x="92" y="84"/>
                    <a:pt x="92" y="84"/>
                    <a:pt x="94" y="86"/>
                  </a:cubicBezTo>
                  <a:cubicBezTo>
                    <a:pt x="95" y="87"/>
                    <a:pt x="96" y="89"/>
                    <a:pt x="98" y="91"/>
                  </a:cubicBezTo>
                  <a:cubicBezTo>
                    <a:pt x="96" y="90"/>
                    <a:pt x="95" y="89"/>
                    <a:pt x="94" y="89"/>
                  </a:cubicBezTo>
                  <a:cubicBezTo>
                    <a:pt x="94" y="89"/>
                    <a:pt x="91" y="89"/>
                    <a:pt x="89" y="89"/>
                  </a:cubicBezTo>
                  <a:cubicBezTo>
                    <a:pt x="87" y="89"/>
                    <a:pt x="86" y="90"/>
                    <a:pt x="85" y="90"/>
                  </a:cubicBezTo>
                  <a:cubicBezTo>
                    <a:pt x="85" y="90"/>
                    <a:pt x="82" y="90"/>
                    <a:pt x="81" y="91"/>
                  </a:cubicBezTo>
                  <a:cubicBezTo>
                    <a:pt x="80" y="92"/>
                    <a:pt x="80" y="93"/>
                    <a:pt x="80" y="94"/>
                  </a:cubicBezTo>
                  <a:cubicBezTo>
                    <a:pt x="80" y="95"/>
                    <a:pt x="81" y="97"/>
                    <a:pt x="81" y="98"/>
                  </a:cubicBezTo>
                  <a:cubicBezTo>
                    <a:pt x="82" y="99"/>
                    <a:pt x="83" y="100"/>
                    <a:pt x="83" y="101"/>
                  </a:cubicBezTo>
                  <a:cubicBezTo>
                    <a:pt x="83" y="103"/>
                    <a:pt x="83" y="104"/>
                    <a:pt x="82" y="105"/>
                  </a:cubicBezTo>
                  <a:cubicBezTo>
                    <a:pt x="82" y="107"/>
                    <a:pt x="81" y="108"/>
                    <a:pt x="82" y="110"/>
                  </a:cubicBezTo>
                  <a:cubicBezTo>
                    <a:pt x="82" y="111"/>
                    <a:pt x="82" y="112"/>
                    <a:pt x="83" y="113"/>
                  </a:cubicBezTo>
                  <a:cubicBezTo>
                    <a:pt x="82" y="113"/>
                    <a:pt x="81" y="113"/>
                    <a:pt x="81" y="112"/>
                  </a:cubicBezTo>
                  <a:cubicBezTo>
                    <a:pt x="79" y="111"/>
                    <a:pt x="78" y="111"/>
                    <a:pt x="77" y="111"/>
                  </a:cubicBezTo>
                  <a:cubicBezTo>
                    <a:pt x="76" y="110"/>
                    <a:pt x="75" y="110"/>
                    <a:pt x="73" y="109"/>
                  </a:cubicBezTo>
                  <a:cubicBezTo>
                    <a:pt x="72" y="109"/>
                    <a:pt x="71" y="108"/>
                    <a:pt x="69" y="107"/>
                  </a:cubicBezTo>
                  <a:cubicBezTo>
                    <a:pt x="68" y="106"/>
                    <a:pt x="65" y="106"/>
                    <a:pt x="64" y="105"/>
                  </a:cubicBezTo>
                  <a:cubicBezTo>
                    <a:pt x="63" y="104"/>
                    <a:pt x="63" y="103"/>
                    <a:pt x="63" y="102"/>
                  </a:cubicBezTo>
                  <a:cubicBezTo>
                    <a:pt x="63" y="100"/>
                    <a:pt x="64" y="98"/>
                    <a:pt x="63" y="96"/>
                  </a:cubicBezTo>
                  <a:cubicBezTo>
                    <a:pt x="63" y="95"/>
                    <a:pt x="61" y="94"/>
                    <a:pt x="60" y="93"/>
                  </a:cubicBezTo>
                  <a:cubicBezTo>
                    <a:pt x="58" y="92"/>
                    <a:pt x="57" y="92"/>
                    <a:pt x="56" y="90"/>
                  </a:cubicBezTo>
                  <a:cubicBezTo>
                    <a:pt x="56" y="89"/>
                    <a:pt x="56" y="88"/>
                    <a:pt x="56" y="87"/>
                  </a:cubicBezTo>
                  <a:cubicBezTo>
                    <a:pt x="56" y="86"/>
                    <a:pt x="56" y="85"/>
                    <a:pt x="56" y="84"/>
                  </a:cubicBezTo>
                  <a:cubicBezTo>
                    <a:pt x="55" y="83"/>
                    <a:pt x="54" y="83"/>
                    <a:pt x="53" y="83"/>
                  </a:cubicBezTo>
                  <a:cubicBezTo>
                    <a:pt x="52" y="82"/>
                    <a:pt x="52" y="81"/>
                    <a:pt x="51" y="80"/>
                  </a:cubicBezTo>
                  <a:cubicBezTo>
                    <a:pt x="51" y="78"/>
                    <a:pt x="51" y="77"/>
                    <a:pt x="50" y="76"/>
                  </a:cubicBezTo>
                  <a:cubicBezTo>
                    <a:pt x="49" y="75"/>
                    <a:pt x="49" y="74"/>
                    <a:pt x="48" y="74"/>
                  </a:cubicBezTo>
                  <a:cubicBezTo>
                    <a:pt x="47" y="74"/>
                    <a:pt x="46" y="74"/>
                    <a:pt x="45" y="74"/>
                  </a:cubicBezTo>
                  <a:cubicBezTo>
                    <a:pt x="44" y="74"/>
                    <a:pt x="43" y="74"/>
                    <a:pt x="42" y="74"/>
                  </a:cubicBezTo>
                  <a:cubicBezTo>
                    <a:pt x="41" y="74"/>
                    <a:pt x="39" y="74"/>
                    <a:pt x="39" y="74"/>
                  </a:cubicBezTo>
                  <a:cubicBezTo>
                    <a:pt x="38" y="73"/>
                    <a:pt x="37" y="73"/>
                    <a:pt x="36" y="73"/>
                  </a:cubicBezTo>
                  <a:cubicBezTo>
                    <a:pt x="36" y="72"/>
                    <a:pt x="35" y="71"/>
                    <a:pt x="34" y="70"/>
                  </a:cubicBezTo>
                  <a:cubicBezTo>
                    <a:pt x="34" y="70"/>
                    <a:pt x="33" y="69"/>
                    <a:pt x="33" y="68"/>
                  </a:cubicBezTo>
                  <a:cubicBezTo>
                    <a:pt x="33" y="67"/>
                    <a:pt x="33" y="65"/>
                    <a:pt x="33" y="64"/>
                  </a:cubicBezTo>
                  <a:cubicBezTo>
                    <a:pt x="33" y="63"/>
                    <a:pt x="32" y="62"/>
                    <a:pt x="31" y="61"/>
                  </a:cubicBezTo>
                  <a:cubicBezTo>
                    <a:pt x="30" y="60"/>
                    <a:pt x="29" y="60"/>
                    <a:pt x="28" y="59"/>
                  </a:cubicBezTo>
                  <a:cubicBezTo>
                    <a:pt x="27" y="58"/>
                    <a:pt x="27" y="56"/>
                    <a:pt x="26" y="55"/>
                  </a:cubicBezTo>
                  <a:cubicBezTo>
                    <a:pt x="26" y="54"/>
                    <a:pt x="25" y="52"/>
                    <a:pt x="24" y="52"/>
                  </a:cubicBezTo>
                  <a:cubicBezTo>
                    <a:pt x="23" y="51"/>
                    <a:pt x="22" y="52"/>
                    <a:pt x="20" y="52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0" y="50"/>
                    <a:pt x="19" y="49"/>
                    <a:pt x="19" y="47"/>
                  </a:cubicBezTo>
                  <a:cubicBezTo>
                    <a:pt x="18" y="45"/>
                    <a:pt x="19" y="44"/>
                    <a:pt x="17" y="43"/>
                  </a:cubicBezTo>
                  <a:cubicBezTo>
                    <a:pt x="15" y="41"/>
                    <a:pt x="11" y="40"/>
                    <a:pt x="8" y="40"/>
                  </a:cubicBezTo>
                  <a:cubicBezTo>
                    <a:pt x="6" y="39"/>
                    <a:pt x="5" y="39"/>
                    <a:pt x="4" y="39"/>
                  </a:cubicBezTo>
                  <a:cubicBezTo>
                    <a:pt x="4" y="39"/>
                    <a:pt x="4" y="39"/>
                    <a:pt x="4" y="39"/>
                  </a:cubicBezTo>
                  <a:close/>
                  <a:moveTo>
                    <a:pt x="83" y="113"/>
                  </a:moveTo>
                  <a:cubicBezTo>
                    <a:pt x="83" y="113"/>
                    <a:pt x="83" y="113"/>
                    <a:pt x="83" y="113"/>
                  </a:cubicBezTo>
                  <a:moveTo>
                    <a:pt x="19" y="52"/>
                  </a:moveTo>
                  <a:cubicBezTo>
                    <a:pt x="18" y="52"/>
                    <a:pt x="18" y="52"/>
                    <a:pt x="19" y="52"/>
                  </a:cubicBezTo>
                  <a:close/>
                  <a:moveTo>
                    <a:pt x="19" y="52"/>
                  </a:moveTo>
                  <a:cubicBezTo>
                    <a:pt x="19" y="52"/>
                    <a:pt x="19" y="52"/>
                    <a:pt x="20" y="52"/>
                  </a:cubicBezTo>
                  <a:cubicBezTo>
                    <a:pt x="19" y="52"/>
                    <a:pt x="19" y="52"/>
                    <a:pt x="19" y="52"/>
                  </a:cubicBezTo>
                  <a:close/>
                </a:path>
              </a:pathLst>
            </a:custGeom>
            <a:solidFill>
              <a:srgbClr val="00CC99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Freeform 65"/>
            <p:cNvSpPr>
              <a:spLocks noEditPoints="1"/>
            </p:cNvSpPr>
            <p:nvPr/>
          </p:nvSpPr>
          <p:spPr bwMode="auto">
            <a:xfrm>
              <a:off x="7779" y="12153"/>
              <a:ext cx="1320" cy="1750"/>
            </a:xfrm>
            <a:custGeom>
              <a:avLst/>
              <a:gdLst>
                <a:gd name="T0" fmla="*/ 70 w 127"/>
                <a:gd name="T1" fmla="*/ 159 h 165"/>
                <a:gd name="T2" fmla="*/ 77 w 127"/>
                <a:gd name="T3" fmla="*/ 157 h 165"/>
                <a:gd name="T4" fmla="*/ 86 w 127"/>
                <a:gd name="T5" fmla="*/ 149 h 165"/>
                <a:gd name="T6" fmla="*/ 95 w 127"/>
                <a:gd name="T7" fmla="*/ 130 h 165"/>
                <a:gd name="T8" fmla="*/ 94 w 127"/>
                <a:gd name="T9" fmla="*/ 129 h 165"/>
                <a:gd name="T10" fmla="*/ 92 w 127"/>
                <a:gd name="T11" fmla="*/ 119 h 165"/>
                <a:gd name="T12" fmla="*/ 99 w 127"/>
                <a:gd name="T13" fmla="*/ 117 h 165"/>
                <a:gd name="T14" fmla="*/ 108 w 127"/>
                <a:gd name="T15" fmla="*/ 121 h 165"/>
                <a:gd name="T16" fmla="*/ 115 w 127"/>
                <a:gd name="T17" fmla="*/ 116 h 165"/>
                <a:gd name="T18" fmla="*/ 122 w 127"/>
                <a:gd name="T19" fmla="*/ 112 h 165"/>
                <a:gd name="T20" fmla="*/ 123 w 127"/>
                <a:gd name="T21" fmla="*/ 102 h 165"/>
                <a:gd name="T22" fmla="*/ 124 w 127"/>
                <a:gd name="T23" fmla="*/ 91 h 165"/>
                <a:gd name="T24" fmla="*/ 125 w 127"/>
                <a:gd name="T25" fmla="*/ 81 h 165"/>
                <a:gd name="T26" fmla="*/ 123 w 127"/>
                <a:gd name="T27" fmla="*/ 70 h 165"/>
                <a:gd name="T28" fmla="*/ 121 w 127"/>
                <a:gd name="T29" fmla="*/ 57 h 165"/>
                <a:gd name="T30" fmla="*/ 122 w 127"/>
                <a:gd name="T31" fmla="*/ 44 h 165"/>
                <a:gd name="T32" fmla="*/ 123 w 127"/>
                <a:gd name="T33" fmla="*/ 32 h 165"/>
                <a:gd name="T34" fmla="*/ 127 w 127"/>
                <a:gd name="T35" fmla="*/ 22 h 165"/>
                <a:gd name="T36" fmla="*/ 109 w 127"/>
                <a:gd name="T37" fmla="*/ 17 h 165"/>
                <a:gd name="T38" fmla="*/ 89 w 127"/>
                <a:gd name="T39" fmla="*/ 16 h 165"/>
                <a:gd name="T40" fmla="*/ 79 w 127"/>
                <a:gd name="T41" fmla="*/ 8 h 165"/>
                <a:gd name="T42" fmla="*/ 66 w 127"/>
                <a:gd name="T43" fmla="*/ 2 h 165"/>
                <a:gd name="T44" fmla="*/ 60 w 127"/>
                <a:gd name="T45" fmla="*/ 8 h 165"/>
                <a:gd name="T46" fmla="*/ 42 w 127"/>
                <a:gd name="T47" fmla="*/ 8 h 165"/>
                <a:gd name="T48" fmla="*/ 37 w 127"/>
                <a:gd name="T49" fmla="*/ 22 h 165"/>
                <a:gd name="T50" fmla="*/ 34 w 127"/>
                <a:gd name="T51" fmla="*/ 36 h 165"/>
                <a:gd name="T52" fmla="*/ 16 w 127"/>
                <a:gd name="T53" fmla="*/ 48 h 165"/>
                <a:gd name="T54" fmla="*/ 5 w 127"/>
                <a:gd name="T55" fmla="*/ 47 h 165"/>
                <a:gd name="T56" fmla="*/ 8 w 127"/>
                <a:gd name="T57" fmla="*/ 61 h 165"/>
                <a:gd name="T58" fmla="*/ 6 w 127"/>
                <a:gd name="T59" fmla="*/ 71 h 165"/>
                <a:gd name="T60" fmla="*/ 0 w 127"/>
                <a:gd name="T61" fmla="*/ 68 h 165"/>
                <a:gd name="T62" fmla="*/ 5 w 127"/>
                <a:gd name="T63" fmla="*/ 78 h 165"/>
                <a:gd name="T64" fmla="*/ 16 w 127"/>
                <a:gd name="T65" fmla="*/ 89 h 165"/>
                <a:gd name="T66" fmla="*/ 24 w 127"/>
                <a:gd name="T67" fmla="*/ 102 h 165"/>
                <a:gd name="T68" fmla="*/ 34 w 127"/>
                <a:gd name="T69" fmla="*/ 114 h 165"/>
                <a:gd name="T70" fmla="*/ 40 w 127"/>
                <a:gd name="T71" fmla="*/ 124 h 165"/>
                <a:gd name="T72" fmla="*/ 42 w 127"/>
                <a:gd name="T73" fmla="*/ 133 h 165"/>
                <a:gd name="T74" fmla="*/ 54 w 127"/>
                <a:gd name="T75" fmla="*/ 134 h 165"/>
                <a:gd name="T76" fmla="*/ 57 w 127"/>
                <a:gd name="T77" fmla="*/ 148 h 165"/>
                <a:gd name="T78" fmla="*/ 70 w 127"/>
                <a:gd name="T79" fmla="*/ 158 h 165"/>
                <a:gd name="T80" fmla="*/ 106 w 127"/>
                <a:gd name="T81" fmla="*/ 137 h 165"/>
                <a:gd name="T82" fmla="*/ 106 w 127"/>
                <a:gd name="T83" fmla="*/ 137 h 165"/>
                <a:gd name="T84" fmla="*/ 106 w 127"/>
                <a:gd name="T85" fmla="*/ 137 h 165"/>
                <a:gd name="T86" fmla="*/ 106 w 127"/>
                <a:gd name="T87" fmla="*/ 138 h 165"/>
                <a:gd name="T88" fmla="*/ 106 w 127"/>
                <a:gd name="T89" fmla="*/ 138 h 165"/>
                <a:gd name="T90" fmla="*/ 106 w 127"/>
                <a:gd name="T91" fmla="*/ 138 h 165"/>
                <a:gd name="T92" fmla="*/ 106 w 127"/>
                <a:gd name="T93" fmla="*/ 138 h 165"/>
                <a:gd name="T94" fmla="*/ 106 w 127"/>
                <a:gd name="T95" fmla="*/ 138 h 165"/>
                <a:gd name="T96" fmla="*/ 106 w 127"/>
                <a:gd name="T97" fmla="*/ 138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7" h="165">
                  <a:moveTo>
                    <a:pt x="70" y="158"/>
                  </a:moveTo>
                  <a:lnTo>
                    <a:pt x="70" y="159"/>
                  </a:lnTo>
                  <a:cubicBezTo>
                    <a:pt x="70" y="159"/>
                    <a:pt x="70" y="159"/>
                    <a:pt x="70" y="159"/>
                  </a:cubicBezTo>
                  <a:cubicBezTo>
                    <a:pt x="71" y="160"/>
                    <a:pt x="73" y="164"/>
                    <a:pt x="75" y="164"/>
                  </a:cubicBezTo>
                  <a:cubicBezTo>
                    <a:pt x="77" y="165"/>
                    <a:pt x="76" y="162"/>
                    <a:pt x="76" y="161"/>
                  </a:cubicBezTo>
                  <a:cubicBezTo>
                    <a:pt x="76" y="160"/>
                    <a:pt x="77" y="158"/>
                    <a:pt x="77" y="157"/>
                  </a:cubicBezTo>
                  <a:cubicBezTo>
                    <a:pt x="77" y="156"/>
                    <a:pt x="76" y="155"/>
                    <a:pt x="77" y="154"/>
                  </a:cubicBezTo>
                  <a:cubicBezTo>
                    <a:pt x="78" y="153"/>
                    <a:pt x="79" y="153"/>
                    <a:pt x="81" y="152"/>
                  </a:cubicBezTo>
                  <a:cubicBezTo>
                    <a:pt x="82" y="151"/>
                    <a:pt x="84" y="150"/>
                    <a:pt x="86" y="149"/>
                  </a:cubicBezTo>
                  <a:cubicBezTo>
                    <a:pt x="87" y="147"/>
                    <a:pt x="89" y="145"/>
                    <a:pt x="90" y="143"/>
                  </a:cubicBezTo>
                  <a:cubicBezTo>
                    <a:pt x="92" y="142"/>
                    <a:pt x="93" y="143"/>
                    <a:pt x="93" y="140"/>
                  </a:cubicBezTo>
                  <a:cubicBezTo>
                    <a:pt x="94" y="138"/>
                    <a:pt x="93" y="132"/>
                    <a:pt x="95" y="130"/>
                  </a:cubicBezTo>
                  <a:cubicBezTo>
                    <a:pt x="95" y="130"/>
                    <a:pt x="95" y="130"/>
                    <a:pt x="95" y="130"/>
                  </a:cubicBezTo>
                  <a:lnTo>
                    <a:pt x="95" y="130"/>
                  </a:lnTo>
                  <a:cubicBezTo>
                    <a:pt x="94" y="130"/>
                    <a:pt x="94" y="130"/>
                    <a:pt x="94" y="129"/>
                  </a:cubicBezTo>
                  <a:cubicBezTo>
                    <a:pt x="93" y="128"/>
                    <a:pt x="93" y="127"/>
                    <a:pt x="92" y="126"/>
                  </a:cubicBezTo>
                  <a:cubicBezTo>
                    <a:pt x="92" y="125"/>
                    <a:pt x="92" y="123"/>
                    <a:pt x="92" y="122"/>
                  </a:cubicBezTo>
                  <a:cubicBezTo>
                    <a:pt x="92" y="121"/>
                    <a:pt x="92" y="120"/>
                    <a:pt x="92" y="119"/>
                  </a:cubicBezTo>
                  <a:cubicBezTo>
                    <a:pt x="92" y="118"/>
                    <a:pt x="91" y="118"/>
                    <a:pt x="92" y="117"/>
                  </a:cubicBezTo>
                  <a:cubicBezTo>
                    <a:pt x="93" y="117"/>
                    <a:pt x="95" y="117"/>
                    <a:pt x="96" y="117"/>
                  </a:cubicBezTo>
                  <a:cubicBezTo>
                    <a:pt x="98" y="117"/>
                    <a:pt x="98" y="117"/>
                    <a:pt x="99" y="117"/>
                  </a:cubicBezTo>
                  <a:cubicBezTo>
                    <a:pt x="100" y="117"/>
                    <a:pt x="101" y="118"/>
                    <a:pt x="102" y="118"/>
                  </a:cubicBezTo>
                  <a:cubicBezTo>
                    <a:pt x="103" y="119"/>
                    <a:pt x="104" y="119"/>
                    <a:pt x="105" y="119"/>
                  </a:cubicBezTo>
                  <a:cubicBezTo>
                    <a:pt x="106" y="120"/>
                    <a:pt x="107" y="121"/>
                    <a:pt x="108" y="121"/>
                  </a:cubicBezTo>
                  <a:cubicBezTo>
                    <a:pt x="109" y="120"/>
                    <a:pt x="110" y="119"/>
                    <a:pt x="111" y="119"/>
                  </a:cubicBezTo>
                  <a:cubicBezTo>
                    <a:pt x="111" y="118"/>
                    <a:pt x="112" y="118"/>
                    <a:pt x="113" y="117"/>
                  </a:cubicBezTo>
                  <a:cubicBezTo>
                    <a:pt x="114" y="117"/>
                    <a:pt x="115" y="117"/>
                    <a:pt x="115" y="116"/>
                  </a:cubicBezTo>
                  <a:cubicBezTo>
                    <a:pt x="116" y="116"/>
                    <a:pt x="117" y="115"/>
                    <a:pt x="118" y="114"/>
                  </a:cubicBezTo>
                  <a:cubicBezTo>
                    <a:pt x="119" y="114"/>
                    <a:pt x="119" y="114"/>
                    <a:pt x="120" y="113"/>
                  </a:cubicBezTo>
                  <a:cubicBezTo>
                    <a:pt x="121" y="113"/>
                    <a:pt x="122" y="113"/>
                    <a:pt x="122" y="112"/>
                  </a:cubicBezTo>
                  <a:cubicBezTo>
                    <a:pt x="123" y="111"/>
                    <a:pt x="123" y="109"/>
                    <a:pt x="122" y="108"/>
                  </a:cubicBezTo>
                  <a:cubicBezTo>
                    <a:pt x="122" y="106"/>
                    <a:pt x="121" y="105"/>
                    <a:pt x="121" y="104"/>
                  </a:cubicBezTo>
                  <a:cubicBezTo>
                    <a:pt x="121" y="103"/>
                    <a:pt x="122" y="102"/>
                    <a:pt x="123" y="102"/>
                  </a:cubicBezTo>
                  <a:cubicBezTo>
                    <a:pt x="123" y="101"/>
                    <a:pt x="123" y="100"/>
                    <a:pt x="123" y="99"/>
                  </a:cubicBezTo>
                  <a:cubicBezTo>
                    <a:pt x="123" y="98"/>
                    <a:pt x="123" y="96"/>
                    <a:pt x="124" y="94"/>
                  </a:cubicBezTo>
                  <a:cubicBezTo>
                    <a:pt x="124" y="93"/>
                    <a:pt x="124" y="92"/>
                    <a:pt x="124" y="91"/>
                  </a:cubicBezTo>
                  <a:cubicBezTo>
                    <a:pt x="124" y="89"/>
                    <a:pt x="124" y="89"/>
                    <a:pt x="124" y="87"/>
                  </a:cubicBezTo>
                  <a:cubicBezTo>
                    <a:pt x="124" y="86"/>
                    <a:pt x="125" y="84"/>
                    <a:pt x="125" y="83"/>
                  </a:cubicBezTo>
                  <a:cubicBezTo>
                    <a:pt x="125" y="82"/>
                    <a:pt x="125" y="82"/>
                    <a:pt x="125" y="81"/>
                  </a:cubicBezTo>
                  <a:cubicBezTo>
                    <a:pt x="125" y="80"/>
                    <a:pt x="125" y="78"/>
                    <a:pt x="125" y="77"/>
                  </a:cubicBezTo>
                  <a:cubicBezTo>
                    <a:pt x="124" y="75"/>
                    <a:pt x="125" y="74"/>
                    <a:pt x="124" y="73"/>
                  </a:cubicBezTo>
                  <a:cubicBezTo>
                    <a:pt x="124" y="72"/>
                    <a:pt x="123" y="71"/>
                    <a:pt x="123" y="70"/>
                  </a:cubicBezTo>
                  <a:cubicBezTo>
                    <a:pt x="123" y="69"/>
                    <a:pt x="123" y="67"/>
                    <a:pt x="123" y="66"/>
                  </a:cubicBezTo>
                  <a:cubicBezTo>
                    <a:pt x="123" y="64"/>
                    <a:pt x="123" y="63"/>
                    <a:pt x="123" y="61"/>
                  </a:cubicBezTo>
                  <a:cubicBezTo>
                    <a:pt x="122" y="60"/>
                    <a:pt x="121" y="59"/>
                    <a:pt x="121" y="57"/>
                  </a:cubicBezTo>
                  <a:cubicBezTo>
                    <a:pt x="121" y="55"/>
                    <a:pt x="121" y="54"/>
                    <a:pt x="122" y="52"/>
                  </a:cubicBezTo>
                  <a:cubicBezTo>
                    <a:pt x="122" y="50"/>
                    <a:pt x="122" y="48"/>
                    <a:pt x="122" y="47"/>
                  </a:cubicBezTo>
                  <a:cubicBezTo>
                    <a:pt x="122" y="46"/>
                    <a:pt x="122" y="45"/>
                    <a:pt x="122" y="44"/>
                  </a:cubicBezTo>
                  <a:cubicBezTo>
                    <a:pt x="122" y="42"/>
                    <a:pt x="122" y="40"/>
                    <a:pt x="122" y="39"/>
                  </a:cubicBezTo>
                  <a:cubicBezTo>
                    <a:pt x="122" y="37"/>
                    <a:pt x="123" y="36"/>
                    <a:pt x="123" y="35"/>
                  </a:cubicBezTo>
                  <a:cubicBezTo>
                    <a:pt x="123" y="34"/>
                    <a:pt x="122" y="33"/>
                    <a:pt x="123" y="32"/>
                  </a:cubicBezTo>
                  <a:cubicBezTo>
                    <a:pt x="123" y="31"/>
                    <a:pt x="123" y="30"/>
                    <a:pt x="124" y="29"/>
                  </a:cubicBezTo>
                  <a:cubicBezTo>
                    <a:pt x="124" y="28"/>
                    <a:pt x="125" y="27"/>
                    <a:pt x="126" y="26"/>
                  </a:cubicBezTo>
                  <a:cubicBezTo>
                    <a:pt x="126" y="24"/>
                    <a:pt x="127" y="24"/>
                    <a:pt x="127" y="22"/>
                  </a:cubicBezTo>
                  <a:cubicBezTo>
                    <a:pt x="125" y="21"/>
                    <a:pt x="124" y="18"/>
                    <a:pt x="122" y="17"/>
                  </a:cubicBezTo>
                  <a:cubicBezTo>
                    <a:pt x="120" y="16"/>
                    <a:pt x="119" y="17"/>
                    <a:pt x="117" y="17"/>
                  </a:cubicBezTo>
                  <a:cubicBezTo>
                    <a:pt x="115" y="17"/>
                    <a:pt x="112" y="17"/>
                    <a:pt x="109" y="17"/>
                  </a:cubicBezTo>
                  <a:cubicBezTo>
                    <a:pt x="107" y="17"/>
                    <a:pt x="103" y="17"/>
                    <a:pt x="100" y="17"/>
                  </a:cubicBezTo>
                  <a:cubicBezTo>
                    <a:pt x="98" y="17"/>
                    <a:pt x="96" y="17"/>
                    <a:pt x="94" y="17"/>
                  </a:cubicBezTo>
                  <a:cubicBezTo>
                    <a:pt x="92" y="17"/>
                    <a:pt x="90" y="17"/>
                    <a:pt x="89" y="16"/>
                  </a:cubicBezTo>
                  <a:cubicBezTo>
                    <a:pt x="87" y="16"/>
                    <a:pt x="86" y="15"/>
                    <a:pt x="85" y="14"/>
                  </a:cubicBezTo>
                  <a:cubicBezTo>
                    <a:pt x="84" y="13"/>
                    <a:pt x="83" y="12"/>
                    <a:pt x="82" y="11"/>
                  </a:cubicBezTo>
                  <a:cubicBezTo>
                    <a:pt x="81" y="11"/>
                    <a:pt x="80" y="9"/>
                    <a:pt x="79" y="8"/>
                  </a:cubicBezTo>
                  <a:cubicBezTo>
                    <a:pt x="79" y="7"/>
                    <a:pt x="78" y="7"/>
                    <a:pt x="77" y="6"/>
                  </a:cubicBezTo>
                  <a:cubicBezTo>
                    <a:pt x="76" y="5"/>
                    <a:pt x="74" y="4"/>
                    <a:pt x="72" y="4"/>
                  </a:cubicBezTo>
                  <a:cubicBezTo>
                    <a:pt x="70" y="3"/>
                    <a:pt x="68" y="2"/>
                    <a:pt x="66" y="2"/>
                  </a:cubicBezTo>
                  <a:cubicBezTo>
                    <a:pt x="65" y="2"/>
                    <a:pt x="64" y="0"/>
                    <a:pt x="63" y="1"/>
                  </a:cubicBezTo>
                  <a:cubicBezTo>
                    <a:pt x="62" y="2"/>
                    <a:pt x="62" y="4"/>
                    <a:pt x="61" y="5"/>
                  </a:cubicBezTo>
                  <a:cubicBezTo>
                    <a:pt x="61" y="6"/>
                    <a:pt x="62" y="7"/>
                    <a:pt x="60" y="8"/>
                  </a:cubicBezTo>
                  <a:cubicBezTo>
                    <a:pt x="59" y="9"/>
                    <a:pt x="56" y="8"/>
                    <a:pt x="54" y="8"/>
                  </a:cubicBezTo>
                  <a:cubicBezTo>
                    <a:pt x="52" y="8"/>
                    <a:pt x="50" y="8"/>
                    <a:pt x="48" y="8"/>
                  </a:cubicBezTo>
                  <a:cubicBezTo>
                    <a:pt x="46" y="8"/>
                    <a:pt x="44" y="8"/>
                    <a:pt x="42" y="8"/>
                  </a:cubicBezTo>
                  <a:cubicBezTo>
                    <a:pt x="41" y="8"/>
                    <a:pt x="39" y="6"/>
                    <a:pt x="38" y="8"/>
                  </a:cubicBezTo>
                  <a:cubicBezTo>
                    <a:pt x="37" y="10"/>
                    <a:pt x="39" y="13"/>
                    <a:pt x="39" y="15"/>
                  </a:cubicBezTo>
                  <a:cubicBezTo>
                    <a:pt x="39" y="18"/>
                    <a:pt x="38" y="20"/>
                    <a:pt x="37" y="22"/>
                  </a:cubicBezTo>
                  <a:cubicBezTo>
                    <a:pt x="37" y="24"/>
                    <a:pt x="38" y="26"/>
                    <a:pt x="38" y="28"/>
                  </a:cubicBezTo>
                  <a:cubicBezTo>
                    <a:pt x="38" y="30"/>
                    <a:pt x="38" y="31"/>
                    <a:pt x="38" y="33"/>
                  </a:cubicBezTo>
                  <a:cubicBezTo>
                    <a:pt x="37" y="35"/>
                    <a:pt x="36" y="35"/>
                    <a:pt x="34" y="36"/>
                  </a:cubicBezTo>
                  <a:cubicBezTo>
                    <a:pt x="33" y="38"/>
                    <a:pt x="31" y="39"/>
                    <a:pt x="29" y="41"/>
                  </a:cubicBezTo>
                  <a:cubicBezTo>
                    <a:pt x="27" y="42"/>
                    <a:pt x="26" y="42"/>
                    <a:pt x="24" y="43"/>
                  </a:cubicBezTo>
                  <a:cubicBezTo>
                    <a:pt x="22" y="44"/>
                    <a:pt x="18" y="47"/>
                    <a:pt x="16" y="48"/>
                  </a:cubicBezTo>
                  <a:cubicBezTo>
                    <a:pt x="14" y="49"/>
                    <a:pt x="13" y="47"/>
                    <a:pt x="11" y="47"/>
                  </a:cubicBezTo>
                  <a:cubicBezTo>
                    <a:pt x="9" y="47"/>
                    <a:pt x="15" y="47"/>
                    <a:pt x="5" y="47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6" y="48"/>
                    <a:pt x="6" y="48"/>
                    <a:pt x="6" y="49"/>
                  </a:cubicBezTo>
                  <a:cubicBezTo>
                    <a:pt x="7" y="51"/>
                    <a:pt x="7" y="53"/>
                    <a:pt x="8" y="55"/>
                  </a:cubicBezTo>
                  <a:cubicBezTo>
                    <a:pt x="8" y="57"/>
                    <a:pt x="8" y="59"/>
                    <a:pt x="8" y="61"/>
                  </a:cubicBezTo>
                  <a:cubicBezTo>
                    <a:pt x="8" y="63"/>
                    <a:pt x="8" y="65"/>
                    <a:pt x="8" y="66"/>
                  </a:cubicBezTo>
                  <a:cubicBezTo>
                    <a:pt x="8" y="68"/>
                    <a:pt x="9" y="69"/>
                    <a:pt x="8" y="70"/>
                  </a:cubicBezTo>
                  <a:cubicBezTo>
                    <a:pt x="8" y="71"/>
                    <a:pt x="7" y="71"/>
                    <a:pt x="6" y="71"/>
                  </a:cubicBezTo>
                  <a:cubicBezTo>
                    <a:pt x="6" y="71"/>
                    <a:pt x="5" y="70"/>
                    <a:pt x="4" y="69"/>
                  </a:cubicBezTo>
                  <a:cubicBezTo>
                    <a:pt x="4" y="69"/>
                    <a:pt x="3" y="68"/>
                    <a:pt x="2" y="68"/>
                  </a:cubicBezTo>
                  <a:cubicBezTo>
                    <a:pt x="1" y="68"/>
                    <a:pt x="0" y="68"/>
                    <a:pt x="0" y="68"/>
                  </a:cubicBezTo>
                  <a:cubicBezTo>
                    <a:pt x="1" y="68"/>
                    <a:pt x="1" y="69"/>
                    <a:pt x="2" y="70"/>
                  </a:cubicBezTo>
                  <a:cubicBezTo>
                    <a:pt x="2" y="71"/>
                    <a:pt x="2" y="74"/>
                    <a:pt x="2" y="75"/>
                  </a:cubicBezTo>
                  <a:cubicBezTo>
                    <a:pt x="3" y="77"/>
                    <a:pt x="4" y="77"/>
                    <a:pt x="5" y="78"/>
                  </a:cubicBezTo>
                  <a:cubicBezTo>
                    <a:pt x="6" y="79"/>
                    <a:pt x="8" y="80"/>
                    <a:pt x="10" y="81"/>
                  </a:cubicBezTo>
                  <a:cubicBezTo>
                    <a:pt x="11" y="82"/>
                    <a:pt x="11" y="83"/>
                    <a:pt x="12" y="85"/>
                  </a:cubicBezTo>
                  <a:cubicBezTo>
                    <a:pt x="13" y="86"/>
                    <a:pt x="15" y="87"/>
                    <a:pt x="16" y="89"/>
                  </a:cubicBezTo>
                  <a:cubicBezTo>
                    <a:pt x="17" y="90"/>
                    <a:pt x="18" y="91"/>
                    <a:pt x="19" y="93"/>
                  </a:cubicBezTo>
                  <a:cubicBezTo>
                    <a:pt x="20" y="94"/>
                    <a:pt x="20" y="96"/>
                    <a:pt x="21" y="98"/>
                  </a:cubicBezTo>
                  <a:cubicBezTo>
                    <a:pt x="22" y="100"/>
                    <a:pt x="24" y="101"/>
                    <a:pt x="24" y="102"/>
                  </a:cubicBezTo>
                  <a:cubicBezTo>
                    <a:pt x="25" y="103"/>
                    <a:pt x="27" y="106"/>
                    <a:pt x="27" y="107"/>
                  </a:cubicBezTo>
                  <a:cubicBezTo>
                    <a:pt x="28" y="109"/>
                    <a:pt x="29" y="112"/>
                    <a:pt x="30" y="112"/>
                  </a:cubicBezTo>
                  <a:cubicBezTo>
                    <a:pt x="31" y="112"/>
                    <a:pt x="32" y="113"/>
                    <a:pt x="34" y="114"/>
                  </a:cubicBezTo>
                  <a:cubicBezTo>
                    <a:pt x="35" y="115"/>
                    <a:pt x="37" y="116"/>
                    <a:pt x="38" y="117"/>
                  </a:cubicBezTo>
                  <a:cubicBezTo>
                    <a:pt x="39" y="118"/>
                    <a:pt x="40" y="118"/>
                    <a:pt x="40" y="119"/>
                  </a:cubicBezTo>
                  <a:cubicBezTo>
                    <a:pt x="41" y="121"/>
                    <a:pt x="40" y="123"/>
                    <a:pt x="40" y="124"/>
                  </a:cubicBezTo>
                  <a:cubicBezTo>
                    <a:pt x="40" y="126"/>
                    <a:pt x="40" y="127"/>
                    <a:pt x="40" y="129"/>
                  </a:cubicBezTo>
                  <a:cubicBezTo>
                    <a:pt x="40" y="130"/>
                    <a:pt x="40" y="132"/>
                    <a:pt x="40" y="133"/>
                  </a:cubicBezTo>
                  <a:cubicBezTo>
                    <a:pt x="41" y="133"/>
                    <a:pt x="41" y="133"/>
                    <a:pt x="42" y="133"/>
                  </a:cubicBezTo>
                  <a:cubicBezTo>
                    <a:pt x="43" y="133"/>
                    <a:pt x="45" y="133"/>
                    <a:pt x="47" y="133"/>
                  </a:cubicBezTo>
                  <a:cubicBezTo>
                    <a:pt x="48" y="133"/>
                    <a:pt x="49" y="133"/>
                    <a:pt x="50" y="133"/>
                  </a:cubicBezTo>
                  <a:cubicBezTo>
                    <a:pt x="51" y="133"/>
                    <a:pt x="53" y="133"/>
                    <a:pt x="54" y="134"/>
                  </a:cubicBezTo>
                  <a:cubicBezTo>
                    <a:pt x="55" y="135"/>
                    <a:pt x="56" y="136"/>
                    <a:pt x="56" y="138"/>
                  </a:cubicBezTo>
                  <a:cubicBezTo>
                    <a:pt x="57" y="140"/>
                    <a:pt x="56" y="142"/>
                    <a:pt x="56" y="144"/>
                  </a:cubicBezTo>
                  <a:cubicBezTo>
                    <a:pt x="57" y="145"/>
                    <a:pt x="56" y="147"/>
                    <a:pt x="57" y="148"/>
                  </a:cubicBezTo>
                  <a:cubicBezTo>
                    <a:pt x="58" y="149"/>
                    <a:pt x="61" y="150"/>
                    <a:pt x="62" y="151"/>
                  </a:cubicBezTo>
                  <a:cubicBezTo>
                    <a:pt x="64" y="152"/>
                    <a:pt x="65" y="153"/>
                    <a:pt x="66" y="154"/>
                  </a:cubicBezTo>
                  <a:cubicBezTo>
                    <a:pt x="67" y="156"/>
                    <a:pt x="68" y="157"/>
                    <a:pt x="70" y="158"/>
                  </a:cubicBezTo>
                  <a:close/>
                  <a:moveTo>
                    <a:pt x="106" y="137"/>
                  </a:moveTo>
                  <a:lnTo>
                    <a:pt x="106" y="137"/>
                  </a:ln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lose/>
                  <a:moveTo>
                    <a:pt x="106" y="138"/>
                  </a:moveTo>
                  <a:cubicBezTo>
                    <a:pt x="106" y="138"/>
                    <a:pt x="106" y="138"/>
                    <a:pt x="106" y="138"/>
                  </a:cubicBezTo>
                  <a:cubicBezTo>
                    <a:pt x="106" y="138"/>
                    <a:pt x="106" y="138"/>
                    <a:pt x="106" y="138"/>
                  </a:cubicBezTo>
                  <a:close/>
                  <a:moveTo>
                    <a:pt x="106" y="138"/>
                  </a:moveTo>
                  <a:cubicBezTo>
                    <a:pt x="106" y="138"/>
                    <a:pt x="106" y="138"/>
                    <a:pt x="106" y="138"/>
                  </a:cubicBezTo>
                  <a:cubicBezTo>
                    <a:pt x="106" y="138"/>
                    <a:pt x="106" y="138"/>
                    <a:pt x="106" y="138"/>
                  </a:cubicBezTo>
                  <a:close/>
                  <a:moveTo>
                    <a:pt x="106" y="138"/>
                  </a:moveTo>
                  <a:cubicBezTo>
                    <a:pt x="106" y="138"/>
                    <a:pt x="106" y="138"/>
                    <a:pt x="106" y="138"/>
                  </a:cubicBezTo>
                  <a:cubicBezTo>
                    <a:pt x="106" y="138"/>
                    <a:pt x="106" y="138"/>
                    <a:pt x="106" y="138"/>
                  </a:cubicBezTo>
                  <a:close/>
                  <a:moveTo>
                    <a:pt x="106" y="138"/>
                  </a:moveTo>
                  <a:cubicBezTo>
                    <a:pt x="106" y="138"/>
                    <a:pt x="106" y="138"/>
                    <a:pt x="106" y="138"/>
                  </a:cubicBezTo>
                  <a:cubicBezTo>
                    <a:pt x="106" y="138"/>
                    <a:pt x="106" y="138"/>
                    <a:pt x="106" y="138"/>
                  </a:cubicBezTo>
                  <a:close/>
                  <a:moveTo>
                    <a:pt x="106" y="138"/>
                  </a:moveTo>
                  <a:cubicBezTo>
                    <a:pt x="106" y="138"/>
                    <a:pt x="106" y="138"/>
                    <a:pt x="106" y="138"/>
                  </a:cubicBezTo>
                  <a:cubicBezTo>
                    <a:pt x="106" y="138"/>
                    <a:pt x="106" y="138"/>
                    <a:pt x="106" y="138"/>
                  </a:cubicBezTo>
                  <a:close/>
                  <a:moveTo>
                    <a:pt x="106" y="138"/>
                  </a:moveTo>
                  <a:cubicBezTo>
                    <a:pt x="106" y="138"/>
                    <a:pt x="106" y="138"/>
                    <a:pt x="106" y="138"/>
                  </a:cubicBezTo>
                  <a:cubicBezTo>
                    <a:pt x="106" y="138"/>
                    <a:pt x="106" y="138"/>
                    <a:pt x="106" y="138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16" name="Freeform 64"/>
            <p:cNvSpPr>
              <a:spLocks/>
            </p:cNvSpPr>
            <p:nvPr/>
          </p:nvSpPr>
          <p:spPr bwMode="auto">
            <a:xfrm>
              <a:off x="8320" y="13511"/>
              <a:ext cx="1092" cy="658"/>
            </a:xfrm>
            <a:custGeom>
              <a:avLst/>
              <a:gdLst>
                <a:gd name="T0" fmla="*/ 101 w 105"/>
                <a:gd name="T1" fmla="*/ 45 h 62"/>
                <a:gd name="T2" fmla="*/ 82 w 105"/>
                <a:gd name="T3" fmla="*/ 58 h 62"/>
                <a:gd name="T4" fmla="*/ 81 w 105"/>
                <a:gd name="T5" fmla="*/ 45 h 62"/>
                <a:gd name="T6" fmla="*/ 68 w 105"/>
                <a:gd name="T7" fmla="*/ 55 h 62"/>
                <a:gd name="T8" fmla="*/ 58 w 105"/>
                <a:gd name="T9" fmla="*/ 49 h 62"/>
                <a:gd name="T10" fmla="*/ 57 w 105"/>
                <a:gd name="T11" fmla="*/ 59 h 62"/>
                <a:gd name="T12" fmla="*/ 44 w 105"/>
                <a:gd name="T13" fmla="*/ 59 h 62"/>
                <a:gd name="T14" fmla="*/ 36 w 105"/>
                <a:gd name="T15" fmla="*/ 56 h 62"/>
                <a:gd name="T16" fmla="*/ 28 w 105"/>
                <a:gd name="T17" fmla="*/ 50 h 62"/>
                <a:gd name="T18" fmla="*/ 24 w 105"/>
                <a:gd name="T19" fmla="*/ 57 h 62"/>
                <a:gd name="T20" fmla="*/ 16 w 105"/>
                <a:gd name="T21" fmla="*/ 57 h 62"/>
                <a:gd name="T22" fmla="*/ 7 w 105"/>
                <a:gd name="T23" fmla="*/ 51 h 62"/>
                <a:gd name="T24" fmla="*/ 4 w 105"/>
                <a:gd name="T25" fmla="*/ 54 h 62"/>
                <a:gd name="T26" fmla="*/ 2 w 105"/>
                <a:gd name="T27" fmla="*/ 45 h 62"/>
                <a:gd name="T28" fmla="*/ 1 w 105"/>
                <a:gd name="T29" fmla="*/ 38 h 62"/>
                <a:gd name="T30" fmla="*/ 1 w 105"/>
                <a:gd name="T31" fmla="*/ 31 h 62"/>
                <a:gd name="T32" fmla="*/ 9 w 105"/>
                <a:gd name="T33" fmla="*/ 29 h 62"/>
                <a:gd name="T34" fmla="*/ 18 w 105"/>
                <a:gd name="T35" fmla="*/ 31 h 62"/>
                <a:gd name="T36" fmla="*/ 24 w 105"/>
                <a:gd name="T37" fmla="*/ 33 h 62"/>
                <a:gd name="T38" fmla="*/ 25 w 105"/>
                <a:gd name="T39" fmla="*/ 26 h 62"/>
                <a:gd name="T40" fmla="*/ 34 w 105"/>
                <a:gd name="T41" fmla="*/ 21 h 62"/>
                <a:gd name="T42" fmla="*/ 41 w 105"/>
                <a:gd name="T43" fmla="*/ 12 h 62"/>
                <a:gd name="T44" fmla="*/ 46 w 105"/>
                <a:gd name="T45" fmla="*/ 5 h 62"/>
                <a:gd name="T46" fmla="*/ 54 w 105"/>
                <a:gd name="T47" fmla="*/ 9 h 62"/>
                <a:gd name="T48" fmla="*/ 54 w 105"/>
                <a:gd name="T49" fmla="*/ 21 h 62"/>
                <a:gd name="T50" fmla="*/ 64 w 105"/>
                <a:gd name="T51" fmla="*/ 21 h 62"/>
                <a:gd name="T52" fmla="*/ 76 w 105"/>
                <a:gd name="T53" fmla="*/ 21 h 62"/>
                <a:gd name="T54" fmla="*/ 83 w 105"/>
                <a:gd name="T55" fmla="*/ 25 h 62"/>
                <a:gd name="T56" fmla="*/ 89 w 105"/>
                <a:gd name="T57" fmla="*/ 31 h 62"/>
                <a:gd name="T58" fmla="*/ 95 w 105"/>
                <a:gd name="T59" fmla="*/ 33 h 62"/>
                <a:gd name="T60" fmla="*/ 102 w 105"/>
                <a:gd name="T61" fmla="*/ 39 h 62"/>
                <a:gd name="T62" fmla="*/ 105 w 105"/>
                <a:gd name="T63" fmla="*/ 4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" h="62">
                  <a:moveTo>
                    <a:pt x="105" y="43"/>
                  </a:moveTo>
                  <a:cubicBezTo>
                    <a:pt x="103" y="44"/>
                    <a:pt x="102" y="44"/>
                    <a:pt x="101" y="45"/>
                  </a:cubicBezTo>
                  <a:cubicBezTo>
                    <a:pt x="97" y="48"/>
                    <a:pt x="95" y="51"/>
                    <a:pt x="91" y="53"/>
                  </a:cubicBezTo>
                  <a:cubicBezTo>
                    <a:pt x="88" y="55"/>
                    <a:pt x="85" y="59"/>
                    <a:pt x="82" y="58"/>
                  </a:cubicBezTo>
                  <a:cubicBezTo>
                    <a:pt x="79" y="57"/>
                    <a:pt x="84" y="54"/>
                    <a:pt x="84" y="51"/>
                  </a:cubicBezTo>
                  <a:cubicBezTo>
                    <a:pt x="84" y="49"/>
                    <a:pt x="84" y="46"/>
                    <a:pt x="81" y="45"/>
                  </a:cubicBezTo>
                  <a:cubicBezTo>
                    <a:pt x="78" y="45"/>
                    <a:pt x="75" y="48"/>
                    <a:pt x="73" y="50"/>
                  </a:cubicBezTo>
                  <a:cubicBezTo>
                    <a:pt x="70" y="51"/>
                    <a:pt x="70" y="55"/>
                    <a:pt x="68" y="55"/>
                  </a:cubicBezTo>
                  <a:cubicBezTo>
                    <a:pt x="66" y="55"/>
                    <a:pt x="69" y="51"/>
                    <a:pt x="67" y="50"/>
                  </a:cubicBezTo>
                  <a:cubicBezTo>
                    <a:pt x="65" y="48"/>
                    <a:pt x="60" y="46"/>
                    <a:pt x="58" y="49"/>
                  </a:cubicBezTo>
                  <a:cubicBezTo>
                    <a:pt x="56" y="51"/>
                    <a:pt x="63" y="54"/>
                    <a:pt x="63" y="56"/>
                  </a:cubicBezTo>
                  <a:cubicBezTo>
                    <a:pt x="63" y="59"/>
                    <a:pt x="59" y="58"/>
                    <a:pt x="57" y="59"/>
                  </a:cubicBezTo>
                  <a:cubicBezTo>
                    <a:pt x="55" y="60"/>
                    <a:pt x="52" y="60"/>
                    <a:pt x="50" y="60"/>
                  </a:cubicBezTo>
                  <a:cubicBezTo>
                    <a:pt x="48" y="60"/>
                    <a:pt x="47" y="61"/>
                    <a:pt x="44" y="59"/>
                  </a:cubicBezTo>
                  <a:cubicBezTo>
                    <a:pt x="42" y="57"/>
                    <a:pt x="38" y="51"/>
                    <a:pt x="38" y="51"/>
                  </a:cubicBezTo>
                  <a:cubicBezTo>
                    <a:pt x="38" y="52"/>
                    <a:pt x="38" y="56"/>
                    <a:pt x="36" y="56"/>
                  </a:cubicBezTo>
                  <a:cubicBezTo>
                    <a:pt x="34" y="55"/>
                    <a:pt x="34" y="51"/>
                    <a:pt x="32" y="50"/>
                  </a:cubicBezTo>
                  <a:cubicBezTo>
                    <a:pt x="30" y="49"/>
                    <a:pt x="28" y="49"/>
                    <a:pt x="28" y="50"/>
                  </a:cubicBezTo>
                  <a:cubicBezTo>
                    <a:pt x="27" y="52"/>
                    <a:pt x="30" y="55"/>
                    <a:pt x="29" y="57"/>
                  </a:cubicBezTo>
                  <a:cubicBezTo>
                    <a:pt x="29" y="59"/>
                    <a:pt x="27" y="57"/>
                    <a:pt x="24" y="57"/>
                  </a:cubicBezTo>
                  <a:cubicBezTo>
                    <a:pt x="22" y="58"/>
                    <a:pt x="19" y="62"/>
                    <a:pt x="17" y="62"/>
                  </a:cubicBezTo>
                  <a:cubicBezTo>
                    <a:pt x="14" y="62"/>
                    <a:pt x="16" y="59"/>
                    <a:pt x="16" y="57"/>
                  </a:cubicBezTo>
                  <a:cubicBezTo>
                    <a:pt x="15" y="56"/>
                    <a:pt x="16" y="53"/>
                    <a:pt x="14" y="51"/>
                  </a:cubicBezTo>
                  <a:cubicBezTo>
                    <a:pt x="12" y="50"/>
                    <a:pt x="9" y="50"/>
                    <a:pt x="7" y="51"/>
                  </a:cubicBezTo>
                  <a:cubicBezTo>
                    <a:pt x="6" y="52"/>
                    <a:pt x="6" y="54"/>
                    <a:pt x="6" y="56"/>
                  </a:cubicBezTo>
                  <a:cubicBezTo>
                    <a:pt x="5" y="55"/>
                    <a:pt x="4" y="55"/>
                    <a:pt x="4" y="54"/>
                  </a:cubicBezTo>
                  <a:cubicBezTo>
                    <a:pt x="2" y="52"/>
                    <a:pt x="2" y="51"/>
                    <a:pt x="2" y="50"/>
                  </a:cubicBezTo>
                  <a:cubicBezTo>
                    <a:pt x="1" y="48"/>
                    <a:pt x="2" y="47"/>
                    <a:pt x="2" y="45"/>
                  </a:cubicBezTo>
                  <a:cubicBezTo>
                    <a:pt x="3" y="44"/>
                    <a:pt x="3" y="43"/>
                    <a:pt x="3" y="41"/>
                  </a:cubicBezTo>
                  <a:cubicBezTo>
                    <a:pt x="3" y="40"/>
                    <a:pt x="2" y="39"/>
                    <a:pt x="1" y="38"/>
                  </a:cubicBezTo>
                  <a:cubicBezTo>
                    <a:pt x="1" y="37"/>
                    <a:pt x="0" y="35"/>
                    <a:pt x="0" y="34"/>
                  </a:cubicBezTo>
                  <a:cubicBezTo>
                    <a:pt x="0" y="33"/>
                    <a:pt x="0" y="32"/>
                    <a:pt x="1" y="31"/>
                  </a:cubicBezTo>
                  <a:cubicBezTo>
                    <a:pt x="2" y="30"/>
                    <a:pt x="5" y="30"/>
                    <a:pt x="5" y="30"/>
                  </a:cubicBezTo>
                  <a:cubicBezTo>
                    <a:pt x="6" y="30"/>
                    <a:pt x="7" y="29"/>
                    <a:pt x="9" y="29"/>
                  </a:cubicBezTo>
                  <a:cubicBezTo>
                    <a:pt x="11" y="29"/>
                    <a:pt x="14" y="29"/>
                    <a:pt x="14" y="29"/>
                  </a:cubicBezTo>
                  <a:cubicBezTo>
                    <a:pt x="15" y="30"/>
                    <a:pt x="16" y="30"/>
                    <a:pt x="18" y="31"/>
                  </a:cubicBezTo>
                  <a:cubicBezTo>
                    <a:pt x="19" y="32"/>
                    <a:pt x="21" y="36"/>
                    <a:pt x="23" y="36"/>
                  </a:cubicBezTo>
                  <a:cubicBezTo>
                    <a:pt x="25" y="37"/>
                    <a:pt x="24" y="34"/>
                    <a:pt x="24" y="33"/>
                  </a:cubicBezTo>
                  <a:cubicBezTo>
                    <a:pt x="24" y="32"/>
                    <a:pt x="25" y="30"/>
                    <a:pt x="25" y="29"/>
                  </a:cubicBezTo>
                  <a:cubicBezTo>
                    <a:pt x="25" y="28"/>
                    <a:pt x="24" y="27"/>
                    <a:pt x="25" y="26"/>
                  </a:cubicBezTo>
                  <a:cubicBezTo>
                    <a:pt x="26" y="25"/>
                    <a:pt x="27" y="25"/>
                    <a:pt x="29" y="24"/>
                  </a:cubicBezTo>
                  <a:cubicBezTo>
                    <a:pt x="30" y="23"/>
                    <a:pt x="32" y="22"/>
                    <a:pt x="34" y="21"/>
                  </a:cubicBezTo>
                  <a:cubicBezTo>
                    <a:pt x="35" y="19"/>
                    <a:pt x="37" y="17"/>
                    <a:pt x="38" y="15"/>
                  </a:cubicBezTo>
                  <a:cubicBezTo>
                    <a:pt x="40" y="14"/>
                    <a:pt x="41" y="15"/>
                    <a:pt x="41" y="12"/>
                  </a:cubicBezTo>
                  <a:cubicBezTo>
                    <a:pt x="42" y="10"/>
                    <a:pt x="41" y="4"/>
                    <a:pt x="43" y="2"/>
                  </a:cubicBezTo>
                  <a:cubicBezTo>
                    <a:pt x="44" y="0"/>
                    <a:pt x="45" y="4"/>
                    <a:pt x="46" y="5"/>
                  </a:cubicBezTo>
                  <a:cubicBezTo>
                    <a:pt x="48" y="5"/>
                    <a:pt x="49" y="6"/>
                    <a:pt x="50" y="7"/>
                  </a:cubicBezTo>
                  <a:cubicBezTo>
                    <a:pt x="52" y="7"/>
                    <a:pt x="53" y="7"/>
                    <a:pt x="54" y="9"/>
                  </a:cubicBezTo>
                  <a:cubicBezTo>
                    <a:pt x="54" y="11"/>
                    <a:pt x="54" y="14"/>
                    <a:pt x="54" y="16"/>
                  </a:cubicBezTo>
                  <a:cubicBezTo>
                    <a:pt x="53" y="18"/>
                    <a:pt x="52" y="20"/>
                    <a:pt x="54" y="21"/>
                  </a:cubicBezTo>
                  <a:cubicBezTo>
                    <a:pt x="55" y="22"/>
                    <a:pt x="57" y="21"/>
                    <a:pt x="59" y="21"/>
                  </a:cubicBezTo>
                  <a:cubicBezTo>
                    <a:pt x="61" y="21"/>
                    <a:pt x="62" y="21"/>
                    <a:pt x="64" y="21"/>
                  </a:cubicBezTo>
                  <a:cubicBezTo>
                    <a:pt x="66" y="21"/>
                    <a:pt x="69" y="21"/>
                    <a:pt x="71" y="21"/>
                  </a:cubicBezTo>
                  <a:cubicBezTo>
                    <a:pt x="73" y="21"/>
                    <a:pt x="74" y="21"/>
                    <a:pt x="76" y="21"/>
                  </a:cubicBezTo>
                  <a:cubicBezTo>
                    <a:pt x="77" y="21"/>
                    <a:pt x="79" y="20"/>
                    <a:pt x="80" y="21"/>
                  </a:cubicBezTo>
                  <a:cubicBezTo>
                    <a:pt x="82" y="21"/>
                    <a:pt x="82" y="23"/>
                    <a:pt x="83" y="25"/>
                  </a:cubicBezTo>
                  <a:cubicBezTo>
                    <a:pt x="84" y="26"/>
                    <a:pt x="85" y="27"/>
                    <a:pt x="86" y="28"/>
                  </a:cubicBezTo>
                  <a:cubicBezTo>
                    <a:pt x="87" y="29"/>
                    <a:pt x="88" y="30"/>
                    <a:pt x="89" y="31"/>
                  </a:cubicBezTo>
                  <a:cubicBezTo>
                    <a:pt x="90" y="32"/>
                    <a:pt x="91" y="32"/>
                    <a:pt x="92" y="32"/>
                  </a:cubicBezTo>
                  <a:cubicBezTo>
                    <a:pt x="93" y="33"/>
                    <a:pt x="94" y="32"/>
                    <a:pt x="95" y="33"/>
                  </a:cubicBezTo>
                  <a:cubicBezTo>
                    <a:pt x="96" y="34"/>
                    <a:pt x="98" y="35"/>
                    <a:pt x="99" y="36"/>
                  </a:cubicBezTo>
                  <a:cubicBezTo>
                    <a:pt x="100" y="37"/>
                    <a:pt x="101" y="38"/>
                    <a:pt x="102" y="39"/>
                  </a:cubicBezTo>
                  <a:cubicBezTo>
                    <a:pt x="102" y="40"/>
                    <a:pt x="103" y="41"/>
                    <a:pt x="104" y="42"/>
                  </a:cubicBezTo>
                  <a:cubicBezTo>
                    <a:pt x="104" y="42"/>
                    <a:pt x="104" y="43"/>
                    <a:pt x="105" y="43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17" name="Freeform 63"/>
            <p:cNvSpPr>
              <a:spLocks noEditPoints="1"/>
            </p:cNvSpPr>
            <p:nvPr/>
          </p:nvSpPr>
          <p:spPr bwMode="auto">
            <a:xfrm>
              <a:off x="6604" y="12631"/>
              <a:ext cx="1269" cy="752"/>
            </a:xfrm>
            <a:custGeom>
              <a:avLst/>
              <a:gdLst>
                <a:gd name="T0" fmla="*/ 30 w 122"/>
                <a:gd name="T1" fmla="*/ 25 h 71"/>
                <a:gd name="T2" fmla="*/ 32 w 122"/>
                <a:gd name="T3" fmla="*/ 21 h 71"/>
                <a:gd name="T4" fmla="*/ 31 w 122"/>
                <a:gd name="T5" fmla="*/ 13 h 71"/>
                <a:gd name="T6" fmla="*/ 34 w 122"/>
                <a:gd name="T7" fmla="*/ 8 h 71"/>
                <a:gd name="T8" fmla="*/ 36 w 122"/>
                <a:gd name="T9" fmla="*/ 2 h 71"/>
                <a:gd name="T10" fmla="*/ 37 w 122"/>
                <a:gd name="T11" fmla="*/ 0 h 71"/>
                <a:gd name="T12" fmla="*/ 118 w 122"/>
                <a:gd name="T13" fmla="*/ 2 h 71"/>
                <a:gd name="T14" fmla="*/ 121 w 122"/>
                <a:gd name="T15" fmla="*/ 10 h 71"/>
                <a:gd name="T16" fmla="*/ 121 w 122"/>
                <a:gd name="T17" fmla="*/ 21 h 71"/>
                <a:gd name="T18" fmla="*/ 119 w 122"/>
                <a:gd name="T19" fmla="*/ 26 h 71"/>
                <a:gd name="T20" fmla="*/ 115 w 122"/>
                <a:gd name="T21" fmla="*/ 23 h 71"/>
                <a:gd name="T22" fmla="*/ 112 w 122"/>
                <a:gd name="T23" fmla="*/ 23 h 71"/>
                <a:gd name="T24" fmla="*/ 106 w 122"/>
                <a:gd name="T25" fmla="*/ 27 h 71"/>
                <a:gd name="T26" fmla="*/ 97 w 122"/>
                <a:gd name="T27" fmla="*/ 29 h 71"/>
                <a:gd name="T28" fmla="*/ 87 w 122"/>
                <a:gd name="T29" fmla="*/ 34 h 71"/>
                <a:gd name="T30" fmla="*/ 88 w 122"/>
                <a:gd name="T31" fmla="*/ 43 h 71"/>
                <a:gd name="T32" fmla="*/ 88 w 122"/>
                <a:gd name="T33" fmla="*/ 55 h 71"/>
                <a:gd name="T34" fmla="*/ 89 w 122"/>
                <a:gd name="T35" fmla="*/ 62 h 71"/>
                <a:gd name="T36" fmla="*/ 78 w 122"/>
                <a:gd name="T37" fmla="*/ 64 h 71"/>
                <a:gd name="T38" fmla="*/ 68 w 122"/>
                <a:gd name="T39" fmla="*/ 67 h 71"/>
                <a:gd name="T40" fmla="*/ 58 w 122"/>
                <a:gd name="T41" fmla="*/ 65 h 71"/>
                <a:gd name="T42" fmla="*/ 48 w 122"/>
                <a:gd name="T43" fmla="*/ 64 h 71"/>
                <a:gd name="T44" fmla="*/ 36 w 122"/>
                <a:gd name="T45" fmla="*/ 64 h 71"/>
                <a:gd name="T46" fmla="*/ 31 w 122"/>
                <a:gd name="T47" fmla="*/ 69 h 71"/>
                <a:gd name="T48" fmla="*/ 25 w 122"/>
                <a:gd name="T49" fmla="*/ 69 h 71"/>
                <a:gd name="T50" fmla="*/ 19 w 122"/>
                <a:gd name="T51" fmla="*/ 64 h 71"/>
                <a:gd name="T52" fmla="*/ 10 w 122"/>
                <a:gd name="T53" fmla="*/ 63 h 71"/>
                <a:gd name="T54" fmla="*/ 9 w 122"/>
                <a:gd name="T55" fmla="*/ 61 h 71"/>
                <a:gd name="T56" fmla="*/ 2 w 122"/>
                <a:gd name="T57" fmla="*/ 59 h 71"/>
                <a:gd name="T58" fmla="*/ 2 w 122"/>
                <a:gd name="T59" fmla="*/ 52 h 71"/>
                <a:gd name="T60" fmla="*/ 4 w 122"/>
                <a:gd name="T61" fmla="*/ 39 h 71"/>
                <a:gd name="T62" fmla="*/ 11 w 122"/>
                <a:gd name="T63" fmla="*/ 33 h 71"/>
                <a:gd name="T64" fmla="*/ 19 w 122"/>
                <a:gd name="T65" fmla="*/ 30 h 71"/>
                <a:gd name="T66" fmla="*/ 26 w 122"/>
                <a:gd name="T67" fmla="*/ 34 h 71"/>
                <a:gd name="T68" fmla="*/ 28 w 122"/>
                <a:gd name="T69" fmla="*/ 27 h 71"/>
                <a:gd name="T70" fmla="*/ 89 w 122"/>
                <a:gd name="T71" fmla="*/ 62 h 71"/>
                <a:gd name="T72" fmla="*/ 2 w 122"/>
                <a:gd name="T73" fmla="*/ 5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2" h="71">
                  <a:moveTo>
                    <a:pt x="28" y="27"/>
                  </a:moveTo>
                  <a:cubicBezTo>
                    <a:pt x="29" y="27"/>
                    <a:pt x="29" y="26"/>
                    <a:pt x="30" y="25"/>
                  </a:cubicBezTo>
                  <a:cubicBezTo>
                    <a:pt x="31" y="25"/>
                    <a:pt x="31" y="24"/>
                    <a:pt x="32" y="23"/>
                  </a:cubicBezTo>
                  <a:cubicBezTo>
                    <a:pt x="32" y="22"/>
                    <a:pt x="32" y="22"/>
                    <a:pt x="32" y="21"/>
                  </a:cubicBezTo>
                  <a:cubicBezTo>
                    <a:pt x="32" y="20"/>
                    <a:pt x="31" y="18"/>
                    <a:pt x="31" y="17"/>
                  </a:cubicBezTo>
                  <a:cubicBezTo>
                    <a:pt x="31" y="15"/>
                    <a:pt x="31" y="14"/>
                    <a:pt x="31" y="13"/>
                  </a:cubicBezTo>
                  <a:cubicBezTo>
                    <a:pt x="31" y="12"/>
                    <a:pt x="31" y="11"/>
                    <a:pt x="31" y="10"/>
                  </a:cubicBezTo>
                  <a:cubicBezTo>
                    <a:pt x="32" y="9"/>
                    <a:pt x="33" y="8"/>
                    <a:pt x="34" y="8"/>
                  </a:cubicBezTo>
                  <a:cubicBezTo>
                    <a:pt x="35" y="7"/>
                    <a:pt x="35" y="7"/>
                    <a:pt x="35" y="6"/>
                  </a:cubicBezTo>
                  <a:cubicBezTo>
                    <a:pt x="36" y="5"/>
                    <a:pt x="36" y="3"/>
                    <a:pt x="36" y="2"/>
                  </a:cubicBezTo>
                  <a:cubicBezTo>
                    <a:pt x="36" y="2"/>
                    <a:pt x="35" y="1"/>
                    <a:pt x="36" y="0"/>
                  </a:cubicBezTo>
                  <a:cubicBezTo>
                    <a:pt x="36" y="0"/>
                    <a:pt x="36" y="0"/>
                    <a:pt x="37" y="0"/>
                  </a:cubicBezTo>
                  <a:cubicBezTo>
                    <a:pt x="50" y="1"/>
                    <a:pt x="100" y="2"/>
                    <a:pt x="115" y="2"/>
                  </a:cubicBezTo>
                  <a:cubicBezTo>
                    <a:pt x="116" y="2"/>
                    <a:pt x="117" y="2"/>
                    <a:pt x="118" y="2"/>
                  </a:cubicBezTo>
                  <a:cubicBezTo>
                    <a:pt x="119" y="3"/>
                    <a:pt x="119" y="3"/>
                    <a:pt x="119" y="4"/>
                  </a:cubicBezTo>
                  <a:cubicBezTo>
                    <a:pt x="120" y="6"/>
                    <a:pt x="120" y="8"/>
                    <a:pt x="121" y="10"/>
                  </a:cubicBezTo>
                  <a:cubicBezTo>
                    <a:pt x="121" y="12"/>
                    <a:pt x="121" y="14"/>
                    <a:pt x="121" y="16"/>
                  </a:cubicBezTo>
                  <a:cubicBezTo>
                    <a:pt x="121" y="18"/>
                    <a:pt x="121" y="20"/>
                    <a:pt x="121" y="21"/>
                  </a:cubicBezTo>
                  <a:cubicBezTo>
                    <a:pt x="121" y="23"/>
                    <a:pt x="122" y="24"/>
                    <a:pt x="121" y="25"/>
                  </a:cubicBezTo>
                  <a:cubicBezTo>
                    <a:pt x="121" y="26"/>
                    <a:pt x="120" y="26"/>
                    <a:pt x="119" y="26"/>
                  </a:cubicBezTo>
                  <a:cubicBezTo>
                    <a:pt x="119" y="26"/>
                    <a:pt x="118" y="25"/>
                    <a:pt x="117" y="24"/>
                  </a:cubicBezTo>
                  <a:cubicBezTo>
                    <a:pt x="117" y="24"/>
                    <a:pt x="116" y="23"/>
                    <a:pt x="115" y="23"/>
                  </a:cubicBezTo>
                  <a:cubicBezTo>
                    <a:pt x="114" y="23"/>
                    <a:pt x="113" y="23"/>
                    <a:pt x="113" y="23"/>
                  </a:cubicBezTo>
                  <a:cubicBezTo>
                    <a:pt x="112" y="23"/>
                    <a:pt x="112" y="23"/>
                    <a:pt x="112" y="23"/>
                  </a:cubicBezTo>
                  <a:cubicBezTo>
                    <a:pt x="110" y="23"/>
                    <a:pt x="109" y="24"/>
                    <a:pt x="108" y="25"/>
                  </a:cubicBezTo>
                  <a:cubicBezTo>
                    <a:pt x="107" y="26"/>
                    <a:pt x="107" y="27"/>
                    <a:pt x="106" y="27"/>
                  </a:cubicBezTo>
                  <a:cubicBezTo>
                    <a:pt x="105" y="28"/>
                    <a:pt x="103" y="27"/>
                    <a:pt x="101" y="27"/>
                  </a:cubicBezTo>
                  <a:cubicBezTo>
                    <a:pt x="100" y="28"/>
                    <a:pt x="98" y="29"/>
                    <a:pt x="97" y="29"/>
                  </a:cubicBezTo>
                  <a:cubicBezTo>
                    <a:pt x="95" y="30"/>
                    <a:pt x="93" y="31"/>
                    <a:pt x="92" y="31"/>
                  </a:cubicBezTo>
                  <a:cubicBezTo>
                    <a:pt x="90" y="32"/>
                    <a:pt x="88" y="33"/>
                    <a:pt x="87" y="34"/>
                  </a:cubicBezTo>
                  <a:cubicBezTo>
                    <a:pt x="85" y="35"/>
                    <a:pt x="86" y="37"/>
                    <a:pt x="86" y="38"/>
                  </a:cubicBezTo>
                  <a:cubicBezTo>
                    <a:pt x="86" y="40"/>
                    <a:pt x="87" y="42"/>
                    <a:pt x="88" y="43"/>
                  </a:cubicBezTo>
                  <a:cubicBezTo>
                    <a:pt x="88" y="45"/>
                    <a:pt x="88" y="48"/>
                    <a:pt x="88" y="50"/>
                  </a:cubicBezTo>
                  <a:cubicBezTo>
                    <a:pt x="88" y="52"/>
                    <a:pt x="88" y="53"/>
                    <a:pt x="88" y="55"/>
                  </a:cubicBezTo>
                  <a:cubicBezTo>
                    <a:pt x="89" y="57"/>
                    <a:pt x="89" y="58"/>
                    <a:pt x="89" y="60"/>
                  </a:cubicBezTo>
                  <a:cubicBezTo>
                    <a:pt x="89" y="61"/>
                    <a:pt x="89" y="61"/>
                    <a:pt x="89" y="62"/>
                  </a:cubicBezTo>
                  <a:cubicBezTo>
                    <a:pt x="88" y="63"/>
                    <a:pt x="87" y="64"/>
                    <a:pt x="85" y="64"/>
                  </a:cubicBezTo>
                  <a:cubicBezTo>
                    <a:pt x="83" y="64"/>
                    <a:pt x="80" y="63"/>
                    <a:pt x="78" y="64"/>
                  </a:cubicBezTo>
                  <a:cubicBezTo>
                    <a:pt x="76" y="64"/>
                    <a:pt x="75" y="65"/>
                    <a:pt x="73" y="66"/>
                  </a:cubicBezTo>
                  <a:cubicBezTo>
                    <a:pt x="72" y="66"/>
                    <a:pt x="70" y="67"/>
                    <a:pt x="68" y="67"/>
                  </a:cubicBezTo>
                  <a:cubicBezTo>
                    <a:pt x="67" y="67"/>
                    <a:pt x="65" y="66"/>
                    <a:pt x="63" y="65"/>
                  </a:cubicBezTo>
                  <a:cubicBezTo>
                    <a:pt x="61" y="65"/>
                    <a:pt x="60" y="65"/>
                    <a:pt x="58" y="65"/>
                  </a:cubicBezTo>
                  <a:cubicBezTo>
                    <a:pt x="57" y="65"/>
                    <a:pt x="57" y="65"/>
                    <a:pt x="55" y="64"/>
                  </a:cubicBezTo>
                  <a:cubicBezTo>
                    <a:pt x="53" y="64"/>
                    <a:pt x="51" y="64"/>
                    <a:pt x="48" y="64"/>
                  </a:cubicBezTo>
                  <a:cubicBezTo>
                    <a:pt x="46" y="64"/>
                    <a:pt x="43" y="64"/>
                    <a:pt x="41" y="64"/>
                  </a:cubicBezTo>
                  <a:cubicBezTo>
                    <a:pt x="39" y="64"/>
                    <a:pt x="38" y="64"/>
                    <a:pt x="36" y="64"/>
                  </a:cubicBezTo>
                  <a:cubicBezTo>
                    <a:pt x="35" y="65"/>
                    <a:pt x="35" y="66"/>
                    <a:pt x="34" y="66"/>
                  </a:cubicBezTo>
                  <a:cubicBezTo>
                    <a:pt x="33" y="67"/>
                    <a:pt x="32" y="68"/>
                    <a:pt x="31" y="69"/>
                  </a:cubicBezTo>
                  <a:cubicBezTo>
                    <a:pt x="30" y="70"/>
                    <a:pt x="29" y="71"/>
                    <a:pt x="28" y="71"/>
                  </a:cubicBezTo>
                  <a:cubicBezTo>
                    <a:pt x="27" y="71"/>
                    <a:pt x="26" y="70"/>
                    <a:pt x="25" y="69"/>
                  </a:cubicBezTo>
                  <a:cubicBezTo>
                    <a:pt x="24" y="68"/>
                    <a:pt x="23" y="67"/>
                    <a:pt x="22" y="67"/>
                  </a:cubicBezTo>
                  <a:cubicBezTo>
                    <a:pt x="22" y="67"/>
                    <a:pt x="19" y="65"/>
                    <a:pt x="19" y="64"/>
                  </a:cubicBezTo>
                  <a:cubicBezTo>
                    <a:pt x="18" y="63"/>
                    <a:pt x="17" y="63"/>
                    <a:pt x="16" y="63"/>
                  </a:cubicBezTo>
                  <a:cubicBezTo>
                    <a:pt x="15" y="63"/>
                    <a:pt x="13" y="63"/>
                    <a:pt x="10" y="63"/>
                  </a:cubicBezTo>
                  <a:cubicBezTo>
                    <a:pt x="10" y="63"/>
                    <a:pt x="10" y="63"/>
                    <a:pt x="9" y="62"/>
                  </a:cubicBezTo>
                  <a:cubicBezTo>
                    <a:pt x="9" y="62"/>
                    <a:pt x="9" y="61"/>
                    <a:pt x="9" y="61"/>
                  </a:cubicBezTo>
                  <a:cubicBezTo>
                    <a:pt x="8" y="60"/>
                    <a:pt x="8" y="60"/>
                    <a:pt x="6" y="59"/>
                  </a:cubicBezTo>
                  <a:cubicBezTo>
                    <a:pt x="5" y="59"/>
                    <a:pt x="4" y="59"/>
                    <a:pt x="2" y="59"/>
                  </a:cubicBezTo>
                  <a:cubicBezTo>
                    <a:pt x="2" y="59"/>
                    <a:pt x="2" y="58"/>
                    <a:pt x="2" y="57"/>
                  </a:cubicBezTo>
                  <a:cubicBezTo>
                    <a:pt x="2" y="55"/>
                    <a:pt x="2" y="54"/>
                    <a:pt x="2" y="52"/>
                  </a:cubicBezTo>
                  <a:cubicBezTo>
                    <a:pt x="2" y="50"/>
                    <a:pt x="2" y="48"/>
                    <a:pt x="3" y="46"/>
                  </a:cubicBezTo>
                  <a:cubicBezTo>
                    <a:pt x="3" y="44"/>
                    <a:pt x="3" y="41"/>
                    <a:pt x="4" y="39"/>
                  </a:cubicBezTo>
                  <a:cubicBezTo>
                    <a:pt x="5" y="38"/>
                    <a:pt x="7" y="37"/>
                    <a:pt x="8" y="36"/>
                  </a:cubicBezTo>
                  <a:cubicBezTo>
                    <a:pt x="10" y="35"/>
                    <a:pt x="9" y="34"/>
                    <a:pt x="11" y="33"/>
                  </a:cubicBezTo>
                  <a:cubicBezTo>
                    <a:pt x="12" y="31"/>
                    <a:pt x="13" y="29"/>
                    <a:pt x="15" y="29"/>
                  </a:cubicBezTo>
                  <a:cubicBezTo>
                    <a:pt x="16" y="29"/>
                    <a:pt x="18" y="30"/>
                    <a:pt x="19" y="30"/>
                  </a:cubicBezTo>
                  <a:cubicBezTo>
                    <a:pt x="20" y="31"/>
                    <a:pt x="21" y="30"/>
                    <a:pt x="22" y="30"/>
                  </a:cubicBezTo>
                  <a:cubicBezTo>
                    <a:pt x="23" y="31"/>
                    <a:pt x="24" y="34"/>
                    <a:pt x="26" y="34"/>
                  </a:cubicBezTo>
                  <a:cubicBezTo>
                    <a:pt x="27" y="34"/>
                    <a:pt x="29" y="33"/>
                    <a:pt x="29" y="31"/>
                  </a:cubicBezTo>
                  <a:cubicBezTo>
                    <a:pt x="29" y="30"/>
                    <a:pt x="28" y="29"/>
                    <a:pt x="28" y="27"/>
                  </a:cubicBezTo>
                  <a:close/>
                  <a:moveTo>
                    <a:pt x="89" y="62"/>
                  </a:moveTo>
                  <a:cubicBezTo>
                    <a:pt x="89" y="62"/>
                    <a:pt x="89" y="62"/>
                    <a:pt x="89" y="62"/>
                  </a:cubicBezTo>
                  <a:moveTo>
                    <a:pt x="2" y="59"/>
                  </a:moveTo>
                  <a:cubicBezTo>
                    <a:pt x="0" y="59"/>
                    <a:pt x="0" y="59"/>
                    <a:pt x="2" y="59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19" name="Freeform 62"/>
            <p:cNvSpPr>
              <a:spLocks/>
            </p:cNvSpPr>
            <p:nvPr/>
          </p:nvSpPr>
          <p:spPr bwMode="auto">
            <a:xfrm>
              <a:off x="5638" y="12631"/>
              <a:ext cx="1268" cy="848"/>
            </a:xfrm>
            <a:custGeom>
              <a:avLst/>
              <a:gdLst>
                <a:gd name="T0" fmla="*/ 12 w 122"/>
                <a:gd name="T1" fmla="*/ 21 h 80"/>
                <a:gd name="T2" fmla="*/ 23 w 122"/>
                <a:gd name="T3" fmla="*/ 19 h 80"/>
                <a:gd name="T4" fmla="*/ 34 w 122"/>
                <a:gd name="T5" fmla="*/ 19 h 80"/>
                <a:gd name="T6" fmla="*/ 43 w 122"/>
                <a:gd name="T7" fmla="*/ 19 h 80"/>
                <a:gd name="T8" fmla="*/ 47 w 122"/>
                <a:gd name="T9" fmla="*/ 15 h 80"/>
                <a:gd name="T10" fmla="*/ 47 w 122"/>
                <a:gd name="T11" fmla="*/ 7 h 80"/>
                <a:gd name="T12" fmla="*/ 51 w 122"/>
                <a:gd name="T13" fmla="*/ 1 h 80"/>
                <a:gd name="T14" fmla="*/ 60 w 122"/>
                <a:gd name="T15" fmla="*/ 1 h 80"/>
                <a:gd name="T16" fmla="*/ 71 w 122"/>
                <a:gd name="T17" fmla="*/ 1 h 80"/>
                <a:gd name="T18" fmla="*/ 73 w 122"/>
                <a:gd name="T19" fmla="*/ 8 h 80"/>
                <a:gd name="T20" fmla="*/ 83 w 122"/>
                <a:gd name="T21" fmla="*/ 14 h 80"/>
                <a:gd name="T22" fmla="*/ 88 w 122"/>
                <a:gd name="T23" fmla="*/ 18 h 80"/>
                <a:gd name="T24" fmla="*/ 99 w 122"/>
                <a:gd name="T25" fmla="*/ 14 h 80"/>
                <a:gd name="T26" fmla="*/ 107 w 122"/>
                <a:gd name="T27" fmla="*/ 20 h 80"/>
                <a:gd name="T28" fmla="*/ 118 w 122"/>
                <a:gd name="T29" fmla="*/ 21 h 80"/>
                <a:gd name="T30" fmla="*/ 122 w 122"/>
                <a:gd name="T31" fmla="*/ 31 h 80"/>
                <a:gd name="T32" fmla="*/ 115 w 122"/>
                <a:gd name="T33" fmla="*/ 30 h 80"/>
                <a:gd name="T34" fmla="*/ 108 w 122"/>
                <a:gd name="T35" fmla="*/ 29 h 80"/>
                <a:gd name="T36" fmla="*/ 101 w 122"/>
                <a:gd name="T37" fmla="*/ 36 h 80"/>
                <a:gd name="T38" fmla="*/ 96 w 122"/>
                <a:gd name="T39" fmla="*/ 46 h 80"/>
                <a:gd name="T40" fmla="*/ 95 w 122"/>
                <a:gd name="T41" fmla="*/ 57 h 80"/>
                <a:gd name="T42" fmla="*/ 89 w 122"/>
                <a:gd name="T43" fmla="*/ 60 h 80"/>
                <a:gd name="T44" fmla="*/ 84 w 122"/>
                <a:gd name="T45" fmla="*/ 64 h 80"/>
                <a:gd name="T46" fmla="*/ 78 w 122"/>
                <a:gd name="T47" fmla="*/ 65 h 80"/>
                <a:gd name="T48" fmla="*/ 72 w 122"/>
                <a:gd name="T49" fmla="*/ 66 h 80"/>
                <a:gd name="T50" fmla="*/ 62 w 122"/>
                <a:gd name="T51" fmla="*/ 78 h 80"/>
                <a:gd name="T52" fmla="*/ 38 w 122"/>
                <a:gd name="T53" fmla="*/ 74 h 80"/>
                <a:gd name="T54" fmla="*/ 35 w 122"/>
                <a:gd name="T55" fmla="*/ 66 h 80"/>
                <a:gd name="T56" fmla="*/ 30 w 122"/>
                <a:gd name="T57" fmla="*/ 62 h 80"/>
                <a:gd name="T58" fmla="*/ 25 w 122"/>
                <a:gd name="T59" fmla="*/ 60 h 80"/>
                <a:gd name="T60" fmla="*/ 19 w 122"/>
                <a:gd name="T61" fmla="*/ 58 h 80"/>
                <a:gd name="T62" fmla="*/ 8 w 122"/>
                <a:gd name="T63" fmla="*/ 58 h 80"/>
                <a:gd name="T64" fmla="*/ 1 w 122"/>
                <a:gd name="T65" fmla="*/ 57 h 80"/>
                <a:gd name="T66" fmla="*/ 0 w 122"/>
                <a:gd name="T67" fmla="*/ 51 h 80"/>
                <a:gd name="T68" fmla="*/ 2 w 122"/>
                <a:gd name="T69" fmla="*/ 45 h 80"/>
                <a:gd name="T70" fmla="*/ 5 w 122"/>
                <a:gd name="T71" fmla="*/ 40 h 80"/>
                <a:gd name="T72" fmla="*/ 8 w 122"/>
                <a:gd name="T73" fmla="*/ 36 h 80"/>
                <a:gd name="T74" fmla="*/ 5 w 122"/>
                <a:gd name="T75" fmla="*/ 32 h 80"/>
                <a:gd name="T76" fmla="*/ 8 w 122"/>
                <a:gd name="T77" fmla="*/ 26 h 80"/>
                <a:gd name="T78" fmla="*/ 10 w 122"/>
                <a:gd name="T7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2" h="80">
                  <a:moveTo>
                    <a:pt x="10" y="22"/>
                  </a:moveTo>
                  <a:cubicBezTo>
                    <a:pt x="11" y="21"/>
                    <a:pt x="12" y="21"/>
                    <a:pt x="12" y="21"/>
                  </a:cubicBezTo>
                  <a:cubicBezTo>
                    <a:pt x="14" y="20"/>
                    <a:pt x="16" y="20"/>
                    <a:pt x="18" y="20"/>
                  </a:cubicBezTo>
                  <a:cubicBezTo>
                    <a:pt x="20" y="19"/>
                    <a:pt x="21" y="19"/>
                    <a:pt x="23" y="19"/>
                  </a:cubicBezTo>
                  <a:cubicBezTo>
                    <a:pt x="25" y="19"/>
                    <a:pt x="27" y="19"/>
                    <a:pt x="29" y="19"/>
                  </a:cubicBezTo>
                  <a:cubicBezTo>
                    <a:pt x="30" y="19"/>
                    <a:pt x="32" y="19"/>
                    <a:pt x="34" y="19"/>
                  </a:cubicBezTo>
                  <a:cubicBezTo>
                    <a:pt x="36" y="19"/>
                    <a:pt x="37" y="19"/>
                    <a:pt x="38" y="19"/>
                  </a:cubicBezTo>
                  <a:cubicBezTo>
                    <a:pt x="40" y="19"/>
                    <a:pt x="42" y="19"/>
                    <a:pt x="43" y="19"/>
                  </a:cubicBezTo>
                  <a:cubicBezTo>
                    <a:pt x="45" y="19"/>
                    <a:pt x="46" y="19"/>
                    <a:pt x="46" y="19"/>
                  </a:cubicBezTo>
                  <a:cubicBezTo>
                    <a:pt x="47" y="18"/>
                    <a:pt x="47" y="17"/>
                    <a:pt x="47" y="15"/>
                  </a:cubicBezTo>
                  <a:cubicBezTo>
                    <a:pt x="47" y="14"/>
                    <a:pt x="47" y="12"/>
                    <a:pt x="47" y="11"/>
                  </a:cubicBezTo>
                  <a:cubicBezTo>
                    <a:pt x="47" y="10"/>
                    <a:pt x="47" y="8"/>
                    <a:pt x="47" y="7"/>
                  </a:cubicBezTo>
                  <a:cubicBezTo>
                    <a:pt x="47" y="6"/>
                    <a:pt x="46" y="6"/>
                    <a:pt x="47" y="5"/>
                  </a:cubicBezTo>
                  <a:cubicBezTo>
                    <a:pt x="48" y="3"/>
                    <a:pt x="50" y="2"/>
                    <a:pt x="51" y="1"/>
                  </a:cubicBezTo>
                  <a:cubicBezTo>
                    <a:pt x="52" y="0"/>
                    <a:pt x="53" y="1"/>
                    <a:pt x="55" y="1"/>
                  </a:cubicBezTo>
                  <a:cubicBezTo>
                    <a:pt x="56" y="1"/>
                    <a:pt x="59" y="1"/>
                    <a:pt x="60" y="1"/>
                  </a:cubicBezTo>
                  <a:cubicBezTo>
                    <a:pt x="62" y="1"/>
                    <a:pt x="64" y="1"/>
                    <a:pt x="66" y="1"/>
                  </a:cubicBezTo>
                  <a:cubicBezTo>
                    <a:pt x="68" y="1"/>
                    <a:pt x="70" y="1"/>
                    <a:pt x="71" y="1"/>
                  </a:cubicBezTo>
                  <a:cubicBezTo>
                    <a:pt x="72" y="2"/>
                    <a:pt x="73" y="2"/>
                    <a:pt x="74" y="3"/>
                  </a:cubicBezTo>
                  <a:cubicBezTo>
                    <a:pt x="74" y="4"/>
                    <a:pt x="73" y="7"/>
                    <a:pt x="73" y="8"/>
                  </a:cubicBezTo>
                  <a:cubicBezTo>
                    <a:pt x="73" y="9"/>
                    <a:pt x="77" y="9"/>
                    <a:pt x="78" y="10"/>
                  </a:cubicBezTo>
                  <a:cubicBezTo>
                    <a:pt x="79" y="11"/>
                    <a:pt x="82" y="14"/>
                    <a:pt x="83" y="14"/>
                  </a:cubicBezTo>
                  <a:cubicBezTo>
                    <a:pt x="83" y="14"/>
                    <a:pt x="85" y="15"/>
                    <a:pt x="86" y="16"/>
                  </a:cubicBezTo>
                  <a:cubicBezTo>
                    <a:pt x="87" y="16"/>
                    <a:pt x="87" y="17"/>
                    <a:pt x="88" y="18"/>
                  </a:cubicBezTo>
                  <a:cubicBezTo>
                    <a:pt x="90" y="18"/>
                    <a:pt x="95" y="19"/>
                    <a:pt x="97" y="18"/>
                  </a:cubicBezTo>
                  <a:cubicBezTo>
                    <a:pt x="99" y="17"/>
                    <a:pt x="97" y="15"/>
                    <a:pt x="99" y="14"/>
                  </a:cubicBezTo>
                  <a:cubicBezTo>
                    <a:pt x="100" y="13"/>
                    <a:pt x="102" y="13"/>
                    <a:pt x="103" y="14"/>
                  </a:cubicBezTo>
                  <a:cubicBezTo>
                    <a:pt x="105" y="15"/>
                    <a:pt x="106" y="19"/>
                    <a:pt x="107" y="20"/>
                  </a:cubicBezTo>
                  <a:cubicBezTo>
                    <a:pt x="109" y="21"/>
                    <a:pt x="111" y="20"/>
                    <a:pt x="113" y="21"/>
                  </a:cubicBezTo>
                  <a:cubicBezTo>
                    <a:pt x="115" y="21"/>
                    <a:pt x="116" y="21"/>
                    <a:pt x="118" y="21"/>
                  </a:cubicBezTo>
                  <a:cubicBezTo>
                    <a:pt x="119" y="22"/>
                    <a:pt x="119" y="24"/>
                    <a:pt x="120" y="26"/>
                  </a:cubicBezTo>
                  <a:cubicBezTo>
                    <a:pt x="121" y="27"/>
                    <a:pt x="122" y="29"/>
                    <a:pt x="122" y="31"/>
                  </a:cubicBezTo>
                  <a:cubicBezTo>
                    <a:pt x="122" y="33"/>
                    <a:pt x="120" y="34"/>
                    <a:pt x="119" y="34"/>
                  </a:cubicBezTo>
                  <a:cubicBezTo>
                    <a:pt x="117" y="34"/>
                    <a:pt x="116" y="31"/>
                    <a:pt x="115" y="30"/>
                  </a:cubicBezTo>
                  <a:cubicBezTo>
                    <a:pt x="114" y="30"/>
                    <a:pt x="113" y="31"/>
                    <a:pt x="112" y="30"/>
                  </a:cubicBezTo>
                  <a:cubicBezTo>
                    <a:pt x="111" y="30"/>
                    <a:pt x="109" y="29"/>
                    <a:pt x="108" y="29"/>
                  </a:cubicBezTo>
                  <a:cubicBezTo>
                    <a:pt x="106" y="29"/>
                    <a:pt x="105" y="31"/>
                    <a:pt x="104" y="33"/>
                  </a:cubicBezTo>
                  <a:cubicBezTo>
                    <a:pt x="102" y="34"/>
                    <a:pt x="103" y="35"/>
                    <a:pt x="101" y="36"/>
                  </a:cubicBezTo>
                  <a:cubicBezTo>
                    <a:pt x="100" y="37"/>
                    <a:pt x="98" y="38"/>
                    <a:pt x="97" y="39"/>
                  </a:cubicBezTo>
                  <a:cubicBezTo>
                    <a:pt x="96" y="41"/>
                    <a:pt x="96" y="44"/>
                    <a:pt x="96" y="46"/>
                  </a:cubicBezTo>
                  <a:cubicBezTo>
                    <a:pt x="95" y="48"/>
                    <a:pt x="95" y="50"/>
                    <a:pt x="95" y="52"/>
                  </a:cubicBezTo>
                  <a:cubicBezTo>
                    <a:pt x="95" y="54"/>
                    <a:pt x="95" y="55"/>
                    <a:pt x="95" y="57"/>
                  </a:cubicBezTo>
                  <a:cubicBezTo>
                    <a:pt x="95" y="58"/>
                    <a:pt x="95" y="59"/>
                    <a:pt x="95" y="59"/>
                  </a:cubicBezTo>
                  <a:cubicBezTo>
                    <a:pt x="93" y="59"/>
                    <a:pt x="90" y="59"/>
                    <a:pt x="89" y="60"/>
                  </a:cubicBezTo>
                  <a:cubicBezTo>
                    <a:pt x="87" y="61"/>
                    <a:pt x="89" y="63"/>
                    <a:pt x="88" y="64"/>
                  </a:cubicBezTo>
                  <a:cubicBezTo>
                    <a:pt x="87" y="65"/>
                    <a:pt x="85" y="64"/>
                    <a:pt x="84" y="64"/>
                  </a:cubicBezTo>
                  <a:cubicBezTo>
                    <a:pt x="83" y="64"/>
                    <a:pt x="82" y="64"/>
                    <a:pt x="81" y="64"/>
                  </a:cubicBezTo>
                  <a:cubicBezTo>
                    <a:pt x="79" y="64"/>
                    <a:pt x="79" y="65"/>
                    <a:pt x="78" y="65"/>
                  </a:cubicBezTo>
                  <a:cubicBezTo>
                    <a:pt x="77" y="66"/>
                    <a:pt x="76" y="66"/>
                    <a:pt x="75" y="66"/>
                  </a:cubicBezTo>
                  <a:cubicBezTo>
                    <a:pt x="74" y="67"/>
                    <a:pt x="73" y="66"/>
                    <a:pt x="72" y="66"/>
                  </a:cubicBezTo>
                  <a:cubicBezTo>
                    <a:pt x="71" y="67"/>
                    <a:pt x="72" y="67"/>
                    <a:pt x="71" y="69"/>
                  </a:cubicBezTo>
                  <a:cubicBezTo>
                    <a:pt x="69" y="71"/>
                    <a:pt x="68" y="76"/>
                    <a:pt x="62" y="78"/>
                  </a:cubicBezTo>
                  <a:cubicBezTo>
                    <a:pt x="56" y="80"/>
                    <a:pt x="43" y="79"/>
                    <a:pt x="39" y="78"/>
                  </a:cubicBezTo>
                  <a:cubicBezTo>
                    <a:pt x="34" y="78"/>
                    <a:pt x="38" y="76"/>
                    <a:pt x="38" y="74"/>
                  </a:cubicBezTo>
                  <a:cubicBezTo>
                    <a:pt x="37" y="73"/>
                    <a:pt x="37" y="71"/>
                    <a:pt x="36" y="69"/>
                  </a:cubicBezTo>
                  <a:cubicBezTo>
                    <a:pt x="36" y="68"/>
                    <a:pt x="36" y="67"/>
                    <a:pt x="35" y="66"/>
                  </a:cubicBezTo>
                  <a:cubicBezTo>
                    <a:pt x="35" y="65"/>
                    <a:pt x="35" y="64"/>
                    <a:pt x="34" y="63"/>
                  </a:cubicBezTo>
                  <a:cubicBezTo>
                    <a:pt x="33" y="63"/>
                    <a:pt x="32" y="62"/>
                    <a:pt x="30" y="62"/>
                  </a:cubicBezTo>
                  <a:cubicBezTo>
                    <a:pt x="29" y="62"/>
                    <a:pt x="27" y="62"/>
                    <a:pt x="26" y="62"/>
                  </a:cubicBezTo>
                  <a:cubicBezTo>
                    <a:pt x="25" y="61"/>
                    <a:pt x="25" y="61"/>
                    <a:pt x="25" y="60"/>
                  </a:cubicBezTo>
                  <a:cubicBezTo>
                    <a:pt x="24" y="60"/>
                    <a:pt x="22" y="59"/>
                    <a:pt x="21" y="59"/>
                  </a:cubicBezTo>
                  <a:cubicBezTo>
                    <a:pt x="20" y="58"/>
                    <a:pt x="20" y="58"/>
                    <a:pt x="19" y="58"/>
                  </a:cubicBezTo>
                  <a:cubicBezTo>
                    <a:pt x="17" y="58"/>
                    <a:pt x="16" y="58"/>
                    <a:pt x="14" y="58"/>
                  </a:cubicBezTo>
                  <a:cubicBezTo>
                    <a:pt x="12" y="58"/>
                    <a:pt x="9" y="58"/>
                    <a:pt x="8" y="58"/>
                  </a:cubicBezTo>
                  <a:cubicBezTo>
                    <a:pt x="6" y="58"/>
                    <a:pt x="4" y="58"/>
                    <a:pt x="3" y="58"/>
                  </a:cubicBezTo>
                  <a:cubicBezTo>
                    <a:pt x="1" y="58"/>
                    <a:pt x="1" y="57"/>
                    <a:pt x="1" y="57"/>
                  </a:cubicBezTo>
                  <a:cubicBezTo>
                    <a:pt x="0" y="56"/>
                    <a:pt x="0" y="55"/>
                    <a:pt x="0" y="54"/>
                  </a:cubicBezTo>
                  <a:cubicBezTo>
                    <a:pt x="0" y="53"/>
                    <a:pt x="0" y="52"/>
                    <a:pt x="0" y="51"/>
                  </a:cubicBezTo>
                  <a:cubicBezTo>
                    <a:pt x="0" y="50"/>
                    <a:pt x="0" y="49"/>
                    <a:pt x="1" y="48"/>
                  </a:cubicBezTo>
                  <a:cubicBezTo>
                    <a:pt x="1" y="47"/>
                    <a:pt x="2" y="46"/>
                    <a:pt x="2" y="45"/>
                  </a:cubicBezTo>
                  <a:cubicBezTo>
                    <a:pt x="3" y="44"/>
                    <a:pt x="3" y="44"/>
                    <a:pt x="3" y="43"/>
                  </a:cubicBezTo>
                  <a:cubicBezTo>
                    <a:pt x="4" y="42"/>
                    <a:pt x="4" y="41"/>
                    <a:pt x="5" y="40"/>
                  </a:cubicBezTo>
                  <a:cubicBezTo>
                    <a:pt x="5" y="40"/>
                    <a:pt x="6" y="40"/>
                    <a:pt x="7" y="39"/>
                  </a:cubicBezTo>
                  <a:cubicBezTo>
                    <a:pt x="7" y="38"/>
                    <a:pt x="8" y="37"/>
                    <a:pt x="8" y="36"/>
                  </a:cubicBezTo>
                  <a:cubicBezTo>
                    <a:pt x="8" y="35"/>
                    <a:pt x="7" y="35"/>
                    <a:pt x="7" y="34"/>
                  </a:cubicBezTo>
                  <a:cubicBezTo>
                    <a:pt x="6" y="33"/>
                    <a:pt x="6" y="33"/>
                    <a:pt x="5" y="32"/>
                  </a:cubicBezTo>
                  <a:cubicBezTo>
                    <a:pt x="5" y="31"/>
                    <a:pt x="5" y="30"/>
                    <a:pt x="6" y="29"/>
                  </a:cubicBezTo>
                  <a:cubicBezTo>
                    <a:pt x="6" y="28"/>
                    <a:pt x="8" y="27"/>
                    <a:pt x="8" y="26"/>
                  </a:cubicBezTo>
                  <a:cubicBezTo>
                    <a:pt x="9" y="26"/>
                    <a:pt x="10" y="25"/>
                    <a:pt x="10" y="24"/>
                  </a:cubicBezTo>
                  <a:cubicBezTo>
                    <a:pt x="11" y="23"/>
                    <a:pt x="11" y="22"/>
                    <a:pt x="10" y="22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20" name="Freeform 61"/>
            <p:cNvSpPr>
              <a:spLocks/>
            </p:cNvSpPr>
            <p:nvPr/>
          </p:nvSpPr>
          <p:spPr bwMode="auto">
            <a:xfrm>
              <a:off x="5450" y="11411"/>
              <a:ext cx="1674" cy="1506"/>
            </a:xfrm>
            <a:custGeom>
              <a:avLst/>
              <a:gdLst>
                <a:gd name="T0" fmla="*/ 5 w 161"/>
                <a:gd name="T1" fmla="*/ 130 h 142"/>
                <a:gd name="T2" fmla="*/ 1 w 161"/>
                <a:gd name="T3" fmla="*/ 117 h 142"/>
                <a:gd name="T4" fmla="*/ 1 w 161"/>
                <a:gd name="T5" fmla="*/ 106 h 142"/>
                <a:gd name="T6" fmla="*/ 9 w 161"/>
                <a:gd name="T7" fmla="*/ 95 h 142"/>
                <a:gd name="T8" fmla="*/ 20 w 161"/>
                <a:gd name="T9" fmla="*/ 89 h 142"/>
                <a:gd name="T10" fmla="*/ 33 w 161"/>
                <a:gd name="T11" fmla="*/ 87 h 142"/>
                <a:gd name="T12" fmla="*/ 45 w 161"/>
                <a:gd name="T13" fmla="*/ 81 h 142"/>
                <a:gd name="T14" fmla="*/ 53 w 161"/>
                <a:gd name="T15" fmla="*/ 76 h 142"/>
                <a:gd name="T16" fmla="*/ 61 w 161"/>
                <a:gd name="T17" fmla="*/ 72 h 142"/>
                <a:gd name="T18" fmla="*/ 67 w 161"/>
                <a:gd name="T19" fmla="*/ 69 h 142"/>
                <a:gd name="T20" fmla="*/ 67 w 161"/>
                <a:gd name="T21" fmla="*/ 58 h 142"/>
                <a:gd name="T22" fmla="*/ 67 w 161"/>
                <a:gd name="T23" fmla="*/ 47 h 142"/>
                <a:gd name="T24" fmla="*/ 77 w 161"/>
                <a:gd name="T25" fmla="*/ 43 h 142"/>
                <a:gd name="T26" fmla="*/ 82 w 161"/>
                <a:gd name="T27" fmla="*/ 39 h 142"/>
                <a:gd name="T28" fmla="*/ 95 w 161"/>
                <a:gd name="T29" fmla="*/ 38 h 142"/>
                <a:gd name="T30" fmla="*/ 99 w 161"/>
                <a:gd name="T31" fmla="*/ 32 h 142"/>
                <a:gd name="T32" fmla="*/ 110 w 161"/>
                <a:gd name="T33" fmla="*/ 28 h 142"/>
                <a:gd name="T34" fmla="*/ 119 w 161"/>
                <a:gd name="T35" fmla="*/ 20 h 142"/>
                <a:gd name="T36" fmla="*/ 129 w 161"/>
                <a:gd name="T37" fmla="*/ 15 h 142"/>
                <a:gd name="T38" fmla="*/ 142 w 161"/>
                <a:gd name="T39" fmla="*/ 6 h 142"/>
                <a:gd name="T40" fmla="*/ 151 w 161"/>
                <a:gd name="T41" fmla="*/ 2 h 142"/>
                <a:gd name="T42" fmla="*/ 154 w 161"/>
                <a:gd name="T43" fmla="*/ 7 h 142"/>
                <a:gd name="T44" fmla="*/ 161 w 161"/>
                <a:gd name="T45" fmla="*/ 17 h 142"/>
                <a:gd name="T46" fmla="*/ 158 w 161"/>
                <a:gd name="T47" fmla="*/ 33 h 142"/>
                <a:gd name="T48" fmla="*/ 158 w 161"/>
                <a:gd name="T49" fmla="*/ 54 h 142"/>
                <a:gd name="T50" fmla="*/ 160 w 161"/>
                <a:gd name="T51" fmla="*/ 69 h 142"/>
                <a:gd name="T52" fmla="*/ 156 w 161"/>
                <a:gd name="T53" fmla="*/ 80 h 142"/>
                <a:gd name="T54" fmla="*/ 151 w 161"/>
                <a:gd name="T55" fmla="*/ 88 h 142"/>
                <a:gd name="T56" fmla="*/ 149 w 161"/>
                <a:gd name="T57" fmla="*/ 100 h 142"/>
                <a:gd name="T58" fmla="*/ 148 w 161"/>
                <a:gd name="T59" fmla="*/ 112 h 142"/>
                <a:gd name="T60" fmla="*/ 147 w 161"/>
                <a:gd name="T61" fmla="*/ 117 h 142"/>
                <a:gd name="T62" fmla="*/ 142 w 161"/>
                <a:gd name="T63" fmla="*/ 125 h 142"/>
                <a:gd name="T64" fmla="*/ 143 w 161"/>
                <a:gd name="T65" fmla="*/ 136 h 142"/>
                <a:gd name="T66" fmla="*/ 139 w 161"/>
                <a:gd name="T67" fmla="*/ 142 h 142"/>
                <a:gd name="T68" fmla="*/ 136 w 161"/>
                <a:gd name="T69" fmla="*/ 136 h 142"/>
                <a:gd name="T70" fmla="*/ 121 w 161"/>
                <a:gd name="T71" fmla="*/ 129 h 142"/>
                <a:gd name="T72" fmla="*/ 106 w 161"/>
                <a:gd name="T73" fmla="*/ 133 h 142"/>
                <a:gd name="T74" fmla="*/ 96 w 161"/>
                <a:gd name="T75" fmla="*/ 125 h 142"/>
                <a:gd name="T76" fmla="*/ 89 w 161"/>
                <a:gd name="T77" fmla="*/ 116 h 142"/>
                <a:gd name="T78" fmla="*/ 73 w 161"/>
                <a:gd name="T79" fmla="*/ 116 h 142"/>
                <a:gd name="T80" fmla="*/ 65 w 161"/>
                <a:gd name="T81" fmla="*/ 122 h 142"/>
                <a:gd name="T82" fmla="*/ 64 w 161"/>
                <a:gd name="T83" fmla="*/ 134 h 142"/>
                <a:gd name="T84" fmla="*/ 52 w 161"/>
                <a:gd name="T85" fmla="*/ 134 h 142"/>
                <a:gd name="T86" fmla="*/ 36 w 161"/>
                <a:gd name="T87" fmla="*/ 135 h 142"/>
                <a:gd name="T88" fmla="*/ 28 w 161"/>
                <a:gd name="T89" fmla="*/ 136 h 142"/>
                <a:gd name="T90" fmla="*/ 14 w 161"/>
                <a:gd name="T91" fmla="*/ 135 h 142"/>
                <a:gd name="T92" fmla="*/ 8 w 161"/>
                <a:gd name="T93" fmla="*/ 13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1" h="142">
                  <a:moveTo>
                    <a:pt x="6" y="138"/>
                  </a:moveTo>
                  <a:cubicBezTo>
                    <a:pt x="7" y="137"/>
                    <a:pt x="6" y="135"/>
                    <a:pt x="6" y="134"/>
                  </a:cubicBezTo>
                  <a:cubicBezTo>
                    <a:pt x="6" y="133"/>
                    <a:pt x="6" y="131"/>
                    <a:pt x="5" y="130"/>
                  </a:cubicBezTo>
                  <a:cubicBezTo>
                    <a:pt x="5" y="128"/>
                    <a:pt x="5" y="127"/>
                    <a:pt x="4" y="126"/>
                  </a:cubicBezTo>
                  <a:cubicBezTo>
                    <a:pt x="4" y="124"/>
                    <a:pt x="4" y="123"/>
                    <a:pt x="3" y="121"/>
                  </a:cubicBezTo>
                  <a:cubicBezTo>
                    <a:pt x="2" y="120"/>
                    <a:pt x="1" y="118"/>
                    <a:pt x="1" y="117"/>
                  </a:cubicBezTo>
                  <a:cubicBezTo>
                    <a:pt x="0" y="115"/>
                    <a:pt x="0" y="114"/>
                    <a:pt x="0" y="113"/>
                  </a:cubicBezTo>
                  <a:cubicBezTo>
                    <a:pt x="0" y="111"/>
                    <a:pt x="0" y="110"/>
                    <a:pt x="1" y="109"/>
                  </a:cubicBezTo>
                  <a:cubicBezTo>
                    <a:pt x="1" y="107"/>
                    <a:pt x="0" y="107"/>
                    <a:pt x="1" y="106"/>
                  </a:cubicBezTo>
                  <a:cubicBezTo>
                    <a:pt x="1" y="105"/>
                    <a:pt x="2" y="104"/>
                    <a:pt x="3" y="103"/>
                  </a:cubicBezTo>
                  <a:cubicBezTo>
                    <a:pt x="4" y="102"/>
                    <a:pt x="5" y="100"/>
                    <a:pt x="6" y="99"/>
                  </a:cubicBezTo>
                  <a:cubicBezTo>
                    <a:pt x="7" y="97"/>
                    <a:pt x="8" y="96"/>
                    <a:pt x="9" y="95"/>
                  </a:cubicBezTo>
                  <a:cubicBezTo>
                    <a:pt x="11" y="94"/>
                    <a:pt x="12" y="93"/>
                    <a:pt x="13" y="92"/>
                  </a:cubicBezTo>
                  <a:cubicBezTo>
                    <a:pt x="14" y="91"/>
                    <a:pt x="14" y="91"/>
                    <a:pt x="15" y="90"/>
                  </a:cubicBezTo>
                  <a:cubicBezTo>
                    <a:pt x="17" y="90"/>
                    <a:pt x="18" y="90"/>
                    <a:pt x="20" y="89"/>
                  </a:cubicBezTo>
                  <a:cubicBezTo>
                    <a:pt x="21" y="89"/>
                    <a:pt x="23" y="89"/>
                    <a:pt x="25" y="89"/>
                  </a:cubicBezTo>
                  <a:cubicBezTo>
                    <a:pt x="26" y="88"/>
                    <a:pt x="27" y="88"/>
                    <a:pt x="28" y="88"/>
                  </a:cubicBezTo>
                  <a:cubicBezTo>
                    <a:pt x="30" y="88"/>
                    <a:pt x="31" y="87"/>
                    <a:pt x="33" y="87"/>
                  </a:cubicBezTo>
                  <a:cubicBezTo>
                    <a:pt x="34" y="86"/>
                    <a:pt x="36" y="85"/>
                    <a:pt x="37" y="84"/>
                  </a:cubicBezTo>
                  <a:cubicBezTo>
                    <a:pt x="38" y="83"/>
                    <a:pt x="40" y="82"/>
                    <a:pt x="41" y="81"/>
                  </a:cubicBezTo>
                  <a:cubicBezTo>
                    <a:pt x="43" y="81"/>
                    <a:pt x="44" y="81"/>
                    <a:pt x="45" y="81"/>
                  </a:cubicBezTo>
                  <a:cubicBezTo>
                    <a:pt x="46" y="81"/>
                    <a:pt x="47" y="82"/>
                    <a:pt x="48" y="81"/>
                  </a:cubicBezTo>
                  <a:cubicBezTo>
                    <a:pt x="49" y="81"/>
                    <a:pt x="49" y="79"/>
                    <a:pt x="50" y="78"/>
                  </a:cubicBezTo>
                  <a:cubicBezTo>
                    <a:pt x="51" y="78"/>
                    <a:pt x="52" y="77"/>
                    <a:pt x="53" y="76"/>
                  </a:cubicBezTo>
                  <a:cubicBezTo>
                    <a:pt x="54" y="76"/>
                    <a:pt x="54" y="74"/>
                    <a:pt x="55" y="73"/>
                  </a:cubicBezTo>
                  <a:cubicBezTo>
                    <a:pt x="56" y="73"/>
                    <a:pt x="58" y="73"/>
                    <a:pt x="59" y="72"/>
                  </a:cubicBezTo>
                  <a:cubicBezTo>
                    <a:pt x="60" y="72"/>
                    <a:pt x="60" y="72"/>
                    <a:pt x="61" y="72"/>
                  </a:cubicBezTo>
                  <a:cubicBezTo>
                    <a:pt x="62" y="72"/>
                    <a:pt x="63" y="72"/>
                    <a:pt x="64" y="72"/>
                  </a:cubicBezTo>
                  <a:cubicBezTo>
                    <a:pt x="65" y="72"/>
                    <a:pt x="66" y="72"/>
                    <a:pt x="67" y="71"/>
                  </a:cubicBezTo>
                  <a:cubicBezTo>
                    <a:pt x="68" y="71"/>
                    <a:pt x="67" y="70"/>
                    <a:pt x="67" y="69"/>
                  </a:cubicBezTo>
                  <a:cubicBezTo>
                    <a:pt x="67" y="68"/>
                    <a:pt x="67" y="67"/>
                    <a:pt x="67" y="66"/>
                  </a:cubicBezTo>
                  <a:cubicBezTo>
                    <a:pt x="67" y="65"/>
                    <a:pt x="67" y="64"/>
                    <a:pt x="67" y="62"/>
                  </a:cubicBezTo>
                  <a:cubicBezTo>
                    <a:pt x="67" y="61"/>
                    <a:pt x="67" y="60"/>
                    <a:pt x="67" y="58"/>
                  </a:cubicBezTo>
                  <a:cubicBezTo>
                    <a:pt x="67" y="57"/>
                    <a:pt x="66" y="55"/>
                    <a:pt x="66" y="54"/>
                  </a:cubicBezTo>
                  <a:cubicBezTo>
                    <a:pt x="66" y="52"/>
                    <a:pt x="66" y="51"/>
                    <a:pt x="66" y="50"/>
                  </a:cubicBezTo>
                  <a:cubicBezTo>
                    <a:pt x="66" y="49"/>
                    <a:pt x="66" y="47"/>
                    <a:pt x="67" y="47"/>
                  </a:cubicBezTo>
                  <a:cubicBezTo>
                    <a:pt x="68" y="46"/>
                    <a:pt x="69" y="45"/>
                    <a:pt x="70" y="45"/>
                  </a:cubicBezTo>
                  <a:cubicBezTo>
                    <a:pt x="71" y="44"/>
                    <a:pt x="72" y="44"/>
                    <a:pt x="72" y="43"/>
                  </a:cubicBezTo>
                  <a:cubicBezTo>
                    <a:pt x="73" y="43"/>
                    <a:pt x="75" y="43"/>
                    <a:pt x="77" y="43"/>
                  </a:cubicBezTo>
                  <a:cubicBezTo>
                    <a:pt x="78" y="43"/>
                    <a:pt x="78" y="42"/>
                    <a:pt x="78" y="42"/>
                  </a:cubicBezTo>
                  <a:cubicBezTo>
                    <a:pt x="79" y="42"/>
                    <a:pt x="79" y="41"/>
                    <a:pt x="80" y="41"/>
                  </a:cubicBezTo>
                  <a:cubicBezTo>
                    <a:pt x="81" y="40"/>
                    <a:pt x="81" y="40"/>
                    <a:pt x="82" y="39"/>
                  </a:cubicBezTo>
                  <a:cubicBezTo>
                    <a:pt x="83" y="39"/>
                    <a:pt x="82" y="38"/>
                    <a:pt x="84" y="38"/>
                  </a:cubicBezTo>
                  <a:cubicBezTo>
                    <a:pt x="86" y="38"/>
                    <a:pt x="90" y="38"/>
                    <a:pt x="92" y="38"/>
                  </a:cubicBezTo>
                  <a:cubicBezTo>
                    <a:pt x="94" y="38"/>
                    <a:pt x="94" y="38"/>
                    <a:pt x="95" y="38"/>
                  </a:cubicBezTo>
                  <a:cubicBezTo>
                    <a:pt x="95" y="38"/>
                    <a:pt x="95" y="38"/>
                    <a:pt x="95" y="37"/>
                  </a:cubicBezTo>
                  <a:cubicBezTo>
                    <a:pt x="96" y="36"/>
                    <a:pt x="96" y="35"/>
                    <a:pt x="97" y="34"/>
                  </a:cubicBezTo>
                  <a:cubicBezTo>
                    <a:pt x="97" y="33"/>
                    <a:pt x="98" y="33"/>
                    <a:pt x="99" y="32"/>
                  </a:cubicBezTo>
                  <a:cubicBezTo>
                    <a:pt x="100" y="32"/>
                    <a:pt x="102" y="32"/>
                    <a:pt x="104" y="31"/>
                  </a:cubicBezTo>
                  <a:cubicBezTo>
                    <a:pt x="105" y="31"/>
                    <a:pt x="106" y="29"/>
                    <a:pt x="108" y="28"/>
                  </a:cubicBezTo>
                  <a:cubicBezTo>
                    <a:pt x="109" y="28"/>
                    <a:pt x="109" y="29"/>
                    <a:pt x="110" y="28"/>
                  </a:cubicBezTo>
                  <a:cubicBezTo>
                    <a:pt x="111" y="28"/>
                    <a:pt x="113" y="27"/>
                    <a:pt x="114" y="27"/>
                  </a:cubicBezTo>
                  <a:cubicBezTo>
                    <a:pt x="115" y="26"/>
                    <a:pt x="116" y="24"/>
                    <a:pt x="117" y="23"/>
                  </a:cubicBezTo>
                  <a:cubicBezTo>
                    <a:pt x="118" y="22"/>
                    <a:pt x="118" y="21"/>
                    <a:pt x="119" y="20"/>
                  </a:cubicBezTo>
                  <a:cubicBezTo>
                    <a:pt x="119" y="19"/>
                    <a:pt x="121" y="18"/>
                    <a:pt x="122" y="17"/>
                  </a:cubicBezTo>
                  <a:cubicBezTo>
                    <a:pt x="123" y="16"/>
                    <a:pt x="124" y="15"/>
                    <a:pt x="125" y="15"/>
                  </a:cubicBezTo>
                  <a:cubicBezTo>
                    <a:pt x="126" y="14"/>
                    <a:pt x="128" y="15"/>
                    <a:pt x="129" y="15"/>
                  </a:cubicBezTo>
                  <a:cubicBezTo>
                    <a:pt x="131" y="14"/>
                    <a:pt x="131" y="14"/>
                    <a:pt x="132" y="14"/>
                  </a:cubicBezTo>
                  <a:cubicBezTo>
                    <a:pt x="134" y="13"/>
                    <a:pt x="136" y="12"/>
                    <a:pt x="137" y="11"/>
                  </a:cubicBezTo>
                  <a:cubicBezTo>
                    <a:pt x="139" y="10"/>
                    <a:pt x="141" y="7"/>
                    <a:pt x="142" y="6"/>
                  </a:cubicBezTo>
                  <a:cubicBezTo>
                    <a:pt x="143" y="4"/>
                    <a:pt x="144" y="2"/>
                    <a:pt x="145" y="1"/>
                  </a:cubicBezTo>
                  <a:cubicBezTo>
                    <a:pt x="146" y="0"/>
                    <a:pt x="148" y="0"/>
                    <a:pt x="149" y="1"/>
                  </a:cubicBezTo>
                  <a:cubicBezTo>
                    <a:pt x="150" y="1"/>
                    <a:pt x="150" y="1"/>
                    <a:pt x="151" y="2"/>
                  </a:cubicBezTo>
                  <a:cubicBezTo>
                    <a:pt x="152" y="2"/>
                    <a:pt x="152" y="4"/>
                    <a:pt x="153" y="5"/>
                  </a:cubicBezTo>
                  <a:cubicBezTo>
                    <a:pt x="153" y="6"/>
                    <a:pt x="153" y="7"/>
                    <a:pt x="154" y="7"/>
                  </a:cubicBezTo>
                  <a:cubicBezTo>
                    <a:pt x="154" y="7"/>
                    <a:pt x="154" y="7"/>
                    <a:pt x="154" y="7"/>
                  </a:cubicBezTo>
                  <a:cubicBezTo>
                    <a:pt x="155" y="10"/>
                    <a:pt x="157" y="9"/>
                    <a:pt x="158" y="10"/>
                  </a:cubicBezTo>
                  <a:cubicBezTo>
                    <a:pt x="159" y="11"/>
                    <a:pt x="160" y="11"/>
                    <a:pt x="161" y="12"/>
                  </a:cubicBezTo>
                  <a:cubicBezTo>
                    <a:pt x="161" y="14"/>
                    <a:pt x="161" y="15"/>
                    <a:pt x="161" y="17"/>
                  </a:cubicBezTo>
                  <a:cubicBezTo>
                    <a:pt x="161" y="18"/>
                    <a:pt x="160" y="18"/>
                    <a:pt x="160" y="19"/>
                  </a:cubicBezTo>
                  <a:cubicBezTo>
                    <a:pt x="160" y="20"/>
                    <a:pt x="159" y="21"/>
                    <a:pt x="159" y="23"/>
                  </a:cubicBezTo>
                  <a:cubicBezTo>
                    <a:pt x="159" y="25"/>
                    <a:pt x="159" y="30"/>
                    <a:pt x="158" y="33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9" y="45"/>
                    <a:pt x="159" y="47"/>
                    <a:pt x="159" y="49"/>
                  </a:cubicBezTo>
                  <a:cubicBezTo>
                    <a:pt x="159" y="51"/>
                    <a:pt x="158" y="53"/>
                    <a:pt x="158" y="54"/>
                  </a:cubicBezTo>
                  <a:cubicBezTo>
                    <a:pt x="159" y="56"/>
                    <a:pt x="160" y="57"/>
                    <a:pt x="160" y="58"/>
                  </a:cubicBezTo>
                  <a:cubicBezTo>
                    <a:pt x="160" y="60"/>
                    <a:pt x="160" y="62"/>
                    <a:pt x="160" y="64"/>
                  </a:cubicBezTo>
                  <a:cubicBezTo>
                    <a:pt x="160" y="65"/>
                    <a:pt x="160" y="67"/>
                    <a:pt x="160" y="69"/>
                  </a:cubicBezTo>
                  <a:cubicBezTo>
                    <a:pt x="159" y="71"/>
                    <a:pt x="160" y="73"/>
                    <a:pt x="159" y="74"/>
                  </a:cubicBezTo>
                  <a:cubicBezTo>
                    <a:pt x="159" y="75"/>
                    <a:pt x="157" y="75"/>
                    <a:pt x="156" y="76"/>
                  </a:cubicBezTo>
                  <a:cubicBezTo>
                    <a:pt x="156" y="77"/>
                    <a:pt x="156" y="79"/>
                    <a:pt x="156" y="80"/>
                  </a:cubicBezTo>
                  <a:cubicBezTo>
                    <a:pt x="156" y="81"/>
                    <a:pt x="156" y="82"/>
                    <a:pt x="155" y="83"/>
                  </a:cubicBezTo>
                  <a:cubicBezTo>
                    <a:pt x="154" y="84"/>
                    <a:pt x="153" y="85"/>
                    <a:pt x="152" y="86"/>
                  </a:cubicBezTo>
                  <a:cubicBezTo>
                    <a:pt x="152" y="87"/>
                    <a:pt x="151" y="87"/>
                    <a:pt x="151" y="88"/>
                  </a:cubicBezTo>
                  <a:cubicBezTo>
                    <a:pt x="150" y="89"/>
                    <a:pt x="149" y="90"/>
                    <a:pt x="149" y="91"/>
                  </a:cubicBezTo>
                  <a:cubicBezTo>
                    <a:pt x="149" y="93"/>
                    <a:pt x="149" y="95"/>
                    <a:pt x="149" y="97"/>
                  </a:cubicBezTo>
                  <a:cubicBezTo>
                    <a:pt x="149" y="98"/>
                    <a:pt x="149" y="98"/>
                    <a:pt x="149" y="100"/>
                  </a:cubicBezTo>
                  <a:cubicBezTo>
                    <a:pt x="148" y="101"/>
                    <a:pt x="147" y="102"/>
                    <a:pt x="147" y="104"/>
                  </a:cubicBezTo>
                  <a:cubicBezTo>
                    <a:pt x="146" y="105"/>
                    <a:pt x="147" y="107"/>
                    <a:pt x="147" y="108"/>
                  </a:cubicBezTo>
                  <a:cubicBezTo>
                    <a:pt x="147" y="109"/>
                    <a:pt x="148" y="110"/>
                    <a:pt x="148" y="112"/>
                  </a:cubicBezTo>
                  <a:cubicBezTo>
                    <a:pt x="148" y="113"/>
                    <a:pt x="135" y="114"/>
                    <a:pt x="147" y="115"/>
                  </a:cubicBezTo>
                  <a:cubicBezTo>
                    <a:pt x="147" y="115"/>
                    <a:pt x="147" y="115"/>
                    <a:pt x="147" y="115"/>
                  </a:cubicBezTo>
                  <a:cubicBezTo>
                    <a:pt x="146" y="116"/>
                    <a:pt x="147" y="117"/>
                    <a:pt x="147" y="117"/>
                  </a:cubicBezTo>
                  <a:cubicBezTo>
                    <a:pt x="147" y="118"/>
                    <a:pt x="147" y="120"/>
                    <a:pt x="146" y="121"/>
                  </a:cubicBezTo>
                  <a:cubicBezTo>
                    <a:pt x="146" y="122"/>
                    <a:pt x="146" y="122"/>
                    <a:pt x="145" y="123"/>
                  </a:cubicBezTo>
                  <a:cubicBezTo>
                    <a:pt x="144" y="123"/>
                    <a:pt x="143" y="124"/>
                    <a:pt x="142" y="125"/>
                  </a:cubicBezTo>
                  <a:cubicBezTo>
                    <a:pt x="142" y="126"/>
                    <a:pt x="142" y="127"/>
                    <a:pt x="142" y="128"/>
                  </a:cubicBezTo>
                  <a:cubicBezTo>
                    <a:pt x="142" y="129"/>
                    <a:pt x="142" y="130"/>
                    <a:pt x="142" y="132"/>
                  </a:cubicBezTo>
                  <a:cubicBezTo>
                    <a:pt x="142" y="133"/>
                    <a:pt x="143" y="135"/>
                    <a:pt x="143" y="136"/>
                  </a:cubicBezTo>
                  <a:cubicBezTo>
                    <a:pt x="143" y="137"/>
                    <a:pt x="143" y="137"/>
                    <a:pt x="143" y="138"/>
                  </a:cubicBezTo>
                  <a:cubicBezTo>
                    <a:pt x="142" y="139"/>
                    <a:pt x="142" y="140"/>
                    <a:pt x="141" y="140"/>
                  </a:cubicBezTo>
                  <a:cubicBezTo>
                    <a:pt x="140" y="141"/>
                    <a:pt x="140" y="142"/>
                    <a:pt x="139" y="142"/>
                  </a:cubicBezTo>
                  <a:cubicBezTo>
                    <a:pt x="139" y="142"/>
                    <a:pt x="139" y="142"/>
                    <a:pt x="139" y="142"/>
                  </a:cubicBezTo>
                  <a:cubicBezTo>
                    <a:pt x="138" y="142"/>
                    <a:pt x="138" y="141"/>
                    <a:pt x="138" y="141"/>
                  </a:cubicBezTo>
                  <a:cubicBezTo>
                    <a:pt x="137" y="139"/>
                    <a:pt x="137" y="137"/>
                    <a:pt x="136" y="136"/>
                  </a:cubicBezTo>
                  <a:cubicBezTo>
                    <a:pt x="134" y="136"/>
                    <a:pt x="133" y="136"/>
                    <a:pt x="131" y="136"/>
                  </a:cubicBezTo>
                  <a:cubicBezTo>
                    <a:pt x="129" y="135"/>
                    <a:pt x="127" y="136"/>
                    <a:pt x="125" y="135"/>
                  </a:cubicBezTo>
                  <a:cubicBezTo>
                    <a:pt x="124" y="134"/>
                    <a:pt x="123" y="130"/>
                    <a:pt x="121" y="129"/>
                  </a:cubicBezTo>
                  <a:cubicBezTo>
                    <a:pt x="120" y="128"/>
                    <a:pt x="118" y="128"/>
                    <a:pt x="117" y="129"/>
                  </a:cubicBezTo>
                  <a:cubicBezTo>
                    <a:pt x="115" y="130"/>
                    <a:pt x="117" y="132"/>
                    <a:pt x="115" y="133"/>
                  </a:cubicBezTo>
                  <a:cubicBezTo>
                    <a:pt x="113" y="134"/>
                    <a:pt x="108" y="133"/>
                    <a:pt x="106" y="133"/>
                  </a:cubicBezTo>
                  <a:cubicBezTo>
                    <a:pt x="105" y="132"/>
                    <a:pt x="105" y="131"/>
                    <a:pt x="104" y="131"/>
                  </a:cubicBezTo>
                  <a:cubicBezTo>
                    <a:pt x="103" y="130"/>
                    <a:pt x="101" y="129"/>
                    <a:pt x="101" y="129"/>
                  </a:cubicBezTo>
                  <a:cubicBezTo>
                    <a:pt x="100" y="129"/>
                    <a:pt x="97" y="126"/>
                    <a:pt x="96" y="125"/>
                  </a:cubicBezTo>
                  <a:cubicBezTo>
                    <a:pt x="95" y="124"/>
                    <a:pt x="91" y="124"/>
                    <a:pt x="91" y="123"/>
                  </a:cubicBezTo>
                  <a:cubicBezTo>
                    <a:pt x="91" y="122"/>
                    <a:pt x="92" y="119"/>
                    <a:pt x="92" y="118"/>
                  </a:cubicBezTo>
                  <a:cubicBezTo>
                    <a:pt x="91" y="117"/>
                    <a:pt x="90" y="117"/>
                    <a:pt x="89" y="116"/>
                  </a:cubicBezTo>
                  <a:cubicBezTo>
                    <a:pt x="88" y="116"/>
                    <a:pt x="86" y="116"/>
                    <a:pt x="84" y="116"/>
                  </a:cubicBezTo>
                  <a:cubicBezTo>
                    <a:pt x="82" y="116"/>
                    <a:pt x="80" y="116"/>
                    <a:pt x="78" y="116"/>
                  </a:cubicBezTo>
                  <a:cubicBezTo>
                    <a:pt x="77" y="116"/>
                    <a:pt x="74" y="116"/>
                    <a:pt x="73" y="116"/>
                  </a:cubicBezTo>
                  <a:cubicBezTo>
                    <a:pt x="71" y="116"/>
                    <a:pt x="70" y="115"/>
                    <a:pt x="69" y="116"/>
                  </a:cubicBezTo>
                  <a:cubicBezTo>
                    <a:pt x="68" y="117"/>
                    <a:pt x="66" y="118"/>
                    <a:pt x="65" y="120"/>
                  </a:cubicBezTo>
                  <a:cubicBezTo>
                    <a:pt x="64" y="121"/>
                    <a:pt x="65" y="121"/>
                    <a:pt x="65" y="122"/>
                  </a:cubicBezTo>
                  <a:cubicBezTo>
                    <a:pt x="65" y="123"/>
                    <a:pt x="65" y="125"/>
                    <a:pt x="65" y="126"/>
                  </a:cubicBezTo>
                  <a:cubicBezTo>
                    <a:pt x="65" y="127"/>
                    <a:pt x="65" y="129"/>
                    <a:pt x="65" y="130"/>
                  </a:cubicBezTo>
                  <a:cubicBezTo>
                    <a:pt x="65" y="132"/>
                    <a:pt x="65" y="133"/>
                    <a:pt x="64" y="134"/>
                  </a:cubicBezTo>
                  <a:cubicBezTo>
                    <a:pt x="64" y="134"/>
                    <a:pt x="63" y="134"/>
                    <a:pt x="61" y="134"/>
                  </a:cubicBezTo>
                  <a:cubicBezTo>
                    <a:pt x="60" y="134"/>
                    <a:pt x="58" y="134"/>
                    <a:pt x="56" y="134"/>
                  </a:cubicBezTo>
                  <a:cubicBezTo>
                    <a:pt x="55" y="134"/>
                    <a:pt x="54" y="134"/>
                    <a:pt x="52" y="134"/>
                  </a:cubicBezTo>
                  <a:cubicBezTo>
                    <a:pt x="50" y="134"/>
                    <a:pt x="48" y="134"/>
                    <a:pt x="47" y="134"/>
                  </a:cubicBezTo>
                  <a:cubicBezTo>
                    <a:pt x="45" y="134"/>
                    <a:pt x="43" y="134"/>
                    <a:pt x="41" y="134"/>
                  </a:cubicBezTo>
                  <a:cubicBezTo>
                    <a:pt x="39" y="134"/>
                    <a:pt x="38" y="134"/>
                    <a:pt x="36" y="135"/>
                  </a:cubicBezTo>
                  <a:cubicBezTo>
                    <a:pt x="34" y="135"/>
                    <a:pt x="32" y="135"/>
                    <a:pt x="30" y="136"/>
                  </a:cubicBezTo>
                  <a:cubicBezTo>
                    <a:pt x="30" y="136"/>
                    <a:pt x="29" y="136"/>
                    <a:pt x="28" y="137"/>
                  </a:cubicBezTo>
                  <a:cubicBezTo>
                    <a:pt x="28" y="137"/>
                    <a:pt x="28" y="137"/>
                    <a:pt x="28" y="136"/>
                  </a:cubicBezTo>
                  <a:cubicBezTo>
                    <a:pt x="28" y="136"/>
                    <a:pt x="28" y="135"/>
                    <a:pt x="27" y="135"/>
                  </a:cubicBezTo>
                  <a:cubicBezTo>
                    <a:pt x="25" y="135"/>
                    <a:pt x="24" y="135"/>
                    <a:pt x="22" y="135"/>
                  </a:cubicBezTo>
                  <a:cubicBezTo>
                    <a:pt x="20" y="135"/>
                    <a:pt x="16" y="135"/>
                    <a:pt x="14" y="135"/>
                  </a:cubicBezTo>
                  <a:cubicBezTo>
                    <a:pt x="13" y="135"/>
                    <a:pt x="12" y="135"/>
                    <a:pt x="12" y="135"/>
                  </a:cubicBezTo>
                  <a:cubicBezTo>
                    <a:pt x="11" y="136"/>
                    <a:pt x="11" y="138"/>
                    <a:pt x="10" y="138"/>
                  </a:cubicBezTo>
                  <a:cubicBezTo>
                    <a:pt x="10" y="139"/>
                    <a:pt x="9" y="139"/>
                    <a:pt x="8" y="139"/>
                  </a:cubicBezTo>
                  <a:cubicBezTo>
                    <a:pt x="8" y="139"/>
                    <a:pt x="7" y="138"/>
                    <a:pt x="6" y="138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21" name="Freeform 60"/>
            <p:cNvSpPr>
              <a:spLocks/>
            </p:cNvSpPr>
            <p:nvPr/>
          </p:nvSpPr>
          <p:spPr bwMode="auto">
            <a:xfrm>
              <a:off x="4713" y="12821"/>
              <a:ext cx="1996" cy="1762"/>
            </a:xfrm>
            <a:custGeom>
              <a:avLst/>
              <a:gdLst>
                <a:gd name="T0" fmla="*/ 186 w 192"/>
                <a:gd name="T1" fmla="*/ 133 h 166"/>
                <a:gd name="T2" fmla="*/ 174 w 192"/>
                <a:gd name="T3" fmla="*/ 135 h 166"/>
                <a:gd name="T4" fmla="*/ 172 w 192"/>
                <a:gd name="T5" fmla="*/ 145 h 166"/>
                <a:gd name="T6" fmla="*/ 163 w 192"/>
                <a:gd name="T7" fmla="*/ 145 h 166"/>
                <a:gd name="T8" fmla="*/ 153 w 192"/>
                <a:gd name="T9" fmla="*/ 147 h 166"/>
                <a:gd name="T10" fmla="*/ 125 w 192"/>
                <a:gd name="T11" fmla="*/ 152 h 166"/>
                <a:gd name="T12" fmla="*/ 84 w 192"/>
                <a:gd name="T13" fmla="*/ 133 h 166"/>
                <a:gd name="T14" fmla="*/ 0 w 192"/>
                <a:gd name="T15" fmla="*/ 97 h 166"/>
                <a:gd name="T16" fmla="*/ 8 w 192"/>
                <a:gd name="T17" fmla="*/ 90 h 166"/>
                <a:gd name="T18" fmla="*/ 15 w 192"/>
                <a:gd name="T19" fmla="*/ 83 h 166"/>
                <a:gd name="T20" fmla="*/ 20 w 192"/>
                <a:gd name="T21" fmla="*/ 76 h 166"/>
                <a:gd name="T22" fmla="*/ 27 w 192"/>
                <a:gd name="T23" fmla="*/ 68 h 166"/>
                <a:gd name="T24" fmla="*/ 33 w 192"/>
                <a:gd name="T25" fmla="*/ 61 h 166"/>
                <a:gd name="T26" fmla="*/ 37 w 192"/>
                <a:gd name="T27" fmla="*/ 54 h 166"/>
                <a:gd name="T28" fmla="*/ 42 w 192"/>
                <a:gd name="T29" fmla="*/ 48 h 166"/>
                <a:gd name="T30" fmla="*/ 48 w 192"/>
                <a:gd name="T31" fmla="*/ 42 h 166"/>
                <a:gd name="T32" fmla="*/ 50 w 192"/>
                <a:gd name="T33" fmla="*/ 33 h 166"/>
                <a:gd name="T34" fmla="*/ 52 w 192"/>
                <a:gd name="T35" fmla="*/ 23 h 166"/>
                <a:gd name="T36" fmla="*/ 55 w 192"/>
                <a:gd name="T37" fmla="*/ 14 h 166"/>
                <a:gd name="T38" fmla="*/ 56 w 192"/>
                <a:gd name="T39" fmla="*/ 5 h 166"/>
                <a:gd name="T40" fmla="*/ 61 w 192"/>
                <a:gd name="T41" fmla="*/ 1 h 166"/>
                <a:gd name="T42" fmla="*/ 70 w 192"/>
                <a:gd name="T43" fmla="*/ 1 h 166"/>
                <a:gd name="T44" fmla="*/ 75 w 192"/>
                <a:gd name="T45" fmla="*/ 3 h 166"/>
                <a:gd name="T46" fmla="*/ 79 w 192"/>
                <a:gd name="T47" fmla="*/ 6 h 166"/>
                <a:gd name="T48" fmla="*/ 83 w 192"/>
                <a:gd name="T49" fmla="*/ 2 h 166"/>
                <a:gd name="T50" fmla="*/ 93 w 192"/>
                <a:gd name="T51" fmla="*/ 2 h 166"/>
                <a:gd name="T52" fmla="*/ 99 w 192"/>
                <a:gd name="T53" fmla="*/ 3 h 166"/>
                <a:gd name="T54" fmla="*/ 97 w 192"/>
                <a:gd name="T55" fmla="*/ 8 h 166"/>
                <a:gd name="T56" fmla="*/ 94 w 192"/>
                <a:gd name="T57" fmla="*/ 14 h 166"/>
                <a:gd name="T58" fmla="*/ 97 w 192"/>
                <a:gd name="T59" fmla="*/ 18 h 166"/>
                <a:gd name="T60" fmla="*/ 94 w 192"/>
                <a:gd name="T61" fmla="*/ 22 h 166"/>
                <a:gd name="T62" fmla="*/ 91 w 192"/>
                <a:gd name="T63" fmla="*/ 27 h 166"/>
                <a:gd name="T64" fmla="*/ 89 w 192"/>
                <a:gd name="T65" fmla="*/ 33 h 166"/>
                <a:gd name="T66" fmla="*/ 90 w 192"/>
                <a:gd name="T67" fmla="*/ 39 h 166"/>
                <a:gd name="T68" fmla="*/ 97 w 192"/>
                <a:gd name="T69" fmla="*/ 40 h 166"/>
                <a:gd name="T70" fmla="*/ 108 w 192"/>
                <a:gd name="T71" fmla="*/ 40 h 166"/>
                <a:gd name="T72" fmla="*/ 114 w 192"/>
                <a:gd name="T73" fmla="*/ 42 h 166"/>
                <a:gd name="T74" fmla="*/ 119 w 192"/>
                <a:gd name="T75" fmla="*/ 44 h 166"/>
                <a:gd name="T76" fmla="*/ 124 w 192"/>
                <a:gd name="T77" fmla="*/ 48 h 166"/>
                <a:gd name="T78" fmla="*/ 127 w 192"/>
                <a:gd name="T79" fmla="*/ 56 h 166"/>
                <a:gd name="T80" fmla="*/ 151 w 192"/>
                <a:gd name="T81" fmla="*/ 60 h 166"/>
                <a:gd name="T82" fmla="*/ 161 w 192"/>
                <a:gd name="T83" fmla="*/ 48 h 166"/>
                <a:gd name="T84" fmla="*/ 167 w 192"/>
                <a:gd name="T85" fmla="*/ 47 h 166"/>
                <a:gd name="T86" fmla="*/ 173 w 192"/>
                <a:gd name="T87" fmla="*/ 46 h 166"/>
                <a:gd name="T88" fmla="*/ 178 w 192"/>
                <a:gd name="T89" fmla="*/ 42 h 166"/>
                <a:gd name="T90" fmla="*/ 191 w 192"/>
                <a:gd name="T91" fmla="*/ 43 h 166"/>
                <a:gd name="T92" fmla="*/ 191 w 192"/>
                <a:gd name="T93" fmla="*/ 51 h 166"/>
                <a:gd name="T94" fmla="*/ 187 w 192"/>
                <a:gd name="T95" fmla="*/ 56 h 166"/>
                <a:gd name="T96" fmla="*/ 187 w 192"/>
                <a:gd name="T97" fmla="*/ 62 h 166"/>
                <a:gd name="T98" fmla="*/ 190 w 192"/>
                <a:gd name="T99" fmla="*/ 70 h 166"/>
                <a:gd name="T100" fmla="*/ 186 w 192"/>
                <a:gd name="T101" fmla="*/ 75 h 166"/>
                <a:gd name="T102" fmla="*/ 189 w 192"/>
                <a:gd name="T103" fmla="*/ 80 h 166"/>
                <a:gd name="T104" fmla="*/ 188 w 192"/>
                <a:gd name="T105" fmla="*/ 86 h 166"/>
                <a:gd name="T106" fmla="*/ 183 w 192"/>
                <a:gd name="T107" fmla="*/ 92 h 166"/>
                <a:gd name="T108" fmla="*/ 186 w 192"/>
                <a:gd name="T109" fmla="*/ 101 h 166"/>
                <a:gd name="T110" fmla="*/ 188 w 192"/>
                <a:gd name="T111" fmla="*/ 109 h 166"/>
                <a:gd name="T112" fmla="*/ 187 w 192"/>
                <a:gd name="T113" fmla="*/ 122 h 166"/>
                <a:gd name="T114" fmla="*/ 188 w 192"/>
                <a:gd name="T115" fmla="*/ 13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2" h="166">
                  <a:moveTo>
                    <a:pt x="188" y="135"/>
                  </a:moveTo>
                  <a:cubicBezTo>
                    <a:pt x="187" y="134"/>
                    <a:pt x="187" y="134"/>
                    <a:pt x="186" y="133"/>
                  </a:cubicBezTo>
                  <a:cubicBezTo>
                    <a:pt x="183" y="132"/>
                    <a:pt x="184" y="137"/>
                    <a:pt x="182" y="137"/>
                  </a:cubicBezTo>
                  <a:cubicBezTo>
                    <a:pt x="180" y="137"/>
                    <a:pt x="176" y="135"/>
                    <a:pt x="174" y="135"/>
                  </a:cubicBezTo>
                  <a:cubicBezTo>
                    <a:pt x="172" y="135"/>
                    <a:pt x="170" y="135"/>
                    <a:pt x="170" y="137"/>
                  </a:cubicBezTo>
                  <a:cubicBezTo>
                    <a:pt x="169" y="139"/>
                    <a:pt x="173" y="143"/>
                    <a:pt x="172" y="145"/>
                  </a:cubicBezTo>
                  <a:cubicBezTo>
                    <a:pt x="172" y="148"/>
                    <a:pt x="169" y="149"/>
                    <a:pt x="167" y="149"/>
                  </a:cubicBezTo>
                  <a:cubicBezTo>
                    <a:pt x="165" y="149"/>
                    <a:pt x="165" y="145"/>
                    <a:pt x="163" y="145"/>
                  </a:cubicBezTo>
                  <a:cubicBezTo>
                    <a:pt x="161" y="145"/>
                    <a:pt x="161" y="148"/>
                    <a:pt x="159" y="149"/>
                  </a:cubicBezTo>
                  <a:cubicBezTo>
                    <a:pt x="157" y="149"/>
                    <a:pt x="155" y="146"/>
                    <a:pt x="153" y="147"/>
                  </a:cubicBezTo>
                  <a:cubicBezTo>
                    <a:pt x="150" y="148"/>
                    <a:pt x="148" y="152"/>
                    <a:pt x="143" y="153"/>
                  </a:cubicBezTo>
                  <a:cubicBezTo>
                    <a:pt x="138" y="154"/>
                    <a:pt x="132" y="151"/>
                    <a:pt x="125" y="152"/>
                  </a:cubicBezTo>
                  <a:cubicBezTo>
                    <a:pt x="118" y="154"/>
                    <a:pt x="112" y="166"/>
                    <a:pt x="103" y="162"/>
                  </a:cubicBezTo>
                  <a:cubicBezTo>
                    <a:pt x="95" y="158"/>
                    <a:pt x="98" y="136"/>
                    <a:pt x="84" y="133"/>
                  </a:cubicBezTo>
                  <a:cubicBezTo>
                    <a:pt x="69" y="129"/>
                    <a:pt x="48" y="150"/>
                    <a:pt x="31" y="142"/>
                  </a:cubicBezTo>
                  <a:cubicBezTo>
                    <a:pt x="15" y="135"/>
                    <a:pt x="13" y="110"/>
                    <a:pt x="0" y="97"/>
                  </a:cubicBezTo>
                  <a:cubicBezTo>
                    <a:pt x="2" y="96"/>
                    <a:pt x="4" y="95"/>
                    <a:pt x="6" y="94"/>
                  </a:cubicBezTo>
                  <a:cubicBezTo>
                    <a:pt x="8" y="92"/>
                    <a:pt x="7" y="91"/>
                    <a:pt x="8" y="90"/>
                  </a:cubicBezTo>
                  <a:cubicBezTo>
                    <a:pt x="10" y="89"/>
                    <a:pt x="11" y="88"/>
                    <a:pt x="12" y="87"/>
                  </a:cubicBezTo>
                  <a:cubicBezTo>
                    <a:pt x="13" y="86"/>
                    <a:pt x="14" y="84"/>
                    <a:pt x="15" y="83"/>
                  </a:cubicBezTo>
                  <a:cubicBezTo>
                    <a:pt x="16" y="82"/>
                    <a:pt x="18" y="81"/>
                    <a:pt x="18" y="80"/>
                  </a:cubicBezTo>
                  <a:cubicBezTo>
                    <a:pt x="19" y="79"/>
                    <a:pt x="19" y="78"/>
                    <a:pt x="20" y="76"/>
                  </a:cubicBezTo>
                  <a:cubicBezTo>
                    <a:pt x="20" y="75"/>
                    <a:pt x="22" y="74"/>
                    <a:pt x="23" y="72"/>
                  </a:cubicBezTo>
                  <a:cubicBezTo>
                    <a:pt x="24" y="71"/>
                    <a:pt x="26" y="70"/>
                    <a:pt x="27" y="68"/>
                  </a:cubicBezTo>
                  <a:cubicBezTo>
                    <a:pt x="28" y="67"/>
                    <a:pt x="28" y="67"/>
                    <a:pt x="30" y="65"/>
                  </a:cubicBezTo>
                  <a:cubicBezTo>
                    <a:pt x="31" y="64"/>
                    <a:pt x="32" y="62"/>
                    <a:pt x="33" y="61"/>
                  </a:cubicBezTo>
                  <a:cubicBezTo>
                    <a:pt x="34" y="59"/>
                    <a:pt x="34" y="58"/>
                    <a:pt x="35" y="57"/>
                  </a:cubicBezTo>
                  <a:cubicBezTo>
                    <a:pt x="36" y="56"/>
                    <a:pt x="36" y="55"/>
                    <a:pt x="37" y="54"/>
                  </a:cubicBezTo>
                  <a:cubicBezTo>
                    <a:pt x="38" y="53"/>
                    <a:pt x="39" y="52"/>
                    <a:pt x="40" y="51"/>
                  </a:cubicBezTo>
                  <a:cubicBezTo>
                    <a:pt x="41" y="51"/>
                    <a:pt x="41" y="49"/>
                    <a:pt x="42" y="48"/>
                  </a:cubicBezTo>
                  <a:cubicBezTo>
                    <a:pt x="43" y="47"/>
                    <a:pt x="45" y="46"/>
                    <a:pt x="46" y="45"/>
                  </a:cubicBezTo>
                  <a:cubicBezTo>
                    <a:pt x="47" y="44"/>
                    <a:pt x="47" y="44"/>
                    <a:pt x="48" y="42"/>
                  </a:cubicBezTo>
                  <a:cubicBezTo>
                    <a:pt x="48" y="41"/>
                    <a:pt x="48" y="40"/>
                    <a:pt x="49" y="38"/>
                  </a:cubicBezTo>
                  <a:cubicBezTo>
                    <a:pt x="49" y="36"/>
                    <a:pt x="49" y="34"/>
                    <a:pt x="50" y="33"/>
                  </a:cubicBezTo>
                  <a:cubicBezTo>
                    <a:pt x="50" y="31"/>
                    <a:pt x="51" y="29"/>
                    <a:pt x="51" y="28"/>
                  </a:cubicBezTo>
                  <a:cubicBezTo>
                    <a:pt x="52" y="26"/>
                    <a:pt x="52" y="25"/>
                    <a:pt x="52" y="23"/>
                  </a:cubicBezTo>
                  <a:cubicBezTo>
                    <a:pt x="53" y="21"/>
                    <a:pt x="54" y="19"/>
                    <a:pt x="54" y="18"/>
                  </a:cubicBezTo>
                  <a:cubicBezTo>
                    <a:pt x="55" y="16"/>
                    <a:pt x="55" y="15"/>
                    <a:pt x="55" y="14"/>
                  </a:cubicBezTo>
                  <a:cubicBezTo>
                    <a:pt x="55" y="12"/>
                    <a:pt x="56" y="10"/>
                    <a:pt x="56" y="9"/>
                  </a:cubicBezTo>
                  <a:cubicBezTo>
                    <a:pt x="56" y="7"/>
                    <a:pt x="56" y="6"/>
                    <a:pt x="56" y="5"/>
                  </a:cubicBezTo>
                  <a:cubicBezTo>
                    <a:pt x="56" y="4"/>
                    <a:pt x="55" y="2"/>
                    <a:pt x="56" y="1"/>
                  </a:cubicBezTo>
                  <a:cubicBezTo>
                    <a:pt x="58" y="0"/>
                    <a:pt x="60" y="1"/>
                    <a:pt x="61" y="1"/>
                  </a:cubicBezTo>
                  <a:cubicBezTo>
                    <a:pt x="63" y="1"/>
                    <a:pt x="64" y="1"/>
                    <a:pt x="66" y="1"/>
                  </a:cubicBezTo>
                  <a:cubicBezTo>
                    <a:pt x="67" y="1"/>
                    <a:pt x="69" y="1"/>
                    <a:pt x="70" y="1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4" y="2"/>
                    <a:pt x="74" y="3"/>
                    <a:pt x="75" y="3"/>
                  </a:cubicBezTo>
                  <a:cubicBezTo>
                    <a:pt x="76" y="4"/>
                    <a:pt x="76" y="5"/>
                    <a:pt x="77" y="5"/>
                  </a:cubicBezTo>
                  <a:cubicBezTo>
                    <a:pt x="78" y="5"/>
                    <a:pt x="78" y="6"/>
                    <a:pt x="79" y="6"/>
                  </a:cubicBezTo>
                  <a:cubicBezTo>
                    <a:pt x="80" y="6"/>
                    <a:pt x="81" y="6"/>
                    <a:pt x="81" y="5"/>
                  </a:cubicBezTo>
                  <a:cubicBezTo>
                    <a:pt x="82" y="5"/>
                    <a:pt x="82" y="3"/>
                    <a:pt x="83" y="2"/>
                  </a:cubicBezTo>
                  <a:cubicBezTo>
                    <a:pt x="83" y="2"/>
                    <a:pt x="84" y="2"/>
                    <a:pt x="85" y="2"/>
                  </a:cubicBezTo>
                  <a:cubicBezTo>
                    <a:pt x="87" y="2"/>
                    <a:pt x="91" y="2"/>
                    <a:pt x="93" y="2"/>
                  </a:cubicBezTo>
                  <a:cubicBezTo>
                    <a:pt x="95" y="2"/>
                    <a:pt x="96" y="2"/>
                    <a:pt x="98" y="2"/>
                  </a:cubicBezTo>
                  <a:cubicBezTo>
                    <a:pt x="99" y="2"/>
                    <a:pt x="99" y="3"/>
                    <a:pt x="99" y="3"/>
                  </a:cubicBezTo>
                  <a:cubicBezTo>
                    <a:pt x="100" y="4"/>
                    <a:pt x="100" y="5"/>
                    <a:pt x="99" y="6"/>
                  </a:cubicBezTo>
                  <a:cubicBezTo>
                    <a:pt x="99" y="7"/>
                    <a:pt x="98" y="8"/>
                    <a:pt x="97" y="8"/>
                  </a:cubicBezTo>
                  <a:cubicBezTo>
                    <a:pt x="97" y="9"/>
                    <a:pt x="95" y="10"/>
                    <a:pt x="95" y="11"/>
                  </a:cubicBezTo>
                  <a:cubicBezTo>
                    <a:pt x="94" y="12"/>
                    <a:pt x="94" y="13"/>
                    <a:pt x="94" y="14"/>
                  </a:cubicBezTo>
                  <a:cubicBezTo>
                    <a:pt x="95" y="15"/>
                    <a:pt x="95" y="15"/>
                    <a:pt x="96" y="16"/>
                  </a:cubicBezTo>
                  <a:cubicBezTo>
                    <a:pt x="96" y="17"/>
                    <a:pt x="97" y="17"/>
                    <a:pt x="97" y="18"/>
                  </a:cubicBezTo>
                  <a:cubicBezTo>
                    <a:pt x="97" y="19"/>
                    <a:pt x="96" y="20"/>
                    <a:pt x="96" y="21"/>
                  </a:cubicBezTo>
                  <a:cubicBezTo>
                    <a:pt x="95" y="22"/>
                    <a:pt x="94" y="22"/>
                    <a:pt x="94" y="22"/>
                  </a:cubicBezTo>
                  <a:cubicBezTo>
                    <a:pt x="93" y="23"/>
                    <a:pt x="93" y="24"/>
                    <a:pt x="92" y="25"/>
                  </a:cubicBezTo>
                  <a:cubicBezTo>
                    <a:pt x="92" y="26"/>
                    <a:pt x="92" y="26"/>
                    <a:pt x="91" y="27"/>
                  </a:cubicBezTo>
                  <a:cubicBezTo>
                    <a:pt x="91" y="28"/>
                    <a:pt x="90" y="29"/>
                    <a:pt x="90" y="30"/>
                  </a:cubicBezTo>
                  <a:cubicBezTo>
                    <a:pt x="89" y="31"/>
                    <a:pt x="89" y="32"/>
                    <a:pt x="89" y="33"/>
                  </a:cubicBezTo>
                  <a:cubicBezTo>
                    <a:pt x="89" y="34"/>
                    <a:pt x="89" y="35"/>
                    <a:pt x="89" y="36"/>
                  </a:cubicBezTo>
                  <a:cubicBezTo>
                    <a:pt x="89" y="37"/>
                    <a:pt x="89" y="38"/>
                    <a:pt x="90" y="39"/>
                  </a:cubicBezTo>
                  <a:cubicBezTo>
                    <a:pt x="90" y="39"/>
                    <a:pt x="90" y="40"/>
                    <a:pt x="92" y="40"/>
                  </a:cubicBezTo>
                  <a:cubicBezTo>
                    <a:pt x="93" y="40"/>
                    <a:pt x="95" y="40"/>
                    <a:pt x="97" y="40"/>
                  </a:cubicBezTo>
                  <a:cubicBezTo>
                    <a:pt x="98" y="40"/>
                    <a:pt x="101" y="40"/>
                    <a:pt x="103" y="40"/>
                  </a:cubicBezTo>
                  <a:cubicBezTo>
                    <a:pt x="105" y="40"/>
                    <a:pt x="106" y="40"/>
                    <a:pt x="108" y="40"/>
                  </a:cubicBezTo>
                  <a:cubicBezTo>
                    <a:pt x="109" y="40"/>
                    <a:pt x="109" y="40"/>
                    <a:pt x="110" y="41"/>
                  </a:cubicBezTo>
                  <a:cubicBezTo>
                    <a:pt x="111" y="41"/>
                    <a:pt x="113" y="42"/>
                    <a:pt x="114" y="42"/>
                  </a:cubicBezTo>
                  <a:cubicBezTo>
                    <a:pt x="114" y="43"/>
                    <a:pt x="114" y="43"/>
                    <a:pt x="115" y="44"/>
                  </a:cubicBezTo>
                  <a:cubicBezTo>
                    <a:pt x="116" y="44"/>
                    <a:pt x="118" y="44"/>
                    <a:pt x="119" y="44"/>
                  </a:cubicBezTo>
                  <a:cubicBezTo>
                    <a:pt x="121" y="44"/>
                    <a:pt x="122" y="45"/>
                    <a:pt x="123" y="45"/>
                  </a:cubicBezTo>
                  <a:cubicBezTo>
                    <a:pt x="124" y="46"/>
                    <a:pt x="124" y="47"/>
                    <a:pt x="124" y="48"/>
                  </a:cubicBezTo>
                  <a:cubicBezTo>
                    <a:pt x="125" y="49"/>
                    <a:pt x="125" y="50"/>
                    <a:pt x="125" y="51"/>
                  </a:cubicBezTo>
                  <a:cubicBezTo>
                    <a:pt x="126" y="53"/>
                    <a:pt x="126" y="55"/>
                    <a:pt x="127" y="56"/>
                  </a:cubicBezTo>
                  <a:cubicBezTo>
                    <a:pt x="127" y="58"/>
                    <a:pt x="123" y="60"/>
                    <a:pt x="128" y="60"/>
                  </a:cubicBezTo>
                  <a:cubicBezTo>
                    <a:pt x="132" y="61"/>
                    <a:pt x="145" y="62"/>
                    <a:pt x="151" y="60"/>
                  </a:cubicBezTo>
                  <a:cubicBezTo>
                    <a:pt x="157" y="58"/>
                    <a:pt x="158" y="53"/>
                    <a:pt x="160" y="51"/>
                  </a:cubicBezTo>
                  <a:cubicBezTo>
                    <a:pt x="161" y="49"/>
                    <a:pt x="160" y="49"/>
                    <a:pt x="161" y="48"/>
                  </a:cubicBezTo>
                  <a:cubicBezTo>
                    <a:pt x="162" y="48"/>
                    <a:pt x="163" y="49"/>
                    <a:pt x="164" y="48"/>
                  </a:cubicBezTo>
                  <a:cubicBezTo>
                    <a:pt x="165" y="48"/>
                    <a:pt x="166" y="48"/>
                    <a:pt x="167" y="47"/>
                  </a:cubicBezTo>
                  <a:cubicBezTo>
                    <a:pt x="168" y="47"/>
                    <a:pt x="168" y="46"/>
                    <a:pt x="170" y="46"/>
                  </a:cubicBezTo>
                  <a:cubicBezTo>
                    <a:pt x="171" y="46"/>
                    <a:pt x="172" y="46"/>
                    <a:pt x="173" y="46"/>
                  </a:cubicBezTo>
                  <a:cubicBezTo>
                    <a:pt x="174" y="46"/>
                    <a:pt x="176" y="47"/>
                    <a:pt x="177" y="46"/>
                  </a:cubicBezTo>
                  <a:cubicBezTo>
                    <a:pt x="178" y="45"/>
                    <a:pt x="176" y="43"/>
                    <a:pt x="178" y="42"/>
                  </a:cubicBezTo>
                  <a:cubicBezTo>
                    <a:pt x="180" y="41"/>
                    <a:pt x="185" y="41"/>
                    <a:pt x="188" y="41"/>
                  </a:cubicBezTo>
                  <a:cubicBezTo>
                    <a:pt x="190" y="42"/>
                    <a:pt x="190" y="42"/>
                    <a:pt x="191" y="43"/>
                  </a:cubicBezTo>
                  <a:cubicBezTo>
                    <a:pt x="192" y="44"/>
                    <a:pt x="191" y="46"/>
                    <a:pt x="191" y="47"/>
                  </a:cubicBezTo>
                  <a:cubicBezTo>
                    <a:pt x="191" y="48"/>
                    <a:pt x="192" y="49"/>
                    <a:pt x="191" y="51"/>
                  </a:cubicBezTo>
                  <a:cubicBezTo>
                    <a:pt x="191" y="52"/>
                    <a:pt x="191" y="53"/>
                    <a:pt x="190" y="54"/>
                  </a:cubicBezTo>
                  <a:cubicBezTo>
                    <a:pt x="190" y="55"/>
                    <a:pt x="188" y="55"/>
                    <a:pt x="187" y="56"/>
                  </a:cubicBezTo>
                  <a:cubicBezTo>
                    <a:pt x="187" y="57"/>
                    <a:pt x="186" y="58"/>
                    <a:pt x="186" y="59"/>
                  </a:cubicBezTo>
                  <a:cubicBezTo>
                    <a:pt x="186" y="60"/>
                    <a:pt x="186" y="61"/>
                    <a:pt x="187" y="62"/>
                  </a:cubicBezTo>
                  <a:cubicBezTo>
                    <a:pt x="187" y="64"/>
                    <a:pt x="188" y="65"/>
                    <a:pt x="188" y="66"/>
                  </a:cubicBezTo>
                  <a:cubicBezTo>
                    <a:pt x="189" y="67"/>
                    <a:pt x="190" y="69"/>
                    <a:pt x="190" y="70"/>
                  </a:cubicBezTo>
                  <a:cubicBezTo>
                    <a:pt x="190" y="71"/>
                    <a:pt x="190" y="72"/>
                    <a:pt x="189" y="73"/>
                  </a:cubicBezTo>
                  <a:cubicBezTo>
                    <a:pt x="188" y="74"/>
                    <a:pt x="186" y="74"/>
                    <a:pt x="186" y="75"/>
                  </a:cubicBezTo>
                  <a:cubicBezTo>
                    <a:pt x="186" y="76"/>
                    <a:pt x="188" y="76"/>
                    <a:pt x="188" y="77"/>
                  </a:cubicBezTo>
                  <a:cubicBezTo>
                    <a:pt x="189" y="78"/>
                    <a:pt x="189" y="80"/>
                    <a:pt x="189" y="80"/>
                  </a:cubicBezTo>
                  <a:cubicBezTo>
                    <a:pt x="189" y="81"/>
                    <a:pt x="189" y="82"/>
                    <a:pt x="188" y="83"/>
                  </a:cubicBezTo>
                  <a:cubicBezTo>
                    <a:pt x="188" y="84"/>
                    <a:pt x="188" y="86"/>
                    <a:pt x="188" y="86"/>
                  </a:cubicBezTo>
                  <a:cubicBezTo>
                    <a:pt x="187" y="87"/>
                    <a:pt x="185" y="88"/>
                    <a:pt x="185" y="89"/>
                  </a:cubicBezTo>
                  <a:cubicBezTo>
                    <a:pt x="184" y="90"/>
                    <a:pt x="183" y="90"/>
                    <a:pt x="183" y="92"/>
                  </a:cubicBezTo>
                  <a:cubicBezTo>
                    <a:pt x="182" y="93"/>
                    <a:pt x="183" y="95"/>
                    <a:pt x="184" y="97"/>
                  </a:cubicBezTo>
                  <a:cubicBezTo>
                    <a:pt x="184" y="98"/>
                    <a:pt x="185" y="99"/>
                    <a:pt x="186" y="101"/>
                  </a:cubicBezTo>
                  <a:cubicBezTo>
                    <a:pt x="186" y="102"/>
                    <a:pt x="187" y="104"/>
                    <a:pt x="188" y="105"/>
                  </a:cubicBezTo>
                  <a:cubicBezTo>
                    <a:pt x="188" y="107"/>
                    <a:pt x="188" y="108"/>
                    <a:pt x="188" y="109"/>
                  </a:cubicBezTo>
                  <a:cubicBezTo>
                    <a:pt x="188" y="111"/>
                    <a:pt x="187" y="113"/>
                    <a:pt x="187" y="115"/>
                  </a:cubicBezTo>
                  <a:cubicBezTo>
                    <a:pt x="187" y="117"/>
                    <a:pt x="187" y="120"/>
                    <a:pt x="187" y="122"/>
                  </a:cubicBezTo>
                  <a:cubicBezTo>
                    <a:pt x="188" y="125"/>
                    <a:pt x="188" y="126"/>
                    <a:pt x="188" y="128"/>
                  </a:cubicBezTo>
                  <a:cubicBezTo>
                    <a:pt x="189" y="130"/>
                    <a:pt x="188" y="131"/>
                    <a:pt x="188" y="133"/>
                  </a:cubicBezTo>
                  <a:cubicBezTo>
                    <a:pt x="188" y="134"/>
                    <a:pt x="188" y="134"/>
                    <a:pt x="188" y="135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22" name="Freeform 59"/>
            <p:cNvSpPr>
              <a:spLocks/>
            </p:cNvSpPr>
            <p:nvPr/>
          </p:nvSpPr>
          <p:spPr bwMode="auto">
            <a:xfrm>
              <a:off x="3527" y="10807"/>
              <a:ext cx="3525" cy="3044"/>
            </a:xfrm>
            <a:custGeom>
              <a:avLst/>
              <a:gdLst>
                <a:gd name="T0" fmla="*/ 51 w 339"/>
                <a:gd name="T1" fmla="*/ 257 h 287"/>
                <a:gd name="T2" fmla="*/ 39 w 339"/>
                <a:gd name="T3" fmla="*/ 248 h 287"/>
                <a:gd name="T4" fmla="*/ 21 w 339"/>
                <a:gd name="T5" fmla="*/ 224 h 287"/>
                <a:gd name="T6" fmla="*/ 21 w 339"/>
                <a:gd name="T7" fmla="*/ 202 h 287"/>
                <a:gd name="T8" fmla="*/ 20 w 339"/>
                <a:gd name="T9" fmla="*/ 184 h 287"/>
                <a:gd name="T10" fmla="*/ 0 w 339"/>
                <a:gd name="T11" fmla="*/ 160 h 287"/>
                <a:gd name="T12" fmla="*/ 8 w 339"/>
                <a:gd name="T13" fmla="*/ 155 h 287"/>
                <a:gd name="T14" fmla="*/ 27 w 339"/>
                <a:gd name="T15" fmla="*/ 157 h 287"/>
                <a:gd name="T16" fmla="*/ 45 w 339"/>
                <a:gd name="T17" fmla="*/ 154 h 287"/>
                <a:gd name="T18" fmla="*/ 62 w 339"/>
                <a:gd name="T19" fmla="*/ 153 h 287"/>
                <a:gd name="T20" fmla="*/ 88 w 339"/>
                <a:gd name="T21" fmla="*/ 155 h 287"/>
                <a:gd name="T22" fmla="*/ 106 w 339"/>
                <a:gd name="T23" fmla="*/ 159 h 287"/>
                <a:gd name="T24" fmla="*/ 115 w 339"/>
                <a:gd name="T25" fmla="*/ 155 h 287"/>
                <a:gd name="T26" fmla="*/ 125 w 339"/>
                <a:gd name="T27" fmla="*/ 146 h 287"/>
                <a:gd name="T28" fmla="*/ 127 w 339"/>
                <a:gd name="T29" fmla="*/ 126 h 287"/>
                <a:gd name="T30" fmla="*/ 146 w 339"/>
                <a:gd name="T31" fmla="*/ 126 h 287"/>
                <a:gd name="T32" fmla="*/ 160 w 339"/>
                <a:gd name="T33" fmla="*/ 123 h 287"/>
                <a:gd name="T34" fmla="*/ 175 w 339"/>
                <a:gd name="T35" fmla="*/ 111 h 287"/>
                <a:gd name="T36" fmla="*/ 190 w 339"/>
                <a:gd name="T37" fmla="*/ 102 h 287"/>
                <a:gd name="T38" fmla="*/ 196 w 339"/>
                <a:gd name="T39" fmla="*/ 90 h 287"/>
                <a:gd name="T40" fmla="*/ 207 w 339"/>
                <a:gd name="T41" fmla="*/ 87 h 287"/>
                <a:gd name="T42" fmla="*/ 223 w 339"/>
                <a:gd name="T43" fmla="*/ 83 h 287"/>
                <a:gd name="T44" fmla="*/ 241 w 339"/>
                <a:gd name="T45" fmla="*/ 82 h 287"/>
                <a:gd name="T46" fmla="*/ 251 w 339"/>
                <a:gd name="T47" fmla="*/ 72 h 287"/>
                <a:gd name="T48" fmla="*/ 265 w 339"/>
                <a:gd name="T49" fmla="*/ 58 h 287"/>
                <a:gd name="T50" fmla="*/ 272 w 339"/>
                <a:gd name="T51" fmla="*/ 46 h 287"/>
                <a:gd name="T52" fmla="*/ 265 w 339"/>
                <a:gd name="T53" fmla="*/ 31 h 287"/>
                <a:gd name="T54" fmla="*/ 279 w 339"/>
                <a:gd name="T55" fmla="*/ 21 h 287"/>
                <a:gd name="T56" fmla="*/ 293 w 339"/>
                <a:gd name="T57" fmla="*/ 12 h 287"/>
                <a:gd name="T58" fmla="*/ 310 w 339"/>
                <a:gd name="T59" fmla="*/ 9 h 287"/>
                <a:gd name="T60" fmla="*/ 327 w 339"/>
                <a:gd name="T61" fmla="*/ 5 h 287"/>
                <a:gd name="T62" fmla="*/ 336 w 339"/>
                <a:gd name="T63" fmla="*/ 6 h 287"/>
                <a:gd name="T64" fmla="*/ 337 w 339"/>
                <a:gd name="T65" fmla="*/ 33 h 287"/>
                <a:gd name="T66" fmla="*/ 339 w 339"/>
                <a:gd name="T67" fmla="*/ 64 h 287"/>
                <a:gd name="T68" fmla="*/ 330 w 339"/>
                <a:gd name="T69" fmla="*/ 58 h 287"/>
                <a:gd name="T70" fmla="*/ 314 w 339"/>
                <a:gd name="T71" fmla="*/ 72 h 287"/>
                <a:gd name="T72" fmla="*/ 302 w 339"/>
                <a:gd name="T73" fmla="*/ 80 h 287"/>
                <a:gd name="T74" fmla="*/ 289 w 339"/>
                <a:gd name="T75" fmla="*/ 88 h 287"/>
                <a:gd name="T76" fmla="*/ 280 w 339"/>
                <a:gd name="T77" fmla="*/ 95 h 287"/>
                <a:gd name="T78" fmla="*/ 265 w 339"/>
                <a:gd name="T79" fmla="*/ 98 h 287"/>
                <a:gd name="T80" fmla="*/ 255 w 339"/>
                <a:gd name="T81" fmla="*/ 102 h 287"/>
                <a:gd name="T82" fmla="*/ 252 w 339"/>
                <a:gd name="T83" fmla="*/ 115 h 287"/>
                <a:gd name="T84" fmla="*/ 252 w 339"/>
                <a:gd name="T85" fmla="*/ 128 h 287"/>
                <a:gd name="T86" fmla="*/ 240 w 339"/>
                <a:gd name="T87" fmla="*/ 130 h 287"/>
                <a:gd name="T88" fmla="*/ 230 w 339"/>
                <a:gd name="T89" fmla="*/ 138 h 287"/>
                <a:gd name="T90" fmla="*/ 213 w 339"/>
                <a:gd name="T91" fmla="*/ 145 h 287"/>
                <a:gd name="T92" fmla="*/ 198 w 339"/>
                <a:gd name="T93" fmla="*/ 149 h 287"/>
                <a:gd name="T94" fmla="*/ 186 w 339"/>
                <a:gd name="T95" fmla="*/ 163 h 287"/>
                <a:gd name="T96" fmla="*/ 188 w 339"/>
                <a:gd name="T97" fmla="*/ 178 h 287"/>
                <a:gd name="T98" fmla="*/ 191 w 339"/>
                <a:gd name="T99" fmla="*/ 195 h 287"/>
                <a:gd name="T100" fmla="*/ 184 w 339"/>
                <a:gd name="T101" fmla="*/ 191 h 287"/>
                <a:gd name="T102" fmla="*/ 170 w 339"/>
                <a:gd name="T103" fmla="*/ 195 h 287"/>
                <a:gd name="T104" fmla="*/ 166 w 339"/>
                <a:gd name="T105" fmla="*/ 213 h 287"/>
                <a:gd name="T106" fmla="*/ 162 w 339"/>
                <a:gd name="T107" fmla="*/ 232 h 287"/>
                <a:gd name="T108" fmla="*/ 151 w 339"/>
                <a:gd name="T109" fmla="*/ 244 h 287"/>
                <a:gd name="T110" fmla="*/ 141 w 339"/>
                <a:gd name="T111" fmla="*/ 258 h 287"/>
                <a:gd name="T112" fmla="*/ 129 w 339"/>
                <a:gd name="T113" fmla="*/ 273 h 287"/>
                <a:gd name="T114" fmla="*/ 114 w 339"/>
                <a:gd name="T115" fmla="*/ 28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39" h="287">
                  <a:moveTo>
                    <a:pt x="114" y="287"/>
                  </a:moveTo>
                  <a:cubicBezTo>
                    <a:pt x="113" y="286"/>
                    <a:pt x="112" y="285"/>
                    <a:pt x="111" y="284"/>
                  </a:cubicBezTo>
                  <a:cubicBezTo>
                    <a:pt x="94" y="272"/>
                    <a:pt x="62" y="267"/>
                    <a:pt x="51" y="262"/>
                  </a:cubicBezTo>
                  <a:cubicBezTo>
                    <a:pt x="41" y="258"/>
                    <a:pt x="65" y="259"/>
                    <a:pt x="51" y="257"/>
                  </a:cubicBezTo>
                  <a:cubicBezTo>
                    <a:pt x="49" y="257"/>
                    <a:pt x="47" y="257"/>
                    <a:pt x="44" y="257"/>
                  </a:cubicBezTo>
                  <a:cubicBezTo>
                    <a:pt x="45" y="256"/>
                    <a:pt x="45" y="256"/>
                    <a:pt x="45" y="255"/>
                  </a:cubicBezTo>
                  <a:cubicBezTo>
                    <a:pt x="44" y="254"/>
                    <a:pt x="43" y="253"/>
                    <a:pt x="42" y="252"/>
                  </a:cubicBezTo>
                  <a:cubicBezTo>
                    <a:pt x="41" y="250"/>
                    <a:pt x="40" y="250"/>
                    <a:pt x="39" y="248"/>
                  </a:cubicBezTo>
                  <a:cubicBezTo>
                    <a:pt x="37" y="246"/>
                    <a:pt x="34" y="244"/>
                    <a:pt x="32" y="242"/>
                  </a:cubicBezTo>
                  <a:cubicBezTo>
                    <a:pt x="30" y="239"/>
                    <a:pt x="27" y="235"/>
                    <a:pt x="26" y="232"/>
                  </a:cubicBezTo>
                  <a:cubicBezTo>
                    <a:pt x="24" y="230"/>
                    <a:pt x="24" y="230"/>
                    <a:pt x="23" y="228"/>
                  </a:cubicBezTo>
                  <a:cubicBezTo>
                    <a:pt x="22" y="227"/>
                    <a:pt x="21" y="225"/>
                    <a:pt x="21" y="224"/>
                  </a:cubicBezTo>
                  <a:cubicBezTo>
                    <a:pt x="20" y="222"/>
                    <a:pt x="20" y="221"/>
                    <a:pt x="20" y="219"/>
                  </a:cubicBezTo>
                  <a:cubicBezTo>
                    <a:pt x="19" y="217"/>
                    <a:pt x="18" y="214"/>
                    <a:pt x="18" y="212"/>
                  </a:cubicBezTo>
                  <a:cubicBezTo>
                    <a:pt x="18" y="210"/>
                    <a:pt x="19" y="210"/>
                    <a:pt x="19" y="208"/>
                  </a:cubicBezTo>
                  <a:cubicBezTo>
                    <a:pt x="20" y="207"/>
                    <a:pt x="21" y="205"/>
                    <a:pt x="21" y="202"/>
                  </a:cubicBezTo>
                  <a:cubicBezTo>
                    <a:pt x="22" y="200"/>
                    <a:pt x="24" y="196"/>
                    <a:pt x="25" y="194"/>
                  </a:cubicBezTo>
                  <a:cubicBezTo>
                    <a:pt x="25" y="192"/>
                    <a:pt x="25" y="191"/>
                    <a:pt x="25" y="190"/>
                  </a:cubicBezTo>
                  <a:cubicBezTo>
                    <a:pt x="24" y="189"/>
                    <a:pt x="24" y="188"/>
                    <a:pt x="23" y="187"/>
                  </a:cubicBezTo>
                  <a:cubicBezTo>
                    <a:pt x="22" y="186"/>
                    <a:pt x="21" y="185"/>
                    <a:pt x="20" y="184"/>
                  </a:cubicBezTo>
                  <a:cubicBezTo>
                    <a:pt x="18" y="182"/>
                    <a:pt x="18" y="182"/>
                    <a:pt x="16" y="179"/>
                  </a:cubicBezTo>
                  <a:cubicBezTo>
                    <a:pt x="14" y="176"/>
                    <a:pt x="8" y="170"/>
                    <a:pt x="6" y="167"/>
                  </a:cubicBezTo>
                  <a:cubicBezTo>
                    <a:pt x="4" y="165"/>
                    <a:pt x="3" y="163"/>
                    <a:pt x="2" y="162"/>
                  </a:cubicBezTo>
                  <a:cubicBezTo>
                    <a:pt x="1" y="161"/>
                    <a:pt x="0" y="160"/>
                    <a:pt x="0" y="160"/>
                  </a:cubicBezTo>
                  <a:cubicBezTo>
                    <a:pt x="0" y="159"/>
                    <a:pt x="0" y="159"/>
                    <a:pt x="0" y="158"/>
                  </a:cubicBezTo>
                  <a:cubicBezTo>
                    <a:pt x="0" y="158"/>
                    <a:pt x="1" y="158"/>
                    <a:pt x="2" y="157"/>
                  </a:cubicBezTo>
                  <a:cubicBezTo>
                    <a:pt x="3" y="157"/>
                    <a:pt x="4" y="156"/>
                    <a:pt x="5" y="156"/>
                  </a:cubicBezTo>
                  <a:cubicBezTo>
                    <a:pt x="6" y="155"/>
                    <a:pt x="7" y="155"/>
                    <a:pt x="8" y="155"/>
                  </a:cubicBezTo>
                  <a:cubicBezTo>
                    <a:pt x="9" y="154"/>
                    <a:pt x="10" y="154"/>
                    <a:pt x="12" y="154"/>
                  </a:cubicBezTo>
                  <a:cubicBezTo>
                    <a:pt x="13" y="154"/>
                    <a:pt x="14" y="154"/>
                    <a:pt x="16" y="155"/>
                  </a:cubicBezTo>
                  <a:cubicBezTo>
                    <a:pt x="17" y="155"/>
                    <a:pt x="19" y="156"/>
                    <a:pt x="21" y="156"/>
                  </a:cubicBezTo>
                  <a:cubicBezTo>
                    <a:pt x="23" y="156"/>
                    <a:pt x="25" y="157"/>
                    <a:pt x="27" y="157"/>
                  </a:cubicBezTo>
                  <a:cubicBezTo>
                    <a:pt x="29" y="158"/>
                    <a:pt x="31" y="158"/>
                    <a:pt x="33" y="158"/>
                  </a:cubicBezTo>
                  <a:cubicBezTo>
                    <a:pt x="35" y="158"/>
                    <a:pt x="37" y="158"/>
                    <a:pt x="38" y="158"/>
                  </a:cubicBezTo>
                  <a:cubicBezTo>
                    <a:pt x="40" y="158"/>
                    <a:pt x="41" y="157"/>
                    <a:pt x="42" y="156"/>
                  </a:cubicBezTo>
                  <a:cubicBezTo>
                    <a:pt x="43" y="156"/>
                    <a:pt x="44" y="155"/>
                    <a:pt x="45" y="154"/>
                  </a:cubicBezTo>
                  <a:cubicBezTo>
                    <a:pt x="46" y="154"/>
                    <a:pt x="47" y="153"/>
                    <a:pt x="48" y="153"/>
                  </a:cubicBezTo>
                  <a:cubicBezTo>
                    <a:pt x="49" y="152"/>
                    <a:pt x="49" y="152"/>
                    <a:pt x="51" y="152"/>
                  </a:cubicBezTo>
                  <a:cubicBezTo>
                    <a:pt x="52" y="152"/>
                    <a:pt x="53" y="152"/>
                    <a:pt x="55" y="152"/>
                  </a:cubicBezTo>
                  <a:cubicBezTo>
                    <a:pt x="57" y="153"/>
                    <a:pt x="60" y="153"/>
                    <a:pt x="62" y="153"/>
                  </a:cubicBezTo>
                  <a:cubicBezTo>
                    <a:pt x="64" y="153"/>
                    <a:pt x="66" y="154"/>
                    <a:pt x="68" y="154"/>
                  </a:cubicBezTo>
                  <a:cubicBezTo>
                    <a:pt x="70" y="154"/>
                    <a:pt x="72" y="154"/>
                    <a:pt x="74" y="154"/>
                  </a:cubicBezTo>
                  <a:cubicBezTo>
                    <a:pt x="77" y="154"/>
                    <a:pt x="80" y="154"/>
                    <a:pt x="82" y="155"/>
                  </a:cubicBezTo>
                  <a:cubicBezTo>
                    <a:pt x="84" y="155"/>
                    <a:pt x="86" y="155"/>
                    <a:pt x="88" y="155"/>
                  </a:cubicBezTo>
                  <a:cubicBezTo>
                    <a:pt x="90" y="156"/>
                    <a:pt x="91" y="157"/>
                    <a:pt x="93" y="158"/>
                  </a:cubicBezTo>
                  <a:cubicBezTo>
                    <a:pt x="95" y="158"/>
                    <a:pt x="97" y="158"/>
                    <a:pt x="99" y="158"/>
                  </a:cubicBezTo>
                  <a:cubicBezTo>
                    <a:pt x="101" y="158"/>
                    <a:pt x="102" y="157"/>
                    <a:pt x="104" y="158"/>
                  </a:cubicBezTo>
                  <a:cubicBezTo>
                    <a:pt x="105" y="158"/>
                    <a:pt x="105" y="159"/>
                    <a:pt x="106" y="159"/>
                  </a:cubicBezTo>
                  <a:cubicBezTo>
                    <a:pt x="107" y="160"/>
                    <a:pt x="108" y="161"/>
                    <a:pt x="108" y="161"/>
                  </a:cubicBezTo>
                  <a:cubicBezTo>
                    <a:pt x="109" y="162"/>
                    <a:pt x="110" y="165"/>
                    <a:pt x="111" y="164"/>
                  </a:cubicBezTo>
                  <a:cubicBezTo>
                    <a:pt x="112" y="163"/>
                    <a:pt x="112" y="159"/>
                    <a:pt x="113" y="158"/>
                  </a:cubicBezTo>
                  <a:cubicBezTo>
                    <a:pt x="114" y="156"/>
                    <a:pt x="115" y="155"/>
                    <a:pt x="115" y="155"/>
                  </a:cubicBezTo>
                  <a:cubicBezTo>
                    <a:pt x="116" y="154"/>
                    <a:pt x="116" y="154"/>
                    <a:pt x="117" y="153"/>
                  </a:cubicBezTo>
                  <a:cubicBezTo>
                    <a:pt x="119" y="153"/>
                    <a:pt x="123" y="153"/>
                    <a:pt x="124" y="153"/>
                  </a:cubicBezTo>
                  <a:cubicBezTo>
                    <a:pt x="126" y="152"/>
                    <a:pt x="125" y="151"/>
                    <a:pt x="125" y="150"/>
                  </a:cubicBezTo>
                  <a:cubicBezTo>
                    <a:pt x="125" y="149"/>
                    <a:pt x="125" y="148"/>
                    <a:pt x="125" y="146"/>
                  </a:cubicBezTo>
                  <a:cubicBezTo>
                    <a:pt x="125" y="144"/>
                    <a:pt x="125" y="140"/>
                    <a:pt x="125" y="138"/>
                  </a:cubicBezTo>
                  <a:cubicBezTo>
                    <a:pt x="125" y="135"/>
                    <a:pt x="125" y="134"/>
                    <a:pt x="125" y="132"/>
                  </a:cubicBezTo>
                  <a:cubicBezTo>
                    <a:pt x="125" y="130"/>
                    <a:pt x="125" y="129"/>
                    <a:pt x="126" y="128"/>
                  </a:cubicBezTo>
                  <a:cubicBezTo>
                    <a:pt x="126" y="126"/>
                    <a:pt x="127" y="126"/>
                    <a:pt x="127" y="126"/>
                  </a:cubicBezTo>
                  <a:cubicBezTo>
                    <a:pt x="128" y="125"/>
                    <a:pt x="130" y="125"/>
                    <a:pt x="131" y="125"/>
                  </a:cubicBezTo>
                  <a:cubicBezTo>
                    <a:pt x="133" y="125"/>
                    <a:pt x="134" y="125"/>
                    <a:pt x="135" y="125"/>
                  </a:cubicBezTo>
                  <a:cubicBezTo>
                    <a:pt x="136" y="125"/>
                    <a:pt x="137" y="125"/>
                    <a:pt x="138" y="125"/>
                  </a:cubicBezTo>
                  <a:cubicBezTo>
                    <a:pt x="140" y="125"/>
                    <a:pt x="144" y="126"/>
                    <a:pt x="146" y="126"/>
                  </a:cubicBezTo>
                  <a:cubicBezTo>
                    <a:pt x="148" y="126"/>
                    <a:pt x="149" y="126"/>
                    <a:pt x="151" y="126"/>
                  </a:cubicBezTo>
                  <a:cubicBezTo>
                    <a:pt x="153" y="126"/>
                    <a:pt x="154" y="126"/>
                    <a:pt x="155" y="126"/>
                  </a:cubicBezTo>
                  <a:cubicBezTo>
                    <a:pt x="157" y="126"/>
                    <a:pt x="157" y="125"/>
                    <a:pt x="158" y="125"/>
                  </a:cubicBezTo>
                  <a:cubicBezTo>
                    <a:pt x="158" y="124"/>
                    <a:pt x="159" y="124"/>
                    <a:pt x="160" y="123"/>
                  </a:cubicBezTo>
                  <a:cubicBezTo>
                    <a:pt x="160" y="122"/>
                    <a:pt x="161" y="120"/>
                    <a:pt x="162" y="119"/>
                  </a:cubicBezTo>
                  <a:cubicBezTo>
                    <a:pt x="163" y="119"/>
                    <a:pt x="164" y="118"/>
                    <a:pt x="165" y="118"/>
                  </a:cubicBezTo>
                  <a:cubicBezTo>
                    <a:pt x="167" y="117"/>
                    <a:pt x="168" y="116"/>
                    <a:pt x="169" y="115"/>
                  </a:cubicBezTo>
                  <a:cubicBezTo>
                    <a:pt x="171" y="114"/>
                    <a:pt x="173" y="112"/>
                    <a:pt x="175" y="111"/>
                  </a:cubicBezTo>
                  <a:cubicBezTo>
                    <a:pt x="176" y="111"/>
                    <a:pt x="177" y="110"/>
                    <a:pt x="179" y="109"/>
                  </a:cubicBezTo>
                  <a:cubicBezTo>
                    <a:pt x="180" y="108"/>
                    <a:pt x="182" y="107"/>
                    <a:pt x="184" y="106"/>
                  </a:cubicBezTo>
                  <a:cubicBezTo>
                    <a:pt x="186" y="105"/>
                    <a:pt x="187" y="104"/>
                    <a:pt x="188" y="103"/>
                  </a:cubicBezTo>
                  <a:cubicBezTo>
                    <a:pt x="189" y="103"/>
                    <a:pt x="190" y="103"/>
                    <a:pt x="190" y="102"/>
                  </a:cubicBezTo>
                  <a:cubicBezTo>
                    <a:pt x="191" y="101"/>
                    <a:pt x="192" y="99"/>
                    <a:pt x="193" y="98"/>
                  </a:cubicBezTo>
                  <a:cubicBezTo>
                    <a:pt x="194" y="98"/>
                    <a:pt x="194" y="97"/>
                    <a:pt x="194" y="96"/>
                  </a:cubicBezTo>
                  <a:cubicBezTo>
                    <a:pt x="195" y="95"/>
                    <a:pt x="196" y="95"/>
                    <a:pt x="196" y="94"/>
                  </a:cubicBezTo>
                  <a:cubicBezTo>
                    <a:pt x="196" y="92"/>
                    <a:pt x="196" y="91"/>
                    <a:pt x="196" y="90"/>
                  </a:cubicBezTo>
                  <a:cubicBezTo>
                    <a:pt x="196" y="89"/>
                    <a:pt x="195" y="88"/>
                    <a:pt x="196" y="87"/>
                  </a:cubicBezTo>
                  <a:cubicBezTo>
                    <a:pt x="196" y="86"/>
                    <a:pt x="198" y="87"/>
                    <a:pt x="199" y="87"/>
                  </a:cubicBezTo>
                  <a:cubicBezTo>
                    <a:pt x="201" y="87"/>
                    <a:pt x="202" y="87"/>
                    <a:pt x="203" y="87"/>
                  </a:cubicBezTo>
                  <a:cubicBezTo>
                    <a:pt x="204" y="87"/>
                    <a:pt x="206" y="87"/>
                    <a:pt x="207" y="87"/>
                  </a:cubicBezTo>
                  <a:cubicBezTo>
                    <a:pt x="209" y="87"/>
                    <a:pt x="210" y="87"/>
                    <a:pt x="211" y="86"/>
                  </a:cubicBezTo>
                  <a:cubicBezTo>
                    <a:pt x="213" y="86"/>
                    <a:pt x="214" y="86"/>
                    <a:pt x="216" y="85"/>
                  </a:cubicBezTo>
                  <a:cubicBezTo>
                    <a:pt x="217" y="85"/>
                    <a:pt x="218" y="85"/>
                    <a:pt x="220" y="84"/>
                  </a:cubicBezTo>
                  <a:cubicBezTo>
                    <a:pt x="221" y="84"/>
                    <a:pt x="222" y="83"/>
                    <a:pt x="223" y="83"/>
                  </a:cubicBezTo>
                  <a:cubicBezTo>
                    <a:pt x="224" y="83"/>
                    <a:pt x="226" y="83"/>
                    <a:pt x="227" y="82"/>
                  </a:cubicBezTo>
                  <a:cubicBezTo>
                    <a:pt x="229" y="82"/>
                    <a:pt x="230" y="82"/>
                    <a:pt x="231" y="82"/>
                  </a:cubicBezTo>
                  <a:cubicBezTo>
                    <a:pt x="233" y="82"/>
                    <a:pt x="235" y="82"/>
                    <a:pt x="236" y="82"/>
                  </a:cubicBezTo>
                  <a:cubicBezTo>
                    <a:pt x="238" y="82"/>
                    <a:pt x="240" y="82"/>
                    <a:pt x="241" y="82"/>
                  </a:cubicBezTo>
                  <a:cubicBezTo>
                    <a:pt x="242" y="81"/>
                    <a:pt x="243" y="80"/>
                    <a:pt x="244" y="80"/>
                  </a:cubicBezTo>
                  <a:cubicBezTo>
                    <a:pt x="245" y="79"/>
                    <a:pt x="245" y="78"/>
                    <a:pt x="246" y="77"/>
                  </a:cubicBezTo>
                  <a:cubicBezTo>
                    <a:pt x="247" y="76"/>
                    <a:pt x="247" y="75"/>
                    <a:pt x="248" y="74"/>
                  </a:cubicBezTo>
                  <a:cubicBezTo>
                    <a:pt x="249" y="73"/>
                    <a:pt x="250" y="73"/>
                    <a:pt x="251" y="72"/>
                  </a:cubicBezTo>
                  <a:cubicBezTo>
                    <a:pt x="252" y="71"/>
                    <a:pt x="253" y="69"/>
                    <a:pt x="255" y="68"/>
                  </a:cubicBezTo>
                  <a:cubicBezTo>
                    <a:pt x="256" y="67"/>
                    <a:pt x="258" y="66"/>
                    <a:pt x="259" y="65"/>
                  </a:cubicBezTo>
                  <a:cubicBezTo>
                    <a:pt x="261" y="64"/>
                    <a:pt x="262" y="63"/>
                    <a:pt x="262" y="61"/>
                  </a:cubicBezTo>
                  <a:cubicBezTo>
                    <a:pt x="263" y="60"/>
                    <a:pt x="264" y="60"/>
                    <a:pt x="265" y="58"/>
                  </a:cubicBezTo>
                  <a:cubicBezTo>
                    <a:pt x="265" y="57"/>
                    <a:pt x="266" y="55"/>
                    <a:pt x="266" y="54"/>
                  </a:cubicBezTo>
                  <a:cubicBezTo>
                    <a:pt x="267" y="52"/>
                    <a:pt x="267" y="52"/>
                    <a:pt x="267" y="51"/>
                  </a:cubicBezTo>
                  <a:cubicBezTo>
                    <a:pt x="268" y="50"/>
                    <a:pt x="269" y="50"/>
                    <a:pt x="270" y="49"/>
                  </a:cubicBezTo>
                  <a:cubicBezTo>
                    <a:pt x="271" y="48"/>
                    <a:pt x="272" y="47"/>
                    <a:pt x="272" y="46"/>
                  </a:cubicBezTo>
                  <a:cubicBezTo>
                    <a:pt x="272" y="44"/>
                    <a:pt x="270" y="42"/>
                    <a:pt x="270" y="41"/>
                  </a:cubicBezTo>
                  <a:cubicBezTo>
                    <a:pt x="269" y="40"/>
                    <a:pt x="269" y="39"/>
                    <a:pt x="268" y="38"/>
                  </a:cubicBezTo>
                  <a:cubicBezTo>
                    <a:pt x="267" y="37"/>
                    <a:pt x="267" y="37"/>
                    <a:pt x="266" y="35"/>
                  </a:cubicBezTo>
                  <a:cubicBezTo>
                    <a:pt x="266" y="34"/>
                    <a:pt x="265" y="32"/>
                    <a:pt x="265" y="31"/>
                  </a:cubicBezTo>
                  <a:cubicBezTo>
                    <a:pt x="266" y="30"/>
                    <a:pt x="267" y="30"/>
                    <a:pt x="268" y="29"/>
                  </a:cubicBezTo>
                  <a:cubicBezTo>
                    <a:pt x="269" y="28"/>
                    <a:pt x="270" y="27"/>
                    <a:pt x="271" y="26"/>
                  </a:cubicBezTo>
                  <a:cubicBezTo>
                    <a:pt x="272" y="26"/>
                    <a:pt x="273" y="26"/>
                    <a:pt x="274" y="25"/>
                  </a:cubicBezTo>
                  <a:cubicBezTo>
                    <a:pt x="275" y="24"/>
                    <a:pt x="277" y="22"/>
                    <a:pt x="279" y="21"/>
                  </a:cubicBezTo>
                  <a:cubicBezTo>
                    <a:pt x="280" y="19"/>
                    <a:pt x="281" y="18"/>
                    <a:pt x="282" y="17"/>
                  </a:cubicBezTo>
                  <a:cubicBezTo>
                    <a:pt x="284" y="16"/>
                    <a:pt x="284" y="15"/>
                    <a:pt x="285" y="15"/>
                  </a:cubicBezTo>
                  <a:cubicBezTo>
                    <a:pt x="286" y="14"/>
                    <a:pt x="287" y="13"/>
                    <a:pt x="289" y="12"/>
                  </a:cubicBezTo>
                  <a:cubicBezTo>
                    <a:pt x="290" y="12"/>
                    <a:pt x="292" y="12"/>
                    <a:pt x="293" y="12"/>
                  </a:cubicBezTo>
                  <a:cubicBezTo>
                    <a:pt x="294" y="12"/>
                    <a:pt x="295" y="12"/>
                    <a:pt x="296" y="12"/>
                  </a:cubicBezTo>
                  <a:cubicBezTo>
                    <a:pt x="298" y="12"/>
                    <a:pt x="300" y="11"/>
                    <a:pt x="301" y="11"/>
                  </a:cubicBezTo>
                  <a:cubicBezTo>
                    <a:pt x="303" y="11"/>
                    <a:pt x="303" y="10"/>
                    <a:pt x="305" y="10"/>
                  </a:cubicBezTo>
                  <a:cubicBezTo>
                    <a:pt x="306" y="9"/>
                    <a:pt x="308" y="9"/>
                    <a:pt x="310" y="9"/>
                  </a:cubicBezTo>
                  <a:cubicBezTo>
                    <a:pt x="312" y="9"/>
                    <a:pt x="313" y="9"/>
                    <a:pt x="315" y="8"/>
                  </a:cubicBezTo>
                  <a:cubicBezTo>
                    <a:pt x="316" y="8"/>
                    <a:pt x="317" y="7"/>
                    <a:pt x="318" y="7"/>
                  </a:cubicBezTo>
                  <a:cubicBezTo>
                    <a:pt x="320" y="6"/>
                    <a:pt x="321" y="6"/>
                    <a:pt x="323" y="6"/>
                  </a:cubicBezTo>
                  <a:cubicBezTo>
                    <a:pt x="324" y="5"/>
                    <a:pt x="326" y="5"/>
                    <a:pt x="327" y="5"/>
                  </a:cubicBezTo>
                  <a:cubicBezTo>
                    <a:pt x="328" y="4"/>
                    <a:pt x="329" y="4"/>
                    <a:pt x="330" y="4"/>
                  </a:cubicBezTo>
                  <a:cubicBezTo>
                    <a:pt x="331" y="3"/>
                    <a:pt x="332" y="3"/>
                    <a:pt x="333" y="3"/>
                  </a:cubicBezTo>
                  <a:cubicBezTo>
                    <a:pt x="334" y="3"/>
                    <a:pt x="337" y="0"/>
                    <a:pt x="335" y="2"/>
                  </a:cubicBezTo>
                  <a:cubicBezTo>
                    <a:pt x="334" y="3"/>
                    <a:pt x="335" y="4"/>
                    <a:pt x="336" y="6"/>
                  </a:cubicBezTo>
                  <a:cubicBezTo>
                    <a:pt x="336" y="7"/>
                    <a:pt x="336" y="9"/>
                    <a:pt x="336" y="11"/>
                  </a:cubicBezTo>
                  <a:cubicBezTo>
                    <a:pt x="336" y="13"/>
                    <a:pt x="337" y="15"/>
                    <a:pt x="337" y="18"/>
                  </a:cubicBezTo>
                  <a:cubicBezTo>
                    <a:pt x="337" y="20"/>
                    <a:pt x="337" y="23"/>
                    <a:pt x="337" y="26"/>
                  </a:cubicBezTo>
                  <a:cubicBezTo>
                    <a:pt x="337" y="28"/>
                    <a:pt x="337" y="31"/>
                    <a:pt x="337" y="33"/>
                  </a:cubicBezTo>
                  <a:cubicBezTo>
                    <a:pt x="337" y="35"/>
                    <a:pt x="338" y="37"/>
                    <a:pt x="338" y="40"/>
                  </a:cubicBezTo>
                  <a:cubicBezTo>
                    <a:pt x="338" y="42"/>
                    <a:pt x="338" y="44"/>
                    <a:pt x="338" y="46"/>
                  </a:cubicBezTo>
                  <a:cubicBezTo>
                    <a:pt x="338" y="49"/>
                    <a:pt x="339" y="52"/>
                    <a:pt x="339" y="55"/>
                  </a:cubicBezTo>
                  <a:cubicBezTo>
                    <a:pt x="339" y="58"/>
                    <a:pt x="338" y="62"/>
                    <a:pt x="339" y="64"/>
                  </a:cubicBezTo>
                  <a:cubicBezTo>
                    <a:pt x="338" y="64"/>
                    <a:pt x="338" y="63"/>
                    <a:pt x="338" y="62"/>
                  </a:cubicBezTo>
                  <a:cubicBezTo>
                    <a:pt x="337" y="61"/>
                    <a:pt x="337" y="59"/>
                    <a:pt x="336" y="59"/>
                  </a:cubicBezTo>
                  <a:cubicBezTo>
                    <a:pt x="335" y="58"/>
                    <a:pt x="335" y="58"/>
                    <a:pt x="334" y="58"/>
                  </a:cubicBezTo>
                  <a:cubicBezTo>
                    <a:pt x="333" y="57"/>
                    <a:pt x="331" y="57"/>
                    <a:pt x="330" y="58"/>
                  </a:cubicBezTo>
                  <a:cubicBezTo>
                    <a:pt x="329" y="59"/>
                    <a:pt x="328" y="61"/>
                    <a:pt x="327" y="63"/>
                  </a:cubicBezTo>
                  <a:cubicBezTo>
                    <a:pt x="326" y="64"/>
                    <a:pt x="324" y="67"/>
                    <a:pt x="322" y="68"/>
                  </a:cubicBezTo>
                  <a:cubicBezTo>
                    <a:pt x="321" y="69"/>
                    <a:pt x="319" y="70"/>
                    <a:pt x="317" y="71"/>
                  </a:cubicBezTo>
                  <a:cubicBezTo>
                    <a:pt x="316" y="71"/>
                    <a:pt x="316" y="71"/>
                    <a:pt x="314" y="72"/>
                  </a:cubicBezTo>
                  <a:cubicBezTo>
                    <a:pt x="313" y="72"/>
                    <a:pt x="311" y="71"/>
                    <a:pt x="310" y="72"/>
                  </a:cubicBezTo>
                  <a:cubicBezTo>
                    <a:pt x="309" y="72"/>
                    <a:pt x="308" y="73"/>
                    <a:pt x="307" y="74"/>
                  </a:cubicBezTo>
                  <a:cubicBezTo>
                    <a:pt x="306" y="75"/>
                    <a:pt x="304" y="76"/>
                    <a:pt x="304" y="77"/>
                  </a:cubicBezTo>
                  <a:cubicBezTo>
                    <a:pt x="303" y="78"/>
                    <a:pt x="303" y="79"/>
                    <a:pt x="302" y="80"/>
                  </a:cubicBezTo>
                  <a:cubicBezTo>
                    <a:pt x="301" y="81"/>
                    <a:pt x="300" y="83"/>
                    <a:pt x="299" y="84"/>
                  </a:cubicBezTo>
                  <a:cubicBezTo>
                    <a:pt x="298" y="84"/>
                    <a:pt x="296" y="85"/>
                    <a:pt x="295" y="85"/>
                  </a:cubicBezTo>
                  <a:cubicBezTo>
                    <a:pt x="294" y="86"/>
                    <a:pt x="294" y="85"/>
                    <a:pt x="293" y="85"/>
                  </a:cubicBezTo>
                  <a:cubicBezTo>
                    <a:pt x="291" y="86"/>
                    <a:pt x="290" y="88"/>
                    <a:pt x="289" y="88"/>
                  </a:cubicBezTo>
                  <a:cubicBezTo>
                    <a:pt x="287" y="89"/>
                    <a:pt x="285" y="89"/>
                    <a:pt x="284" y="89"/>
                  </a:cubicBezTo>
                  <a:cubicBezTo>
                    <a:pt x="283" y="90"/>
                    <a:pt x="282" y="90"/>
                    <a:pt x="282" y="91"/>
                  </a:cubicBezTo>
                  <a:cubicBezTo>
                    <a:pt x="281" y="92"/>
                    <a:pt x="281" y="93"/>
                    <a:pt x="280" y="94"/>
                  </a:cubicBezTo>
                  <a:cubicBezTo>
                    <a:pt x="280" y="95"/>
                    <a:pt x="280" y="95"/>
                    <a:pt x="280" y="95"/>
                  </a:cubicBezTo>
                  <a:cubicBezTo>
                    <a:pt x="279" y="95"/>
                    <a:pt x="279" y="95"/>
                    <a:pt x="277" y="95"/>
                  </a:cubicBezTo>
                  <a:cubicBezTo>
                    <a:pt x="275" y="95"/>
                    <a:pt x="271" y="95"/>
                    <a:pt x="269" y="95"/>
                  </a:cubicBezTo>
                  <a:cubicBezTo>
                    <a:pt x="267" y="95"/>
                    <a:pt x="268" y="96"/>
                    <a:pt x="267" y="96"/>
                  </a:cubicBezTo>
                  <a:cubicBezTo>
                    <a:pt x="266" y="97"/>
                    <a:pt x="266" y="97"/>
                    <a:pt x="265" y="98"/>
                  </a:cubicBezTo>
                  <a:cubicBezTo>
                    <a:pt x="264" y="98"/>
                    <a:pt x="264" y="99"/>
                    <a:pt x="263" y="99"/>
                  </a:cubicBezTo>
                  <a:cubicBezTo>
                    <a:pt x="263" y="99"/>
                    <a:pt x="263" y="100"/>
                    <a:pt x="262" y="100"/>
                  </a:cubicBezTo>
                  <a:cubicBezTo>
                    <a:pt x="260" y="100"/>
                    <a:pt x="258" y="100"/>
                    <a:pt x="257" y="100"/>
                  </a:cubicBezTo>
                  <a:cubicBezTo>
                    <a:pt x="257" y="101"/>
                    <a:pt x="256" y="101"/>
                    <a:pt x="255" y="102"/>
                  </a:cubicBezTo>
                  <a:cubicBezTo>
                    <a:pt x="254" y="102"/>
                    <a:pt x="253" y="103"/>
                    <a:pt x="252" y="104"/>
                  </a:cubicBezTo>
                  <a:cubicBezTo>
                    <a:pt x="251" y="104"/>
                    <a:pt x="251" y="106"/>
                    <a:pt x="251" y="107"/>
                  </a:cubicBezTo>
                  <a:cubicBezTo>
                    <a:pt x="251" y="108"/>
                    <a:pt x="251" y="109"/>
                    <a:pt x="251" y="111"/>
                  </a:cubicBezTo>
                  <a:cubicBezTo>
                    <a:pt x="251" y="112"/>
                    <a:pt x="252" y="114"/>
                    <a:pt x="252" y="115"/>
                  </a:cubicBezTo>
                  <a:cubicBezTo>
                    <a:pt x="252" y="117"/>
                    <a:pt x="252" y="118"/>
                    <a:pt x="252" y="119"/>
                  </a:cubicBezTo>
                  <a:cubicBezTo>
                    <a:pt x="252" y="121"/>
                    <a:pt x="252" y="122"/>
                    <a:pt x="252" y="123"/>
                  </a:cubicBezTo>
                  <a:cubicBezTo>
                    <a:pt x="252" y="124"/>
                    <a:pt x="252" y="125"/>
                    <a:pt x="252" y="126"/>
                  </a:cubicBezTo>
                  <a:cubicBezTo>
                    <a:pt x="252" y="127"/>
                    <a:pt x="253" y="128"/>
                    <a:pt x="252" y="128"/>
                  </a:cubicBezTo>
                  <a:cubicBezTo>
                    <a:pt x="251" y="129"/>
                    <a:pt x="250" y="129"/>
                    <a:pt x="249" y="129"/>
                  </a:cubicBezTo>
                  <a:cubicBezTo>
                    <a:pt x="248" y="129"/>
                    <a:pt x="247" y="129"/>
                    <a:pt x="246" y="129"/>
                  </a:cubicBezTo>
                  <a:cubicBezTo>
                    <a:pt x="245" y="129"/>
                    <a:pt x="245" y="129"/>
                    <a:pt x="244" y="129"/>
                  </a:cubicBezTo>
                  <a:cubicBezTo>
                    <a:pt x="243" y="130"/>
                    <a:pt x="241" y="130"/>
                    <a:pt x="240" y="130"/>
                  </a:cubicBezTo>
                  <a:cubicBezTo>
                    <a:pt x="239" y="131"/>
                    <a:pt x="239" y="133"/>
                    <a:pt x="238" y="133"/>
                  </a:cubicBezTo>
                  <a:cubicBezTo>
                    <a:pt x="237" y="134"/>
                    <a:pt x="236" y="135"/>
                    <a:pt x="235" y="135"/>
                  </a:cubicBezTo>
                  <a:cubicBezTo>
                    <a:pt x="234" y="136"/>
                    <a:pt x="234" y="138"/>
                    <a:pt x="233" y="138"/>
                  </a:cubicBezTo>
                  <a:cubicBezTo>
                    <a:pt x="232" y="139"/>
                    <a:pt x="231" y="138"/>
                    <a:pt x="230" y="138"/>
                  </a:cubicBezTo>
                  <a:cubicBezTo>
                    <a:pt x="229" y="138"/>
                    <a:pt x="228" y="138"/>
                    <a:pt x="226" y="138"/>
                  </a:cubicBezTo>
                  <a:cubicBezTo>
                    <a:pt x="225" y="139"/>
                    <a:pt x="223" y="140"/>
                    <a:pt x="222" y="141"/>
                  </a:cubicBezTo>
                  <a:cubicBezTo>
                    <a:pt x="221" y="142"/>
                    <a:pt x="219" y="143"/>
                    <a:pt x="218" y="144"/>
                  </a:cubicBezTo>
                  <a:cubicBezTo>
                    <a:pt x="216" y="144"/>
                    <a:pt x="215" y="145"/>
                    <a:pt x="213" y="145"/>
                  </a:cubicBezTo>
                  <a:cubicBezTo>
                    <a:pt x="212" y="145"/>
                    <a:pt x="211" y="145"/>
                    <a:pt x="210" y="146"/>
                  </a:cubicBezTo>
                  <a:cubicBezTo>
                    <a:pt x="208" y="146"/>
                    <a:pt x="206" y="146"/>
                    <a:pt x="205" y="146"/>
                  </a:cubicBezTo>
                  <a:cubicBezTo>
                    <a:pt x="203" y="147"/>
                    <a:pt x="202" y="147"/>
                    <a:pt x="200" y="147"/>
                  </a:cubicBezTo>
                  <a:cubicBezTo>
                    <a:pt x="199" y="148"/>
                    <a:pt x="199" y="148"/>
                    <a:pt x="198" y="149"/>
                  </a:cubicBezTo>
                  <a:cubicBezTo>
                    <a:pt x="197" y="150"/>
                    <a:pt x="196" y="151"/>
                    <a:pt x="194" y="152"/>
                  </a:cubicBezTo>
                  <a:cubicBezTo>
                    <a:pt x="193" y="153"/>
                    <a:pt x="192" y="154"/>
                    <a:pt x="191" y="156"/>
                  </a:cubicBezTo>
                  <a:cubicBezTo>
                    <a:pt x="190" y="157"/>
                    <a:pt x="189" y="159"/>
                    <a:pt x="188" y="160"/>
                  </a:cubicBezTo>
                  <a:cubicBezTo>
                    <a:pt x="187" y="161"/>
                    <a:pt x="186" y="162"/>
                    <a:pt x="186" y="163"/>
                  </a:cubicBezTo>
                  <a:cubicBezTo>
                    <a:pt x="185" y="164"/>
                    <a:pt x="186" y="164"/>
                    <a:pt x="186" y="166"/>
                  </a:cubicBezTo>
                  <a:cubicBezTo>
                    <a:pt x="185" y="167"/>
                    <a:pt x="185" y="168"/>
                    <a:pt x="185" y="170"/>
                  </a:cubicBezTo>
                  <a:cubicBezTo>
                    <a:pt x="185" y="171"/>
                    <a:pt x="185" y="172"/>
                    <a:pt x="186" y="174"/>
                  </a:cubicBezTo>
                  <a:cubicBezTo>
                    <a:pt x="186" y="175"/>
                    <a:pt x="187" y="177"/>
                    <a:pt x="188" y="178"/>
                  </a:cubicBezTo>
                  <a:cubicBezTo>
                    <a:pt x="189" y="180"/>
                    <a:pt x="189" y="181"/>
                    <a:pt x="189" y="183"/>
                  </a:cubicBezTo>
                  <a:cubicBezTo>
                    <a:pt x="190" y="184"/>
                    <a:pt x="190" y="185"/>
                    <a:pt x="190" y="187"/>
                  </a:cubicBezTo>
                  <a:cubicBezTo>
                    <a:pt x="191" y="188"/>
                    <a:pt x="191" y="190"/>
                    <a:pt x="191" y="191"/>
                  </a:cubicBezTo>
                  <a:cubicBezTo>
                    <a:pt x="191" y="192"/>
                    <a:pt x="192" y="194"/>
                    <a:pt x="191" y="195"/>
                  </a:cubicBezTo>
                  <a:cubicBezTo>
                    <a:pt x="191" y="195"/>
                    <a:pt x="191" y="195"/>
                    <a:pt x="191" y="195"/>
                  </a:cubicBezTo>
                  <a:cubicBezTo>
                    <a:pt x="190" y="195"/>
                    <a:pt x="190" y="194"/>
                    <a:pt x="189" y="193"/>
                  </a:cubicBezTo>
                  <a:cubicBezTo>
                    <a:pt x="188" y="193"/>
                    <a:pt x="188" y="192"/>
                    <a:pt x="187" y="191"/>
                  </a:cubicBezTo>
                  <a:cubicBezTo>
                    <a:pt x="186" y="191"/>
                    <a:pt x="185" y="191"/>
                    <a:pt x="184" y="191"/>
                  </a:cubicBezTo>
                  <a:cubicBezTo>
                    <a:pt x="183" y="191"/>
                    <a:pt x="181" y="191"/>
                    <a:pt x="180" y="191"/>
                  </a:cubicBezTo>
                  <a:cubicBezTo>
                    <a:pt x="178" y="191"/>
                    <a:pt x="177" y="191"/>
                    <a:pt x="175" y="191"/>
                  </a:cubicBezTo>
                  <a:cubicBezTo>
                    <a:pt x="174" y="191"/>
                    <a:pt x="172" y="190"/>
                    <a:pt x="170" y="191"/>
                  </a:cubicBezTo>
                  <a:cubicBezTo>
                    <a:pt x="169" y="192"/>
                    <a:pt x="170" y="194"/>
                    <a:pt x="170" y="195"/>
                  </a:cubicBezTo>
                  <a:cubicBezTo>
                    <a:pt x="170" y="196"/>
                    <a:pt x="170" y="197"/>
                    <a:pt x="170" y="199"/>
                  </a:cubicBezTo>
                  <a:cubicBezTo>
                    <a:pt x="170" y="200"/>
                    <a:pt x="169" y="202"/>
                    <a:pt x="169" y="204"/>
                  </a:cubicBezTo>
                  <a:cubicBezTo>
                    <a:pt x="169" y="205"/>
                    <a:pt x="169" y="206"/>
                    <a:pt x="168" y="208"/>
                  </a:cubicBezTo>
                  <a:cubicBezTo>
                    <a:pt x="168" y="209"/>
                    <a:pt x="167" y="211"/>
                    <a:pt x="166" y="213"/>
                  </a:cubicBezTo>
                  <a:cubicBezTo>
                    <a:pt x="166" y="215"/>
                    <a:pt x="166" y="216"/>
                    <a:pt x="165" y="218"/>
                  </a:cubicBezTo>
                  <a:cubicBezTo>
                    <a:pt x="165" y="219"/>
                    <a:pt x="164" y="221"/>
                    <a:pt x="164" y="223"/>
                  </a:cubicBezTo>
                  <a:cubicBezTo>
                    <a:pt x="163" y="224"/>
                    <a:pt x="163" y="226"/>
                    <a:pt x="163" y="228"/>
                  </a:cubicBezTo>
                  <a:cubicBezTo>
                    <a:pt x="162" y="230"/>
                    <a:pt x="162" y="231"/>
                    <a:pt x="162" y="232"/>
                  </a:cubicBezTo>
                  <a:cubicBezTo>
                    <a:pt x="161" y="234"/>
                    <a:pt x="161" y="234"/>
                    <a:pt x="160" y="235"/>
                  </a:cubicBezTo>
                  <a:cubicBezTo>
                    <a:pt x="159" y="236"/>
                    <a:pt x="157" y="237"/>
                    <a:pt x="156" y="238"/>
                  </a:cubicBezTo>
                  <a:cubicBezTo>
                    <a:pt x="155" y="239"/>
                    <a:pt x="155" y="241"/>
                    <a:pt x="154" y="241"/>
                  </a:cubicBezTo>
                  <a:cubicBezTo>
                    <a:pt x="153" y="242"/>
                    <a:pt x="152" y="243"/>
                    <a:pt x="151" y="244"/>
                  </a:cubicBezTo>
                  <a:cubicBezTo>
                    <a:pt x="150" y="245"/>
                    <a:pt x="150" y="246"/>
                    <a:pt x="149" y="247"/>
                  </a:cubicBezTo>
                  <a:cubicBezTo>
                    <a:pt x="148" y="248"/>
                    <a:pt x="148" y="249"/>
                    <a:pt x="147" y="251"/>
                  </a:cubicBezTo>
                  <a:cubicBezTo>
                    <a:pt x="146" y="252"/>
                    <a:pt x="145" y="254"/>
                    <a:pt x="144" y="255"/>
                  </a:cubicBezTo>
                  <a:cubicBezTo>
                    <a:pt x="142" y="257"/>
                    <a:pt x="142" y="257"/>
                    <a:pt x="141" y="258"/>
                  </a:cubicBezTo>
                  <a:cubicBezTo>
                    <a:pt x="140" y="260"/>
                    <a:pt x="138" y="261"/>
                    <a:pt x="137" y="262"/>
                  </a:cubicBezTo>
                  <a:cubicBezTo>
                    <a:pt x="136" y="264"/>
                    <a:pt x="134" y="265"/>
                    <a:pt x="134" y="266"/>
                  </a:cubicBezTo>
                  <a:cubicBezTo>
                    <a:pt x="133" y="268"/>
                    <a:pt x="133" y="269"/>
                    <a:pt x="132" y="270"/>
                  </a:cubicBezTo>
                  <a:cubicBezTo>
                    <a:pt x="132" y="271"/>
                    <a:pt x="130" y="272"/>
                    <a:pt x="129" y="273"/>
                  </a:cubicBezTo>
                  <a:cubicBezTo>
                    <a:pt x="128" y="274"/>
                    <a:pt x="127" y="276"/>
                    <a:pt x="126" y="277"/>
                  </a:cubicBezTo>
                  <a:cubicBezTo>
                    <a:pt x="125" y="278"/>
                    <a:pt x="124" y="279"/>
                    <a:pt x="122" y="280"/>
                  </a:cubicBezTo>
                  <a:cubicBezTo>
                    <a:pt x="121" y="281"/>
                    <a:pt x="122" y="282"/>
                    <a:pt x="120" y="284"/>
                  </a:cubicBezTo>
                  <a:cubicBezTo>
                    <a:pt x="118" y="285"/>
                    <a:pt x="116" y="286"/>
                    <a:pt x="114" y="287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97FF97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23" name="Freeform 58"/>
            <p:cNvSpPr>
              <a:spLocks noEditPoints="1"/>
            </p:cNvSpPr>
            <p:nvPr/>
          </p:nvSpPr>
          <p:spPr bwMode="auto">
            <a:xfrm>
              <a:off x="2279" y="9609"/>
              <a:ext cx="5220" cy="3924"/>
            </a:xfrm>
            <a:custGeom>
              <a:avLst/>
              <a:gdLst>
                <a:gd name="T0" fmla="*/ 48 w 502"/>
                <a:gd name="T1" fmla="*/ 356 h 370"/>
                <a:gd name="T2" fmla="*/ 21 w 502"/>
                <a:gd name="T3" fmla="*/ 316 h 370"/>
                <a:gd name="T4" fmla="*/ 3 w 502"/>
                <a:gd name="T5" fmla="*/ 246 h 370"/>
                <a:gd name="T6" fmla="*/ 10 w 502"/>
                <a:gd name="T7" fmla="*/ 216 h 370"/>
                <a:gd name="T8" fmla="*/ 44 w 502"/>
                <a:gd name="T9" fmla="*/ 182 h 370"/>
                <a:gd name="T10" fmla="*/ 62 w 502"/>
                <a:gd name="T11" fmla="*/ 151 h 370"/>
                <a:gd name="T12" fmla="*/ 96 w 502"/>
                <a:gd name="T13" fmla="*/ 137 h 370"/>
                <a:gd name="T14" fmla="*/ 104 w 502"/>
                <a:gd name="T15" fmla="*/ 144 h 370"/>
                <a:gd name="T16" fmla="*/ 132 w 502"/>
                <a:gd name="T17" fmla="*/ 143 h 370"/>
                <a:gd name="T18" fmla="*/ 151 w 502"/>
                <a:gd name="T19" fmla="*/ 149 h 370"/>
                <a:gd name="T20" fmla="*/ 174 w 502"/>
                <a:gd name="T21" fmla="*/ 155 h 370"/>
                <a:gd name="T22" fmla="*/ 195 w 502"/>
                <a:gd name="T23" fmla="*/ 158 h 370"/>
                <a:gd name="T24" fmla="*/ 202 w 502"/>
                <a:gd name="T25" fmla="*/ 168 h 370"/>
                <a:gd name="T26" fmla="*/ 215 w 502"/>
                <a:gd name="T27" fmla="*/ 172 h 370"/>
                <a:gd name="T28" fmla="*/ 233 w 502"/>
                <a:gd name="T29" fmla="*/ 155 h 370"/>
                <a:gd name="T30" fmla="*/ 245 w 502"/>
                <a:gd name="T31" fmla="*/ 139 h 370"/>
                <a:gd name="T32" fmla="*/ 258 w 502"/>
                <a:gd name="T33" fmla="*/ 127 h 370"/>
                <a:gd name="T34" fmla="*/ 275 w 502"/>
                <a:gd name="T35" fmla="*/ 121 h 370"/>
                <a:gd name="T36" fmla="*/ 284 w 502"/>
                <a:gd name="T37" fmla="*/ 106 h 370"/>
                <a:gd name="T38" fmla="*/ 301 w 502"/>
                <a:gd name="T39" fmla="*/ 92 h 370"/>
                <a:gd name="T40" fmla="*/ 310 w 502"/>
                <a:gd name="T41" fmla="*/ 74 h 370"/>
                <a:gd name="T42" fmla="*/ 323 w 502"/>
                <a:gd name="T43" fmla="*/ 58 h 370"/>
                <a:gd name="T44" fmla="*/ 341 w 502"/>
                <a:gd name="T45" fmla="*/ 44 h 370"/>
                <a:gd name="T46" fmla="*/ 364 w 502"/>
                <a:gd name="T47" fmla="*/ 52 h 370"/>
                <a:gd name="T48" fmla="*/ 382 w 502"/>
                <a:gd name="T49" fmla="*/ 45 h 370"/>
                <a:gd name="T50" fmla="*/ 455 w 502"/>
                <a:gd name="T51" fmla="*/ 23 h 370"/>
                <a:gd name="T52" fmla="*/ 496 w 502"/>
                <a:gd name="T53" fmla="*/ 79 h 370"/>
                <a:gd name="T54" fmla="*/ 492 w 502"/>
                <a:gd name="T55" fmla="*/ 100 h 370"/>
                <a:gd name="T56" fmla="*/ 476 w 502"/>
                <a:gd name="T57" fmla="*/ 109 h 370"/>
                <a:gd name="T58" fmla="*/ 455 w 502"/>
                <a:gd name="T59" fmla="*/ 115 h 370"/>
                <a:gd name="T60" fmla="*/ 443 w 502"/>
                <a:gd name="T61" fmla="*/ 119 h 370"/>
                <a:gd name="T62" fmla="*/ 425 w 502"/>
                <a:gd name="T63" fmla="*/ 123 h 370"/>
                <a:gd name="T64" fmla="*/ 409 w 502"/>
                <a:gd name="T65" fmla="*/ 125 h 370"/>
                <a:gd name="T66" fmla="*/ 394 w 502"/>
                <a:gd name="T67" fmla="*/ 138 h 370"/>
                <a:gd name="T68" fmla="*/ 386 w 502"/>
                <a:gd name="T69" fmla="*/ 148 h 370"/>
                <a:gd name="T70" fmla="*/ 390 w 502"/>
                <a:gd name="T71" fmla="*/ 162 h 370"/>
                <a:gd name="T72" fmla="*/ 382 w 502"/>
                <a:gd name="T73" fmla="*/ 174 h 370"/>
                <a:gd name="T74" fmla="*/ 368 w 502"/>
                <a:gd name="T75" fmla="*/ 187 h 370"/>
                <a:gd name="T76" fmla="*/ 356 w 502"/>
                <a:gd name="T77" fmla="*/ 195 h 370"/>
                <a:gd name="T78" fmla="*/ 340 w 502"/>
                <a:gd name="T79" fmla="*/ 197 h 370"/>
                <a:gd name="T80" fmla="*/ 323 w 502"/>
                <a:gd name="T81" fmla="*/ 200 h 370"/>
                <a:gd name="T82" fmla="*/ 316 w 502"/>
                <a:gd name="T83" fmla="*/ 207 h 370"/>
                <a:gd name="T84" fmla="*/ 308 w 502"/>
                <a:gd name="T85" fmla="*/ 216 h 370"/>
                <a:gd name="T86" fmla="*/ 289 w 502"/>
                <a:gd name="T87" fmla="*/ 228 h 370"/>
                <a:gd name="T88" fmla="*/ 278 w 502"/>
                <a:gd name="T89" fmla="*/ 238 h 370"/>
                <a:gd name="T90" fmla="*/ 258 w 502"/>
                <a:gd name="T91" fmla="*/ 238 h 370"/>
                <a:gd name="T92" fmla="*/ 246 w 502"/>
                <a:gd name="T93" fmla="*/ 241 h 370"/>
                <a:gd name="T94" fmla="*/ 245 w 502"/>
                <a:gd name="T95" fmla="*/ 263 h 370"/>
                <a:gd name="T96" fmla="*/ 233 w 502"/>
                <a:gd name="T97" fmla="*/ 271 h 370"/>
                <a:gd name="T98" fmla="*/ 224 w 502"/>
                <a:gd name="T99" fmla="*/ 271 h 370"/>
                <a:gd name="T100" fmla="*/ 202 w 502"/>
                <a:gd name="T101" fmla="*/ 268 h 370"/>
                <a:gd name="T102" fmla="*/ 175 w 502"/>
                <a:gd name="T103" fmla="*/ 265 h 370"/>
                <a:gd name="T104" fmla="*/ 162 w 502"/>
                <a:gd name="T105" fmla="*/ 269 h 370"/>
                <a:gd name="T106" fmla="*/ 141 w 502"/>
                <a:gd name="T107" fmla="*/ 269 h 370"/>
                <a:gd name="T108" fmla="*/ 125 w 502"/>
                <a:gd name="T109" fmla="*/ 269 h 370"/>
                <a:gd name="T110" fmla="*/ 122 w 502"/>
                <a:gd name="T111" fmla="*/ 275 h 370"/>
                <a:gd name="T112" fmla="*/ 143 w 502"/>
                <a:gd name="T113" fmla="*/ 300 h 370"/>
                <a:gd name="T114" fmla="*/ 139 w 502"/>
                <a:gd name="T115" fmla="*/ 321 h 370"/>
                <a:gd name="T116" fmla="*/ 143 w 502"/>
                <a:gd name="T117" fmla="*/ 341 h 370"/>
                <a:gd name="T118" fmla="*/ 162 w 502"/>
                <a:gd name="T119" fmla="*/ 365 h 370"/>
                <a:gd name="T120" fmla="*/ 96 w 502"/>
                <a:gd name="T121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2" h="370">
                  <a:moveTo>
                    <a:pt x="164" y="370"/>
                  </a:moveTo>
                  <a:cubicBezTo>
                    <a:pt x="145" y="369"/>
                    <a:pt x="104" y="368"/>
                    <a:pt x="90" y="367"/>
                  </a:cubicBezTo>
                  <a:cubicBezTo>
                    <a:pt x="74" y="365"/>
                    <a:pt x="85" y="362"/>
                    <a:pt x="78" y="360"/>
                  </a:cubicBezTo>
                  <a:cubicBezTo>
                    <a:pt x="71" y="358"/>
                    <a:pt x="55" y="359"/>
                    <a:pt x="48" y="356"/>
                  </a:cubicBezTo>
                  <a:cubicBezTo>
                    <a:pt x="41" y="352"/>
                    <a:pt x="44" y="343"/>
                    <a:pt x="41" y="340"/>
                  </a:cubicBezTo>
                  <a:cubicBezTo>
                    <a:pt x="38" y="337"/>
                    <a:pt x="37" y="345"/>
                    <a:pt x="34" y="340"/>
                  </a:cubicBezTo>
                  <a:cubicBezTo>
                    <a:pt x="32" y="336"/>
                    <a:pt x="32" y="322"/>
                    <a:pt x="29" y="317"/>
                  </a:cubicBezTo>
                  <a:cubicBezTo>
                    <a:pt x="27" y="312"/>
                    <a:pt x="22" y="322"/>
                    <a:pt x="21" y="316"/>
                  </a:cubicBezTo>
                  <a:cubicBezTo>
                    <a:pt x="21" y="310"/>
                    <a:pt x="30" y="297"/>
                    <a:pt x="26" y="288"/>
                  </a:cubicBezTo>
                  <a:cubicBezTo>
                    <a:pt x="23" y="278"/>
                    <a:pt x="7" y="273"/>
                    <a:pt x="3" y="267"/>
                  </a:cubicBezTo>
                  <a:cubicBezTo>
                    <a:pt x="0" y="261"/>
                    <a:pt x="11" y="265"/>
                    <a:pt x="11" y="260"/>
                  </a:cubicBezTo>
                  <a:cubicBezTo>
                    <a:pt x="11" y="256"/>
                    <a:pt x="1" y="251"/>
                    <a:pt x="3" y="246"/>
                  </a:cubicBezTo>
                  <a:cubicBezTo>
                    <a:pt x="5" y="240"/>
                    <a:pt x="18" y="243"/>
                    <a:pt x="20" y="237"/>
                  </a:cubicBezTo>
                  <a:cubicBezTo>
                    <a:pt x="21" y="231"/>
                    <a:pt x="11" y="227"/>
                    <a:pt x="10" y="223"/>
                  </a:cubicBezTo>
                  <a:cubicBezTo>
                    <a:pt x="9" y="220"/>
                    <a:pt x="14" y="222"/>
                    <a:pt x="14" y="220"/>
                  </a:cubicBezTo>
                  <a:cubicBezTo>
                    <a:pt x="14" y="218"/>
                    <a:pt x="6" y="220"/>
                    <a:pt x="10" y="216"/>
                  </a:cubicBezTo>
                  <a:cubicBezTo>
                    <a:pt x="14" y="211"/>
                    <a:pt x="29" y="200"/>
                    <a:pt x="34" y="197"/>
                  </a:cubicBezTo>
                  <a:cubicBezTo>
                    <a:pt x="39" y="193"/>
                    <a:pt x="40" y="194"/>
                    <a:pt x="41" y="192"/>
                  </a:cubicBezTo>
                  <a:cubicBezTo>
                    <a:pt x="43" y="191"/>
                    <a:pt x="42" y="190"/>
                    <a:pt x="42" y="188"/>
                  </a:cubicBezTo>
                  <a:cubicBezTo>
                    <a:pt x="42" y="186"/>
                    <a:pt x="44" y="186"/>
                    <a:pt x="44" y="182"/>
                  </a:cubicBezTo>
                  <a:cubicBezTo>
                    <a:pt x="44" y="178"/>
                    <a:pt x="39" y="170"/>
                    <a:pt x="41" y="166"/>
                  </a:cubicBezTo>
                  <a:cubicBezTo>
                    <a:pt x="43" y="161"/>
                    <a:pt x="50" y="163"/>
                    <a:pt x="52" y="160"/>
                  </a:cubicBezTo>
                  <a:cubicBezTo>
                    <a:pt x="55" y="157"/>
                    <a:pt x="54" y="151"/>
                    <a:pt x="56" y="148"/>
                  </a:cubicBezTo>
                  <a:cubicBezTo>
                    <a:pt x="58" y="146"/>
                    <a:pt x="59" y="153"/>
                    <a:pt x="62" y="151"/>
                  </a:cubicBezTo>
                  <a:cubicBezTo>
                    <a:pt x="65" y="149"/>
                    <a:pt x="67" y="140"/>
                    <a:pt x="72" y="137"/>
                  </a:cubicBezTo>
                  <a:cubicBezTo>
                    <a:pt x="77" y="135"/>
                    <a:pt x="84" y="138"/>
                    <a:pt x="88" y="138"/>
                  </a:cubicBezTo>
                  <a:cubicBezTo>
                    <a:pt x="92" y="138"/>
                    <a:pt x="94" y="138"/>
                    <a:pt x="95" y="137"/>
                  </a:cubicBezTo>
                  <a:cubicBezTo>
                    <a:pt x="95" y="137"/>
                    <a:pt x="96" y="137"/>
                    <a:pt x="96" y="137"/>
                  </a:cubicBezTo>
                  <a:cubicBezTo>
                    <a:pt x="96" y="137"/>
                    <a:pt x="95" y="137"/>
                    <a:pt x="95" y="137"/>
                  </a:cubicBezTo>
                  <a:cubicBezTo>
                    <a:pt x="96" y="137"/>
                    <a:pt x="97" y="137"/>
                    <a:pt x="98" y="138"/>
                  </a:cubicBezTo>
                  <a:cubicBezTo>
                    <a:pt x="100" y="140"/>
                    <a:pt x="101" y="139"/>
                    <a:pt x="102" y="140"/>
                  </a:cubicBezTo>
                  <a:cubicBezTo>
                    <a:pt x="103" y="141"/>
                    <a:pt x="102" y="143"/>
                    <a:pt x="104" y="144"/>
                  </a:cubicBezTo>
                  <a:cubicBezTo>
                    <a:pt x="106" y="145"/>
                    <a:pt x="108" y="145"/>
                    <a:pt x="111" y="145"/>
                  </a:cubicBezTo>
                  <a:cubicBezTo>
                    <a:pt x="114" y="145"/>
                    <a:pt x="117" y="145"/>
                    <a:pt x="119" y="145"/>
                  </a:cubicBezTo>
                  <a:cubicBezTo>
                    <a:pt x="122" y="145"/>
                    <a:pt x="124" y="144"/>
                    <a:pt x="126" y="144"/>
                  </a:cubicBezTo>
                  <a:cubicBezTo>
                    <a:pt x="128" y="143"/>
                    <a:pt x="130" y="143"/>
                    <a:pt x="132" y="143"/>
                  </a:cubicBezTo>
                  <a:cubicBezTo>
                    <a:pt x="134" y="142"/>
                    <a:pt x="136" y="142"/>
                    <a:pt x="138" y="143"/>
                  </a:cubicBezTo>
                  <a:cubicBezTo>
                    <a:pt x="139" y="143"/>
                    <a:pt x="141" y="143"/>
                    <a:pt x="142" y="143"/>
                  </a:cubicBezTo>
                  <a:cubicBezTo>
                    <a:pt x="144" y="144"/>
                    <a:pt x="147" y="146"/>
                    <a:pt x="148" y="146"/>
                  </a:cubicBezTo>
                  <a:cubicBezTo>
                    <a:pt x="150" y="147"/>
                    <a:pt x="150" y="148"/>
                    <a:pt x="151" y="149"/>
                  </a:cubicBezTo>
                  <a:cubicBezTo>
                    <a:pt x="153" y="149"/>
                    <a:pt x="155" y="150"/>
                    <a:pt x="157" y="150"/>
                  </a:cubicBezTo>
                  <a:cubicBezTo>
                    <a:pt x="159" y="151"/>
                    <a:pt x="162" y="152"/>
                    <a:pt x="164" y="152"/>
                  </a:cubicBezTo>
                  <a:cubicBezTo>
                    <a:pt x="166" y="153"/>
                    <a:pt x="167" y="153"/>
                    <a:pt x="169" y="153"/>
                  </a:cubicBezTo>
                  <a:cubicBezTo>
                    <a:pt x="171" y="154"/>
                    <a:pt x="173" y="152"/>
                    <a:pt x="174" y="155"/>
                  </a:cubicBezTo>
                  <a:cubicBezTo>
                    <a:pt x="176" y="157"/>
                    <a:pt x="173" y="163"/>
                    <a:pt x="176" y="164"/>
                  </a:cubicBezTo>
                  <a:cubicBezTo>
                    <a:pt x="178" y="166"/>
                    <a:pt x="180" y="162"/>
                    <a:pt x="182" y="161"/>
                  </a:cubicBezTo>
                  <a:cubicBezTo>
                    <a:pt x="184" y="160"/>
                    <a:pt x="185" y="159"/>
                    <a:pt x="187" y="158"/>
                  </a:cubicBezTo>
                  <a:cubicBezTo>
                    <a:pt x="189" y="157"/>
                    <a:pt x="193" y="158"/>
                    <a:pt x="195" y="158"/>
                  </a:cubicBezTo>
                  <a:cubicBezTo>
                    <a:pt x="197" y="157"/>
                    <a:pt x="199" y="157"/>
                    <a:pt x="201" y="158"/>
                  </a:cubicBezTo>
                  <a:cubicBezTo>
                    <a:pt x="203" y="158"/>
                    <a:pt x="206" y="160"/>
                    <a:pt x="206" y="162"/>
                  </a:cubicBezTo>
                  <a:cubicBezTo>
                    <a:pt x="207" y="163"/>
                    <a:pt x="204" y="163"/>
                    <a:pt x="203" y="164"/>
                  </a:cubicBezTo>
                  <a:cubicBezTo>
                    <a:pt x="202" y="165"/>
                    <a:pt x="202" y="166"/>
                    <a:pt x="202" y="168"/>
                  </a:cubicBezTo>
                  <a:cubicBezTo>
                    <a:pt x="202" y="169"/>
                    <a:pt x="202" y="171"/>
                    <a:pt x="203" y="173"/>
                  </a:cubicBezTo>
                  <a:cubicBezTo>
                    <a:pt x="204" y="174"/>
                    <a:pt x="205" y="174"/>
                    <a:pt x="207" y="175"/>
                  </a:cubicBezTo>
                  <a:cubicBezTo>
                    <a:pt x="208" y="175"/>
                    <a:pt x="210" y="176"/>
                    <a:pt x="211" y="176"/>
                  </a:cubicBezTo>
                  <a:cubicBezTo>
                    <a:pt x="213" y="175"/>
                    <a:pt x="214" y="173"/>
                    <a:pt x="215" y="172"/>
                  </a:cubicBezTo>
                  <a:cubicBezTo>
                    <a:pt x="216" y="170"/>
                    <a:pt x="214" y="168"/>
                    <a:pt x="218" y="168"/>
                  </a:cubicBezTo>
                  <a:cubicBezTo>
                    <a:pt x="221" y="168"/>
                    <a:pt x="230" y="173"/>
                    <a:pt x="233" y="173"/>
                  </a:cubicBezTo>
                  <a:cubicBezTo>
                    <a:pt x="237" y="174"/>
                    <a:pt x="233" y="171"/>
                    <a:pt x="233" y="168"/>
                  </a:cubicBezTo>
                  <a:cubicBezTo>
                    <a:pt x="233" y="165"/>
                    <a:pt x="232" y="158"/>
                    <a:pt x="233" y="155"/>
                  </a:cubicBezTo>
                  <a:cubicBezTo>
                    <a:pt x="234" y="152"/>
                    <a:pt x="237" y="153"/>
                    <a:pt x="238" y="152"/>
                  </a:cubicBezTo>
                  <a:cubicBezTo>
                    <a:pt x="240" y="151"/>
                    <a:pt x="240" y="151"/>
                    <a:pt x="241" y="149"/>
                  </a:cubicBezTo>
                  <a:cubicBezTo>
                    <a:pt x="242" y="148"/>
                    <a:pt x="242" y="146"/>
                    <a:pt x="243" y="144"/>
                  </a:cubicBezTo>
                  <a:cubicBezTo>
                    <a:pt x="243" y="142"/>
                    <a:pt x="244" y="140"/>
                    <a:pt x="245" y="139"/>
                  </a:cubicBezTo>
                  <a:cubicBezTo>
                    <a:pt x="246" y="138"/>
                    <a:pt x="247" y="139"/>
                    <a:pt x="249" y="139"/>
                  </a:cubicBezTo>
                  <a:cubicBezTo>
                    <a:pt x="250" y="138"/>
                    <a:pt x="252" y="138"/>
                    <a:pt x="253" y="137"/>
                  </a:cubicBezTo>
                  <a:cubicBezTo>
                    <a:pt x="254" y="135"/>
                    <a:pt x="253" y="133"/>
                    <a:pt x="253" y="131"/>
                  </a:cubicBezTo>
                  <a:cubicBezTo>
                    <a:pt x="254" y="129"/>
                    <a:pt x="256" y="128"/>
                    <a:pt x="258" y="127"/>
                  </a:cubicBezTo>
                  <a:cubicBezTo>
                    <a:pt x="259" y="126"/>
                    <a:pt x="261" y="124"/>
                    <a:pt x="263" y="124"/>
                  </a:cubicBezTo>
                  <a:cubicBezTo>
                    <a:pt x="264" y="123"/>
                    <a:pt x="265" y="122"/>
                    <a:pt x="266" y="122"/>
                  </a:cubicBezTo>
                  <a:cubicBezTo>
                    <a:pt x="268" y="122"/>
                    <a:pt x="270" y="122"/>
                    <a:pt x="271" y="122"/>
                  </a:cubicBezTo>
                  <a:cubicBezTo>
                    <a:pt x="273" y="122"/>
                    <a:pt x="274" y="122"/>
                    <a:pt x="275" y="121"/>
                  </a:cubicBezTo>
                  <a:cubicBezTo>
                    <a:pt x="277" y="120"/>
                    <a:pt x="277" y="117"/>
                    <a:pt x="278" y="116"/>
                  </a:cubicBezTo>
                  <a:cubicBezTo>
                    <a:pt x="279" y="115"/>
                    <a:pt x="281" y="115"/>
                    <a:pt x="282" y="113"/>
                  </a:cubicBezTo>
                  <a:cubicBezTo>
                    <a:pt x="283" y="112"/>
                    <a:pt x="282" y="110"/>
                    <a:pt x="282" y="109"/>
                  </a:cubicBezTo>
                  <a:cubicBezTo>
                    <a:pt x="283" y="107"/>
                    <a:pt x="284" y="107"/>
                    <a:pt x="284" y="106"/>
                  </a:cubicBezTo>
                  <a:cubicBezTo>
                    <a:pt x="285" y="105"/>
                    <a:pt x="286" y="104"/>
                    <a:pt x="287" y="103"/>
                  </a:cubicBezTo>
                  <a:cubicBezTo>
                    <a:pt x="289" y="102"/>
                    <a:pt x="290" y="102"/>
                    <a:pt x="292" y="101"/>
                  </a:cubicBezTo>
                  <a:cubicBezTo>
                    <a:pt x="293" y="100"/>
                    <a:pt x="295" y="98"/>
                    <a:pt x="297" y="97"/>
                  </a:cubicBezTo>
                  <a:cubicBezTo>
                    <a:pt x="298" y="95"/>
                    <a:pt x="300" y="93"/>
                    <a:pt x="301" y="92"/>
                  </a:cubicBezTo>
                  <a:cubicBezTo>
                    <a:pt x="303" y="91"/>
                    <a:pt x="306" y="91"/>
                    <a:pt x="307" y="90"/>
                  </a:cubicBezTo>
                  <a:cubicBezTo>
                    <a:pt x="308" y="88"/>
                    <a:pt x="308" y="85"/>
                    <a:pt x="308" y="84"/>
                  </a:cubicBezTo>
                  <a:cubicBezTo>
                    <a:pt x="309" y="82"/>
                    <a:pt x="310" y="81"/>
                    <a:pt x="310" y="79"/>
                  </a:cubicBezTo>
                  <a:cubicBezTo>
                    <a:pt x="310" y="77"/>
                    <a:pt x="310" y="76"/>
                    <a:pt x="310" y="74"/>
                  </a:cubicBezTo>
                  <a:cubicBezTo>
                    <a:pt x="311" y="72"/>
                    <a:pt x="311" y="70"/>
                    <a:pt x="312" y="68"/>
                  </a:cubicBezTo>
                  <a:cubicBezTo>
                    <a:pt x="313" y="67"/>
                    <a:pt x="315" y="65"/>
                    <a:pt x="316" y="64"/>
                  </a:cubicBezTo>
                  <a:cubicBezTo>
                    <a:pt x="318" y="63"/>
                    <a:pt x="319" y="63"/>
                    <a:pt x="320" y="62"/>
                  </a:cubicBezTo>
                  <a:cubicBezTo>
                    <a:pt x="321" y="61"/>
                    <a:pt x="322" y="59"/>
                    <a:pt x="323" y="58"/>
                  </a:cubicBezTo>
                  <a:cubicBezTo>
                    <a:pt x="324" y="57"/>
                    <a:pt x="326" y="57"/>
                    <a:pt x="327" y="56"/>
                  </a:cubicBezTo>
                  <a:cubicBezTo>
                    <a:pt x="328" y="55"/>
                    <a:pt x="330" y="54"/>
                    <a:pt x="331" y="53"/>
                  </a:cubicBezTo>
                  <a:cubicBezTo>
                    <a:pt x="333" y="52"/>
                    <a:pt x="335" y="51"/>
                    <a:pt x="337" y="49"/>
                  </a:cubicBezTo>
                  <a:cubicBezTo>
                    <a:pt x="338" y="48"/>
                    <a:pt x="340" y="47"/>
                    <a:pt x="341" y="44"/>
                  </a:cubicBezTo>
                  <a:cubicBezTo>
                    <a:pt x="341" y="44"/>
                    <a:pt x="341" y="43"/>
                    <a:pt x="341" y="43"/>
                  </a:cubicBezTo>
                  <a:cubicBezTo>
                    <a:pt x="339" y="43"/>
                    <a:pt x="349" y="43"/>
                    <a:pt x="349" y="43"/>
                  </a:cubicBezTo>
                  <a:cubicBezTo>
                    <a:pt x="352" y="43"/>
                    <a:pt x="355" y="42"/>
                    <a:pt x="357" y="44"/>
                  </a:cubicBezTo>
                  <a:cubicBezTo>
                    <a:pt x="360" y="45"/>
                    <a:pt x="362" y="50"/>
                    <a:pt x="364" y="52"/>
                  </a:cubicBezTo>
                  <a:cubicBezTo>
                    <a:pt x="366" y="54"/>
                    <a:pt x="367" y="55"/>
                    <a:pt x="368" y="56"/>
                  </a:cubicBezTo>
                  <a:cubicBezTo>
                    <a:pt x="370" y="56"/>
                    <a:pt x="371" y="55"/>
                    <a:pt x="373" y="54"/>
                  </a:cubicBezTo>
                  <a:cubicBezTo>
                    <a:pt x="374" y="53"/>
                    <a:pt x="376" y="50"/>
                    <a:pt x="378" y="49"/>
                  </a:cubicBezTo>
                  <a:cubicBezTo>
                    <a:pt x="379" y="47"/>
                    <a:pt x="382" y="48"/>
                    <a:pt x="382" y="45"/>
                  </a:cubicBezTo>
                  <a:cubicBezTo>
                    <a:pt x="383" y="43"/>
                    <a:pt x="374" y="44"/>
                    <a:pt x="380" y="37"/>
                  </a:cubicBezTo>
                  <a:cubicBezTo>
                    <a:pt x="386" y="30"/>
                    <a:pt x="407" y="11"/>
                    <a:pt x="416" y="6"/>
                  </a:cubicBezTo>
                  <a:cubicBezTo>
                    <a:pt x="425" y="0"/>
                    <a:pt x="424" y="3"/>
                    <a:pt x="430" y="6"/>
                  </a:cubicBezTo>
                  <a:cubicBezTo>
                    <a:pt x="437" y="9"/>
                    <a:pt x="448" y="20"/>
                    <a:pt x="455" y="23"/>
                  </a:cubicBezTo>
                  <a:cubicBezTo>
                    <a:pt x="463" y="26"/>
                    <a:pt x="463" y="13"/>
                    <a:pt x="471" y="21"/>
                  </a:cubicBezTo>
                  <a:cubicBezTo>
                    <a:pt x="479" y="29"/>
                    <a:pt x="493" y="57"/>
                    <a:pt x="498" y="66"/>
                  </a:cubicBezTo>
                  <a:cubicBezTo>
                    <a:pt x="502" y="75"/>
                    <a:pt x="495" y="71"/>
                    <a:pt x="495" y="73"/>
                  </a:cubicBezTo>
                  <a:cubicBezTo>
                    <a:pt x="495" y="75"/>
                    <a:pt x="496" y="77"/>
                    <a:pt x="496" y="79"/>
                  </a:cubicBezTo>
                  <a:cubicBezTo>
                    <a:pt x="495" y="81"/>
                    <a:pt x="494" y="83"/>
                    <a:pt x="492" y="85"/>
                  </a:cubicBezTo>
                  <a:cubicBezTo>
                    <a:pt x="491" y="87"/>
                    <a:pt x="487" y="87"/>
                    <a:pt x="487" y="89"/>
                  </a:cubicBezTo>
                  <a:cubicBezTo>
                    <a:pt x="487" y="91"/>
                    <a:pt x="491" y="92"/>
                    <a:pt x="492" y="94"/>
                  </a:cubicBezTo>
                  <a:cubicBezTo>
                    <a:pt x="492" y="96"/>
                    <a:pt x="493" y="98"/>
                    <a:pt x="492" y="100"/>
                  </a:cubicBezTo>
                  <a:cubicBezTo>
                    <a:pt x="491" y="102"/>
                    <a:pt x="486" y="103"/>
                    <a:pt x="486" y="106"/>
                  </a:cubicBezTo>
                  <a:cubicBezTo>
                    <a:pt x="487" y="107"/>
                    <a:pt x="487" y="107"/>
                    <a:pt x="487" y="108"/>
                  </a:cubicBezTo>
                  <a:cubicBezTo>
                    <a:pt x="485" y="108"/>
                    <a:pt x="483" y="108"/>
                    <a:pt x="481" y="109"/>
                  </a:cubicBezTo>
                  <a:cubicBezTo>
                    <a:pt x="479" y="109"/>
                    <a:pt x="477" y="109"/>
                    <a:pt x="476" y="109"/>
                  </a:cubicBezTo>
                  <a:cubicBezTo>
                    <a:pt x="474" y="110"/>
                    <a:pt x="473" y="111"/>
                    <a:pt x="472" y="111"/>
                  </a:cubicBezTo>
                  <a:cubicBezTo>
                    <a:pt x="470" y="111"/>
                    <a:pt x="469" y="111"/>
                    <a:pt x="467" y="112"/>
                  </a:cubicBezTo>
                  <a:cubicBezTo>
                    <a:pt x="465" y="112"/>
                    <a:pt x="462" y="113"/>
                    <a:pt x="460" y="113"/>
                  </a:cubicBezTo>
                  <a:cubicBezTo>
                    <a:pt x="458" y="114"/>
                    <a:pt x="456" y="114"/>
                    <a:pt x="455" y="115"/>
                  </a:cubicBezTo>
                  <a:cubicBezTo>
                    <a:pt x="457" y="113"/>
                    <a:pt x="454" y="116"/>
                    <a:pt x="453" y="116"/>
                  </a:cubicBezTo>
                  <a:cubicBezTo>
                    <a:pt x="452" y="116"/>
                    <a:pt x="451" y="116"/>
                    <a:pt x="450" y="117"/>
                  </a:cubicBezTo>
                  <a:cubicBezTo>
                    <a:pt x="449" y="117"/>
                    <a:pt x="448" y="117"/>
                    <a:pt x="447" y="118"/>
                  </a:cubicBezTo>
                  <a:cubicBezTo>
                    <a:pt x="446" y="118"/>
                    <a:pt x="444" y="118"/>
                    <a:pt x="443" y="119"/>
                  </a:cubicBezTo>
                  <a:cubicBezTo>
                    <a:pt x="441" y="119"/>
                    <a:pt x="440" y="119"/>
                    <a:pt x="438" y="120"/>
                  </a:cubicBezTo>
                  <a:cubicBezTo>
                    <a:pt x="437" y="120"/>
                    <a:pt x="436" y="121"/>
                    <a:pt x="435" y="121"/>
                  </a:cubicBezTo>
                  <a:cubicBezTo>
                    <a:pt x="433" y="122"/>
                    <a:pt x="432" y="122"/>
                    <a:pt x="430" y="122"/>
                  </a:cubicBezTo>
                  <a:cubicBezTo>
                    <a:pt x="428" y="122"/>
                    <a:pt x="426" y="122"/>
                    <a:pt x="425" y="123"/>
                  </a:cubicBezTo>
                  <a:cubicBezTo>
                    <a:pt x="423" y="123"/>
                    <a:pt x="423" y="124"/>
                    <a:pt x="421" y="124"/>
                  </a:cubicBezTo>
                  <a:cubicBezTo>
                    <a:pt x="420" y="124"/>
                    <a:pt x="418" y="125"/>
                    <a:pt x="416" y="125"/>
                  </a:cubicBezTo>
                  <a:cubicBezTo>
                    <a:pt x="415" y="125"/>
                    <a:pt x="414" y="125"/>
                    <a:pt x="413" y="125"/>
                  </a:cubicBezTo>
                  <a:cubicBezTo>
                    <a:pt x="412" y="125"/>
                    <a:pt x="410" y="125"/>
                    <a:pt x="409" y="125"/>
                  </a:cubicBezTo>
                  <a:cubicBezTo>
                    <a:pt x="407" y="126"/>
                    <a:pt x="406" y="127"/>
                    <a:pt x="405" y="128"/>
                  </a:cubicBezTo>
                  <a:cubicBezTo>
                    <a:pt x="404" y="128"/>
                    <a:pt x="404" y="129"/>
                    <a:pt x="402" y="130"/>
                  </a:cubicBezTo>
                  <a:cubicBezTo>
                    <a:pt x="401" y="131"/>
                    <a:pt x="400" y="132"/>
                    <a:pt x="399" y="134"/>
                  </a:cubicBezTo>
                  <a:cubicBezTo>
                    <a:pt x="397" y="135"/>
                    <a:pt x="395" y="137"/>
                    <a:pt x="394" y="138"/>
                  </a:cubicBezTo>
                  <a:cubicBezTo>
                    <a:pt x="393" y="139"/>
                    <a:pt x="392" y="139"/>
                    <a:pt x="391" y="139"/>
                  </a:cubicBezTo>
                  <a:cubicBezTo>
                    <a:pt x="390" y="140"/>
                    <a:pt x="389" y="141"/>
                    <a:pt x="388" y="142"/>
                  </a:cubicBezTo>
                  <a:cubicBezTo>
                    <a:pt x="387" y="143"/>
                    <a:pt x="386" y="143"/>
                    <a:pt x="385" y="144"/>
                  </a:cubicBezTo>
                  <a:cubicBezTo>
                    <a:pt x="385" y="145"/>
                    <a:pt x="386" y="147"/>
                    <a:pt x="386" y="148"/>
                  </a:cubicBezTo>
                  <a:cubicBezTo>
                    <a:pt x="387" y="150"/>
                    <a:pt x="387" y="150"/>
                    <a:pt x="388" y="151"/>
                  </a:cubicBezTo>
                  <a:cubicBezTo>
                    <a:pt x="389" y="152"/>
                    <a:pt x="389" y="153"/>
                    <a:pt x="390" y="154"/>
                  </a:cubicBezTo>
                  <a:cubicBezTo>
                    <a:pt x="390" y="155"/>
                    <a:pt x="392" y="157"/>
                    <a:pt x="392" y="159"/>
                  </a:cubicBezTo>
                  <a:cubicBezTo>
                    <a:pt x="392" y="160"/>
                    <a:pt x="391" y="161"/>
                    <a:pt x="390" y="162"/>
                  </a:cubicBezTo>
                  <a:cubicBezTo>
                    <a:pt x="389" y="163"/>
                    <a:pt x="388" y="163"/>
                    <a:pt x="387" y="164"/>
                  </a:cubicBezTo>
                  <a:cubicBezTo>
                    <a:pt x="387" y="165"/>
                    <a:pt x="387" y="165"/>
                    <a:pt x="386" y="167"/>
                  </a:cubicBezTo>
                  <a:cubicBezTo>
                    <a:pt x="386" y="168"/>
                    <a:pt x="385" y="170"/>
                    <a:pt x="385" y="171"/>
                  </a:cubicBezTo>
                  <a:cubicBezTo>
                    <a:pt x="384" y="173"/>
                    <a:pt x="383" y="173"/>
                    <a:pt x="382" y="174"/>
                  </a:cubicBezTo>
                  <a:cubicBezTo>
                    <a:pt x="382" y="176"/>
                    <a:pt x="381" y="177"/>
                    <a:pt x="379" y="178"/>
                  </a:cubicBezTo>
                  <a:cubicBezTo>
                    <a:pt x="378" y="179"/>
                    <a:pt x="376" y="180"/>
                    <a:pt x="375" y="181"/>
                  </a:cubicBezTo>
                  <a:cubicBezTo>
                    <a:pt x="373" y="182"/>
                    <a:pt x="372" y="184"/>
                    <a:pt x="371" y="185"/>
                  </a:cubicBezTo>
                  <a:cubicBezTo>
                    <a:pt x="370" y="186"/>
                    <a:pt x="369" y="186"/>
                    <a:pt x="368" y="187"/>
                  </a:cubicBezTo>
                  <a:cubicBezTo>
                    <a:pt x="367" y="188"/>
                    <a:pt x="367" y="189"/>
                    <a:pt x="366" y="190"/>
                  </a:cubicBezTo>
                  <a:cubicBezTo>
                    <a:pt x="365" y="191"/>
                    <a:pt x="365" y="192"/>
                    <a:pt x="364" y="193"/>
                  </a:cubicBezTo>
                  <a:cubicBezTo>
                    <a:pt x="363" y="193"/>
                    <a:pt x="362" y="194"/>
                    <a:pt x="361" y="195"/>
                  </a:cubicBezTo>
                  <a:cubicBezTo>
                    <a:pt x="360" y="195"/>
                    <a:pt x="358" y="195"/>
                    <a:pt x="356" y="195"/>
                  </a:cubicBezTo>
                  <a:cubicBezTo>
                    <a:pt x="355" y="195"/>
                    <a:pt x="353" y="195"/>
                    <a:pt x="351" y="195"/>
                  </a:cubicBezTo>
                  <a:cubicBezTo>
                    <a:pt x="350" y="195"/>
                    <a:pt x="349" y="195"/>
                    <a:pt x="347" y="195"/>
                  </a:cubicBezTo>
                  <a:cubicBezTo>
                    <a:pt x="346" y="196"/>
                    <a:pt x="344" y="196"/>
                    <a:pt x="343" y="196"/>
                  </a:cubicBezTo>
                  <a:cubicBezTo>
                    <a:pt x="342" y="196"/>
                    <a:pt x="341" y="197"/>
                    <a:pt x="340" y="197"/>
                  </a:cubicBezTo>
                  <a:cubicBezTo>
                    <a:pt x="338" y="198"/>
                    <a:pt x="337" y="198"/>
                    <a:pt x="336" y="198"/>
                  </a:cubicBezTo>
                  <a:cubicBezTo>
                    <a:pt x="334" y="199"/>
                    <a:pt x="333" y="199"/>
                    <a:pt x="331" y="199"/>
                  </a:cubicBezTo>
                  <a:cubicBezTo>
                    <a:pt x="330" y="200"/>
                    <a:pt x="329" y="200"/>
                    <a:pt x="327" y="200"/>
                  </a:cubicBezTo>
                  <a:cubicBezTo>
                    <a:pt x="326" y="200"/>
                    <a:pt x="324" y="200"/>
                    <a:pt x="323" y="200"/>
                  </a:cubicBezTo>
                  <a:cubicBezTo>
                    <a:pt x="322" y="200"/>
                    <a:pt x="321" y="200"/>
                    <a:pt x="319" y="200"/>
                  </a:cubicBezTo>
                  <a:cubicBezTo>
                    <a:pt x="318" y="200"/>
                    <a:pt x="316" y="199"/>
                    <a:pt x="316" y="200"/>
                  </a:cubicBezTo>
                  <a:cubicBezTo>
                    <a:pt x="315" y="201"/>
                    <a:pt x="316" y="202"/>
                    <a:pt x="316" y="203"/>
                  </a:cubicBezTo>
                  <a:cubicBezTo>
                    <a:pt x="316" y="204"/>
                    <a:pt x="316" y="205"/>
                    <a:pt x="316" y="207"/>
                  </a:cubicBezTo>
                  <a:cubicBezTo>
                    <a:pt x="316" y="208"/>
                    <a:pt x="315" y="208"/>
                    <a:pt x="314" y="209"/>
                  </a:cubicBezTo>
                  <a:cubicBezTo>
                    <a:pt x="314" y="210"/>
                    <a:pt x="314" y="211"/>
                    <a:pt x="313" y="211"/>
                  </a:cubicBezTo>
                  <a:cubicBezTo>
                    <a:pt x="312" y="212"/>
                    <a:pt x="311" y="214"/>
                    <a:pt x="310" y="215"/>
                  </a:cubicBezTo>
                  <a:cubicBezTo>
                    <a:pt x="310" y="216"/>
                    <a:pt x="309" y="216"/>
                    <a:pt x="308" y="216"/>
                  </a:cubicBezTo>
                  <a:cubicBezTo>
                    <a:pt x="307" y="217"/>
                    <a:pt x="306" y="218"/>
                    <a:pt x="304" y="219"/>
                  </a:cubicBezTo>
                  <a:cubicBezTo>
                    <a:pt x="302" y="220"/>
                    <a:pt x="300" y="221"/>
                    <a:pt x="299" y="222"/>
                  </a:cubicBezTo>
                  <a:cubicBezTo>
                    <a:pt x="297" y="223"/>
                    <a:pt x="296" y="224"/>
                    <a:pt x="295" y="224"/>
                  </a:cubicBezTo>
                  <a:cubicBezTo>
                    <a:pt x="293" y="225"/>
                    <a:pt x="291" y="227"/>
                    <a:pt x="289" y="228"/>
                  </a:cubicBezTo>
                  <a:cubicBezTo>
                    <a:pt x="288" y="229"/>
                    <a:pt x="287" y="230"/>
                    <a:pt x="285" y="231"/>
                  </a:cubicBezTo>
                  <a:cubicBezTo>
                    <a:pt x="284" y="231"/>
                    <a:pt x="283" y="232"/>
                    <a:pt x="282" y="232"/>
                  </a:cubicBezTo>
                  <a:cubicBezTo>
                    <a:pt x="281" y="233"/>
                    <a:pt x="280" y="235"/>
                    <a:pt x="280" y="236"/>
                  </a:cubicBezTo>
                  <a:cubicBezTo>
                    <a:pt x="279" y="237"/>
                    <a:pt x="278" y="237"/>
                    <a:pt x="278" y="238"/>
                  </a:cubicBezTo>
                  <a:cubicBezTo>
                    <a:pt x="277" y="238"/>
                    <a:pt x="277" y="239"/>
                    <a:pt x="275" y="239"/>
                  </a:cubicBezTo>
                  <a:cubicBezTo>
                    <a:pt x="274" y="239"/>
                    <a:pt x="273" y="239"/>
                    <a:pt x="271" y="239"/>
                  </a:cubicBezTo>
                  <a:cubicBezTo>
                    <a:pt x="269" y="239"/>
                    <a:pt x="268" y="239"/>
                    <a:pt x="266" y="239"/>
                  </a:cubicBezTo>
                  <a:cubicBezTo>
                    <a:pt x="264" y="239"/>
                    <a:pt x="260" y="238"/>
                    <a:pt x="258" y="238"/>
                  </a:cubicBezTo>
                  <a:cubicBezTo>
                    <a:pt x="257" y="238"/>
                    <a:pt x="256" y="238"/>
                    <a:pt x="255" y="238"/>
                  </a:cubicBezTo>
                  <a:cubicBezTo>
                    <a:pt x="254" y="238"/>
                    <a:pt x="253" y="238"/>
                    <a:pt x="251" y="238"/>
                  </a:cubicBezTo>
                  <a:cubicBezTo>
                    <a:pt x="250" y="238"/>
                    <a:pt x="248" y="238"/>
                    <a:pt x="247" y="239"/>
                  </a:cubicBezTo>
                  <a:cubicBezTo>
                    <a:pt x="247" y="239"/>
                    <a:pt x="246" y="239"/>
                    <a:pt x="246" y="241"/>
                  </a:cubicBezTo>
                  <a:cubicBezTo>
                    <a:pt x="245" y="242"/>
                    <a:pt x="245" y="243"/>
                    <a:pt x="245" y="245"/>
                  </a:cubicBezTo>
                  <a:cubicBezTo>
                    <a:pt x="245" y="247"/>
                    <a:pt x="245" y="248"/>
                    <a:pt x="245" y="251"/>
                  </a:cubicBezTo>
                  <a:cubicBezTo>
                    <a:pt x="245" y="253"/>
                    <a:pt x="245" y="257"/>
                    <a:pt x="245" y="259"/>
                  </a:cubicBezTo>
                  <a:cubicBezTo>
                    <a:pt x="245" y="261"/>
                    <a:pt x="245" y="262"/>
                    <a:pt x="245" y="263"/>
                  </a:cubicBezTo>
                  <a:cubicBezTo>
                    <a:pt x="245" y="264"/>
                    <a:pt x="246" y="265"/>
                    <a:pt x="244" y="266"/>
                  </a:cubicBezTo>
                  <a:cubicBezTo>
                    <a:pt x="243" y="266"/>
                    <a:pt x="239" y="266"/>
                    <a:pt x="237" y="266"/>
                  </a:cubicBezTo>
                  <a:cubicBezTo>
                    <a:pt x="236" y="267"/>
                    <a:pt x="236" y="267"/>
                    <a:pt x="235" y="268"/>
                  </a:cubicBezTo>
                  <a:cubicBezTo>
                    <a:pt x="235" y="268"/>
                    <a:pt x="234" y="269"/>
                    <a:pt x="233" y="271"/>
                  </a:cubicBezTo>
                  <a:cubicBezTo>
                    <a:pt x="232" y="272"/>
                    <a:pt x="232" y="276"/>
                    <a:pt x="231" y="277"/>
                  </a:cubicBezTo>
                  <a:cubicBezTo>
                    <a:pt x="230" y="278"/>
                    <a:pt x="229" y="275"/>
                    <a:pt x="228" y="274"/>
                  </a:cubicBezTo>
                  <a:cubicBezTo>
                    <a:pt x="228" y="274"/>
                    <a:pt x="227" y="273"/>
                    <a:pt x="226" y="272"/>
                  </a:cubicBezTo>
                  <a:cubicBezTo>
                    <a:pt x="225" y="272"/>
                    <a:pt x="225" y="271"/>
                    <a:pt x="224" y="271"/>
                  </a:cubicBezTo>
                  <a:cubicBezTo>
                    <a:pt x="222" y="270"/>
                    <a:pt x="221" y="271"/>
                    <a:pt x="219" y="271"/>
                  </a:cubicBezTo>
                  <a:cubicBezTo>
                    <a:pt x="217" y="271"/>
                    <a:pt x="215" y="271"/>
                    <a:pt x="213" y="271"/>
                  </a:cubicBezTo>
                  <a:cubicBezTo>
                    <a:pt x="211" y="270"/>
                    <a:pt x="210" y="269"/>
                    <a:pt x="208" y="268"/>
                  </a:cubicBezTo>
                  <a:cubicBezTo>
                    <a:pt x="206" y="268"/>
                    <a:pt x="204" y="268"/>
                    <a:pt x="202" y="268"/>
                  </a:cubicBezTo>
                  <a:cubicBezTo>
                    <a:pt x="200" y="267"/>
                    <a:pt x="197" y="267"/>
                    <a:pt x="194" y="267"/>
                  </a:cubicBezTo>
                  <a:cubicBezTo>
                    <a:pt x="192" y="267"/>
                    <a:pt x="190" y="267"/>
                    <a:pt x="188" y="267"/>
                  </a:cubicBezTo>
                  <a:cubicBezTo>
                    <a:pt x="186" y="267"/>
                    <a:pt x="184" y="266"/>
                    <a:pt x="182" y="266"/>
                  </a:cubicBezTo>
                  <a:cubicBezTo>
                    <a:pt x="180" y="266"/>
                    <a:pt x="177" y="266"/>
                    <a:pt x="175" y="265"/>
                  </a:cubicBezTo>
                  <a:cubicBezTo>
                    <a:pt x="173" y="265"/>
                    <a:pt x="172" y="265"/>
                    <a:pt x="171" y="265"/>
                  </a:cubicBezTo>
                  <a:cubicBezTo>
                    <a:pt x="169" y="265"/>
                    <a:pt x="169" y="265"/>
                    <a:pt x="168" y="266"/>
                  </a:cubicBezTo>
                  <a:cubicBezTo>
                    <a:pt x="167" y="266"/>
                    <a:pt x="166" y="267"/>
                    <a:pt x="165" y="267"/>
                  </a:cubicBezTo>
                  <a:cubicBezTo>
                    <a:pt x="164" y="268"/>
                    <a:pt x="163" y="269"/>
                    <a:pt x="162" y="269"/>
                  </a:cubicBezTo>
                  <a:cubicBezTo>
                    <a:pt x="161" y="270"/>
                    <a:pt x="160" y="271"/>
                    <a:pt x="158" y="271"/>
                  </a:cubicBezTo>
                  <a:cubicBezTo>
                    <a:pt x="157" y="271"/>
                    <a:pt x="155" y="271"/>
                    <a:pt x="153" y="271"/>
                  </a:cubicBezTo>
                  <a:cubicBezTo>
                    <a:pt x="151" y="271"/>
                    <a:pt x="149" y="271"/>
                    <a:pt x="147" y="270"/>
                  </a:cubicBezTo>
                  <a:cubicBezTo>
                    <a:pt x="145" y="270"/>
                    <a:pt x="143" y="269"/>
                    <a:pt x="141" y="269"/>
                  </a:cubicBezTo>
                  <a:cubicBezTo>
                    <a:pt x="139" y="269"/>
                    <a:pt x="137" y="268"/>
                    <a:pt x="136" y="268"/>
                  </a:cubicBezTo>
                  <a:cubicBezTo>
                    <a:pt x="134" y="267"/>
                    <a:pt x="133" y="267"/>
                    <a:pt x="132" y="267"/>
                  </a:cubicBezTo>
                  <a:cubicBezTo>
                    <a:pt x="130" y="267"/>
                    <a:pt x="129" y="267"/>
                    <a:pt x="128" y="268"/>
                  </a:cubicBezTo>
                  <a:cubicBezTo>
                    <a:pt x="127" y="268"/>
                    <a:pt x="126" y="268"/>
                    <a:pt x="125" y="269"/>
                  </a:cubicBezTo>
                  <a:cubicBezTo>
                    <a:pt x="124" y="269"/>
                    <a:pt x="123" y="270"/>
                    <a:pt x="122" y="270"/>
                  </a:cubicBezTo>
                  <a:cubicBezTo>
                    <a:pt x="121" y="271"/>
                    <a:pt x="120" y="271"/>
                    <a:pt x="120" y="271"/>
                  </a:cubicBezTo>
                  <a:cubicBezTo>
                    <a:pt x="120" y="272"/>
                    <a:pt x="120" y="272"/>
                    <a:pt x="120" y="273"/>
                  </a:cubicBezTo>
                  <a:cubicBezTo>
                    <a:pt x="120" y="273"/>
                    <a:pt x="121" y="274"/>
                    <a:pt x="122" y="275"/>
                  </a:cubicBezTo>
                  <a:cubicBezTo>
                    <a:pt x="123" y="276"/>
                    <a:pt x="124" y="278"/>
                    <a:pt x="126" y="280"/>
                  </a:cubicBezTo>
                  <a:cubicBezTo>
                    <a:pt x="128" y="283"/>
                    <a:pt x="134" y="289"/>
                    <a:pt x="136" y="292"/>
                  </a:cubicBezTo>
                  <a:cubicBezTo>
                    <a:pt x="138" y="295"/>
                    <a:pt x="138" y="295"/>
                    <a:pt x="140" y="297"/>
                  </a:cubicBezTo>
                  <a:cubicBezTo>
                    <a:pt x="141" y="298"/>
                    <a:pt x="142" y="299"/>
                    <a:pt x="143" y="300"/>
                  </a:cubicBezTo>
                  <a:cubicBezTo>
                    <a:pt x="144" y="301"/>
                    <a:pt x="144" y="302"/>
                    <a:pt x="145" y="303"/>
                  </a:cubicBezTo>
                  <a:cubicBezTo>
                    <a:pt x="145" y="304"/>
                    <a:pt x="145" y="305"/>
                    <a:pt x="145" y="307"/>
                  </a:cubicBezTo>
                  <a:cubicBezTo>
                    <a:pt x="144" y="309"/>
                    <a:pt x="142" y="313"/>
                    <a:pt x="141" y="315"/>
                  </a:cubicBezTo>
                  <a:cubicBezTo>
                    <a:pt x="141" y="318"/>
                    <a:pt x="140" y="320"/>
                    <a:pt x="139" y="321"/>
                  </a:cubicBezTo>
                  <a:cubicBezTo>
                    <a:pt x="139" y="323"/>
                    <a:pt x="138" y="323"/>
                    <a:pt x="138" y="325"/>
                  </a:cubicBezTo>
                  <a:cubicBezTo>
                    <a:pt x="138" y="327"/>
                    <a:pt x="139" y="330"/>
                    <a:pt x="140" y="332"/>
                  </a:cubicBezTo>
                  <a:cubicBezTo>
                    <a:pt x="140" y="334"/>
                    <a:pt x="140" y="335"/>
                    <a:pt x="141" y="337"/>
                  </a:cubicBezTo>
                  <a:cubicBezTo>
                    <a:pt x="141" y="338"/>
                    <a:pt x="142" y="340"/>
                    <a:pt x="143" y="341"/>
                  </a:cubicBezTo>
                  <a:cubicBezTo>
                    <a:pt x="144" y="343"/>
                    <a:pt x="144" y="343"/>
                    <a:pt x="146" y="345"/>
                  </a:cubicBezTo>
                  <a:cubicBezTo>
                    <a:pt x="147" y="348"/>
                    <a:pt x="150" y="352"/>
                    <a:pt x="152" y="355"/>
                  </a:cubicBezTo>
                  <a:cubicBezTo>
                    <a:pt x="154" y="357"/>
                    <a:pt x="157" y="359"/>
                    <a:pt x="159" y="361"/>
                  </a:cubicBezTo>
                  <a:cubicBezTo>
                    <a:pt x="160" y="363"/>
                    <a:pt x="161" y="363"/>
                    <a:pt x="162" y="365"/>
                  </a:cubicBezTo>
                  <a:cubicBezTo>
                    <a:pt x="163" y="366"/>
                    <a:pt x="164" y="367"/>
                    <a:pt x="165" y="368"/>
                  </a:cubicBezTo>
                  <a:cubicBezTo>
                    <a:pt x="165" y="369"/>
                    <a:pt x="165" y="369"/>
                    <a:pt x="164" y="370"/>
                  </a:cubicBezTo>
                  <a:cubicBezTo>
                    <a:pt x="164" y="370"/>
                    <a:pt x="164" y="370"/>
                    <a:pt x="164" y="370"/>
                  </a:cubicBezTo>
                  <a:close/>
                  <a:moveTo>
                    <a:pt x="96" y="137"/>
                  </a:moveTo>
                  <a:cubicBezTo>
                    <a:pt x="96" y="136"/>
                    <a:pt x="96" y="136"/>
                    <a:pt x="96" y="137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24" name="Freeform 57"/>
            <p:cNvSpPr>
              <a:spLocks/>
            </p:cNvSpPr>
            <p:nvPr/>
          </p:nvSpPr>
          <p:spPr bwMode="auto">
            <a:xfrm>
              <a:off x="6844" y="10701"/>
              <a:ext cx="2776" cy="1972"/>
            </a:xfrm>
            <a:custGeom>
              <a:avLst/>
              <a:gdLst>
                <a:gd name="T0" fmla="*/ 56 w 267"/>
                <a:gd name="T1" fmla="*/ 10 h 186"/>
                <a:gd name="T2" fmla="*/ 118 w 267"/>
                <a:gd name="T3" fmla="*/ 3 h 186"/>
                <a:gd name="T4" fmla="*/ 149 w 267"/>
                <a:gd name="T5" fmla="*/ 1 h 186"/>
                <a:gd name="T6" fmla="*/ 178 w 267"/>
                <a:gd name="T7" fmla="*/ 25 h 186"/>
                <a:gd name="T8" fmla="*/ 217 w 267"/>
                <a:gd name="T9" fmla="*/ 61 h 186"/>
                <a:gd name="T10" fmla="*/ 252 w 267"/>
                <a:gd name="T11" fmla="*/ 64 h 186"/>
                <a:gd name="T12" fmla="*/ 246 w 267"/>
                <a:gd name="T13" fmla="*/ 92 h 186"/>
                <a:gd name="T14" fmla="*/ 227 w 267"/>
                <a:gd name="T15" fmla="*/ 153 h 186"/>
                <a:gd name="T16" fmla="*/ 222 w 267"/>
                <a:gd name="T17" fmla="*/ 154 h 186"/>
                <a:gd name="T18" fmla="*/ 217 w 267"/>
                <a:gd name="T19" fmla="*/ 160 h 186"/>
                <a:gd name="T20" fmla="*/ 207 w 267"/>
                <a:gd name="T21" fmla="*/ 154 h 186"/>
                <a:gd name="T22" fmla="*/ 190 w 267"/>
                <a:gd name="T23" fmla="*/ 154 h 186"/>
                <a:gd name="T24" fmla="*/ 179 w 267"/>
                <a:gd name="T25" fmla="*/ 153 h 186"/>
                <a:gd name="T26" fmla="*/ 172 w 267"/>
                <a:gd name="T27" fmla="*/ 148 h 186"/>
                <a:gd name="T28" fmla="*/ 167 w 267"/>
                <a:gd name="T29" fmla="*/ 143 h 186"/>
                <a:gd name="T30" fmla="*/ 156 w 267"/>
                <a:gd name="T31" fmla="*/ 139 h 186"/>
                <a:gd name="T32" fmla="*/ 151 w 267"/>
                <a:gd name="T33" fmla="*/ 142 h 186"/>
                <a:gd name="T34" fmla="*/ 144 w 267"/>
                <a:gd name="T35" fmla="*/ 145 h 186"/>
                <a:gd name="T36" fmla="*/ 132 w 267"/>
                <a:gd name="T37" fmla="*/ 145 h 186"/>
                <a:gd name="T38" fmla="*/ 129 w 267"/>
                <a:gd name="T39" fmla="*/ 152 h 186"/>
                <a:gd name="T40" fmla="*/ 128 w 267"/>
                <a:gd name="T41" fmla="*/ 165 h 186"/>
                <a:gd name="T42" fmla="*/ 124 w 267"/>
                <a:gd name="T43" fmla="*/ 173 h 186"/>
                <a:gd name="T44" fmla="*/ 114 w 267"/>
                <a:gd name="T45" fmla="*/ 180 h 186"/>
                <a:gd name="T46" fmla="*/ 101 w 267"/>
                <a:gd name="T47" fmla="*/ 184 h 186"/>
                <a:gd name="T48" fmla="*/ 14 w 267"/>
                <a:gd name="T49" fmla="*/ 182 h 186"/>
                <a:gd name="T50" fmla="*/ 13 w 267"/>
                <a:gd name="T51" fmla="*/ 175 h 186"/>
                <a:gd name="T52" fmla="*/ 15 w 267"/>
                <a:gd name="T53" fmla="*/ 167 h 186"/>
                <a:gd name="T54" fmla="*/ 15 w 267"/>
                <a:gd name="T55" fmla="*/ 158 h 186"/>
                <a:gd name="T56" fmla="*/ 18 w 267"/>
                <a:gd name="T57" fmla="*/ 153 h 186"/>
                <a:gd name="T58" fmla="*/ 22 w 267"/>
                <a:gd name="T59" fmla="*/ 147 h 186"/>
                <a:gd name="T60" fmla="*/ 25 w 267"/>
                <a:gd name="T61" fmla="*/ 141 h 186"/>
                <a:gd name="T62" fmla="*/ 26 w 267"/>
                <a:gd name="T63" fmla="*/ 131 h 186"/>
                <a:gd name="T64" fmla="*/ 24 w 267"/>
                <a:gd name="T65" fmla="*/ 121 h 186"/>
                <a:gd name="T66" fmla="*/ 24 w 267"/>
                <a:gd name="T67" fmla="*/ 109 h 186"/>
                <a:gd name="T68" fmla="*/ 25 w 267"/>
                <a:gd name="T69" fmla="*/ 90 h 186"/>
                <a:gd name="T70" fmla="*/ 27 w 267"/>
                <a:gd name="T71" fmla="*/ 84 h 186"/>
                <a:gd name="T72" fmla="*/ 24 w 267"/>
                <a:gd name="T73" fmla="*/ 77 h 186"/>
                <a:gd name="T74" fmla="*/ 20 w 267"/>
                <a:gd name="T75" fmla="*/ 65 h 186"/>
                <a:gd name="T76" fmla="*/ 19 w 267"/>
                <a:gd name="T77" fmla="*/ 50 h 186"/>
                <a:gd name="T78" fmla="*/ 18 w 267"/>
                <a:gd name="T79" fmla="*/ 36 h 186"/>
                <a:gd name="T80" fmla="*/ 17 w 267"/>
                <a:gd name="T81" fmla="*/ 21 h 186"/>
                <a:gd name="T82" fmla="*/ 16 w 267"/>
                <a:gd name="T83" fmla="*/ 12 h 186"/>
                <a:gd name="T84" fmla="*/ 28 w 267"/>
                <a:gd name="T85" fmla="*/ 9 h 186"/>
                <a:gd name="T86" fmla="*/ 37 w 267"/>
                <a:gd name="T87" fmla="*/ 6 h 186"/>
                <a:gd name="T88" fmla="*/ 48 w 267"/>
                <a:gd name="T89" fmla="*/ 5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67" h="186">
                  <a:moveTo>
                    <a:pt x="48" y="5"/>
                  </a:moveTo>
                  <a:cubicBezTo>
                    <a:pt x="48" y="7"/>
                    <a:pt x="49" y="9"/>
                    <a:pt x="56" y="10"/>
                  </a:cubicBezTo>
                  <a:cubicBezTo>
                    <a:pt x="64" y="11"/>
                    <a:pt x="83" y="12"/>
                    <a:pt x="93" y="10"/>
                  </a:cubicBezTo>
                  <a:cubicBezTo>
                    <a:pt x="104" y="9"/>
                    <a:pt x="110" y="4"/>
                    <a:pt x="118" y="3"/>
                  </a:cubicBezTo>
                  <a:cubicBezTo>
                    <a:pt x="126" y="1"/>
                    <a:pt x="134" y="0"/>
                    <a:pt x="140" y="0"/>
                  </a:cubicBezTo>
                  <a:cubicBezTo>
                    <a:pt x="145" y="0"/>
                    <a:pt x="144" y="0"/>
                    <a:pt x="149" y="1"/>
                  </a:cubicBezTo>
                  <a:cubicBezTo>
                    <a:pt x="154" y="2"/>
                    <a:pt x="165" y="2"/>
                    <a:pt x="171" y="7"/>
                  </a:cubicBezTo>
                  <a:cubicBezTo>
                    <a:pt x="176" y="11"/>
                    <a:pt x="173" y="21"/>
                    <a:pt x="178" y="25"/>
                  </a:cubicBezTo>
                  <a:cubicBezTo>
                    <a:pt x="183" y="28"/>
                    <a:pt x="187" y="17"/>
                    <a:pt x="195" y="24"/>
                  </a:cubicBezTo>
                  <a:cubicBezTo>
                    <a:pt x="202" y="31"/>
                    <a:pt x="205" y="55"/>
                    <a:pt x="217" y="61"/>
                  </a:cubicBezTo>
                  <a:cubicBezTo>
                    <a:pt x="229" y="67"/>
                    <a:pt x="246" y="54"/>
                    <a:pt x="253" y="54"/>
                  </a:cubicBezTo>
                  <a:cubicBezTo>
                    <a:pt x="261" y="55"/>
                    <a:pt x="249" y="59"/>
                    <a:pt x="252" y="64"/>
                  </a:cubicBezTo>
                  <a:cubicBezTo>
                    <a:pt x="254" y="68"/>
                    <a:pt x="267" y="73"/>
                    <a:pt x="265" y="80"/>
                  </a:cubicBezTo>
                  <a:cubicBezTo>
                    <a:pt x="264" y="87"/>
                    <a:pt x="253" y="83"/>
                    <a:pt x="246" y="92"/>
                  </a:cubicBezTo>
                  <a:cubicBezTo>
                    <a:pt x="239" y="101"/>
                    <a:pt x="228" y="121"/>
                    <a:pt x="225" y="133"/>
                  </a:cubicBezTo>
                  <a:cubicBezTo>
                    <a:pt x="223" y="141"/>
                    <a:pt x="225" y="147"/>
                    <a:pt x="227" y="153"/>
                  </a:cubicBezTo>
                  <a:cubicBezTo>
                    <a:pt x="227" y="153"/>
                    <a:pt x="227" y="153"/>
                    <a:pt x="227" y="153"/>
                  </a:cubicBezTo>
                  <a:cubicBezTo>
                    <a:pt x="224" y="154"/>
                    <a:pt x="224" y="153"/>
                    <a:pt x="222" y="154"/>
                  </a:cubicBezTo>
                  <a:cubicBezTo>
                    <a:pt x="221" y="155"/>
                    <a:pt x="220" y="156"/>
                    <a:pt x="219" y="157"/>
                  </a:cubicBezTo>
                  <a:cubicBezTo>
                    <a:pt x="219" y="158"/>
                    <a:pt x="219" y="161"/>
                    <a:pt x="217" y="160"/>
                  </a:cubicBezTo>
                  <a:cubicBezTo>
                    <a:pt x="216" y="159"/>
                    <a:pt x="214" y="155"/>
                    <a:pt x="212" y="154"/>
                  </a:cubicBezTo>
                  <a:cubicBezTo>
                    <a:pt x="210" y="153"/>
                    <a:pt x="209" y="154"/>
                    <a:pt x="207" y="154"/>
                  </a:cubicBezTo>
                  <a:cubicBezTo>
                    <a:pt x="205" y="154"/>
                    <a:pt x="202" y="154"/>
                    <a:pt x="199" y="154"/>
                  </a:cubicBezTo>
                  <a:cubicBezTo>
                    <a:pt x="197" y="154"/>
                    <a:pt x="193" y="154"/>
                    <a:pt x="190" y="154"/>
                  </a:cubicBezTo>
                  <a:cubicBezTo>
                    <a:pt x="188" y="154"/>
                    <a:pt x="186" y="154"/>
                    <a:pt x="184" y="154"/>
                  </a:cubicBezTo>
                  <a:cubicBezTo>
                    <a:pt x="182" y="154"/>
                    <a:pt x="180" y="154"/>
                    <a:pt x="179" y="153"/>
                  </a:cubicBezTo>
                  <a:cubicBezTo>
                    <a:pt x="177" y="153"/>
                    <a:pt x="176" y="152"/>
                    <a:pt x="175" y="151"/>
                  </a:cubicBezTo>
                  <a:cubicBezTo>
                    <a:pt x="174" y="150"/>
                    <a:pt x="173" y="149"/>
                    <a:pt x="172" y="148"/>
                  </a:cubicBezTo>
                  <a:cubicBezTo>
                    <a:pt x="171" y="148"/>
                    <a:pt x="170" y="146"/>
                    <a:pt x="169" y="145"/>
                  </a:cubicBezTo>
                  <a:cubicBezTo>
                    <a:pt x="169" y="144"/>
                    <a:pt x="168" y="144"/>
                    <a:pt x="167" y="143"/>
                  </a:cubicBezTo>
                  <a:cubicBezTo>
                    <a:pt x="166" y="142"/>
                    <a:pt x="164" y="141"/>
                    <a:pt x="162" y="141"/>
                  </a:cubicBezTo>
                  <a:cubicBezTo>
                    <a:pt x="160" y="140"/>
                    <a:pt x="158" y="139"/>
                    <a:pt x="156" y="139"/>
                  </a:cubicBezTo>
                  <a:cubicBezTo>
                    <a:pt x="155" y="139"/>
                    <a:pt x="154" y="137"/>
                    <a:pt x="153" y="138"/>
                  </a:cubicBezTo>
                  <a:cubicBezTo>
                    <a:pt x="152" y="139"/>
                    <a:pt x="152" y="141"/>
                    <a:pt x="151" y="142"/>
                  </a:cubicBezTo>
                  <a:cubicBezTo>
                    <a:pt x="151" y="143"/>
                    <a:pt x="152" y="144"/>
                    <a:pt x="150" y="145"/>
                  </a:cubicBezTo>
                  <a:cubicBezTo>
                    <a:pt x="149" y="146"/>
                    <a:pt x="146" y="145"/>
                    <a:pt x="144" y="145"/>
                  </a:cubicBezTo>
                  <a:cubicBezTo>
                    <a:pt x="142" y="145"/>
                    <a:pt x="140" y="145"/>
                    <a:pt x="138" y="145"/>
                  </a:cubicBezTo>
                  <a:cubicBezTo>
                    <a:pt x="136" y="145"/>
                    <a:pt x="134" y="145"/>
                    <a:pt x="132" y="145"/>
                  </a:cubicBezTo>
                  <a:cubicBezTo>
                    <a:pt x="131" y="145"/>
                    <a:pt x="129" y="143"/>
                    <a:pt x="128" y="145"/>
                  </a:cubicBezTo>
                  <a:cubicBezTo>
                    <a:pt x="127" y="147"/>
                    <a:pt x="129" y="150"/>
                    <a:pt x="129" y="152"/>
                  </a:cubicBezTo>
                  <a:cubicBezTo>
                    <a:pt x="129" y="155"/>
                    <a:pt x="128" y="157"/>
                    <a:pt x="127" y="159"/>
                  </a:cubicBezTo>
                  <a:cubicBezTo>
                    <a:pt x="127" y="161"/>
                    <a:pt x="128" y="163"/>
                    <a:pt x="128" y="165"/>
                  </a:cubicBezTo>
                  <a:cubicBezTo>
                    <a:pt x="128" y="167"/>
                    <a:pt x="128" y="168"/>
                    <a:pt x="128" y="170"/>
                  </a:cubicBezTo>
                  <a:cubicBezTo>
                    <a:pt x="127" y="172"/>
                    <a:pt x="126" y="172"/>
                    <a:pt x="124" y="173"/>
                  </a:cubicBezTo>
                  <a:cubicBezTo>
                    <a:pt x="123" y="175"/>
                    <a:pt x="121" y="176"/>
                    <a:pt x="119" y="178"/>
                  </a:cubicBezTo>
                  <a:cubicBezTo>
                    <a:pt x="117" y="179"/>
                    <a:pt x="116" y="179"/>
                    <a:pt x="114" y="180"/>
                  </a:cubicBezTo>
                  <a:cubicBezTo>
                    <a:pt x="112" y="181"/>
                    <a:pt x="108" y="184"/>
                    <a:pt x="106" y="185"/>
                  </a:cubicBezTo>
                  <a:cubicBezTo>
                    <a:pt x="104" y="186"/>
                    <a:pt x="103" y="184"/>
                    <a:pt x="101" y="184"/>
                  </a:cubicBezTo>
                  <a:cubicBezTo>
                    <a:pt x="99" y="184"/>
                    <a:pt x="106" y="184"/>
                    <a:pt x="92" y="184"/>
                  </a:cubicBezTo>
                  <a:cubicBezTo>
                    <a:pt x="77" y="184"/>
                    <a:pt x="27" y="183"/>
                    <a:pt x="14" y="182"/>
                  </a:cubicBezTo>
                  <a:cubicBezTo>
                    <a:pt x="0" y="182"/>
                    <a:pt x="14" y="180"/>
                    <a:pt x="14" y="179"/>
                  </a:cubicBezTo>
                  <a:cubicBezTo>
                    <a:pt x="14" y="177"/>
                    <a:pt x="13" y="176"/>
                    <a:pt x="13" y="175"/>
                  </a:cubicBezTo>
                  <a:cubicBezTo>
                    <a:pt x="13" y="174"/>
                    <a:pt x="12" y="172"/>
                    <a:pt x="13" y="171"/>
                  </a:cubicBezTo>
                  <a:cubicBezTo>
                    <a:pt x="13" y="169"/>
                    <a:pt x="14" y="168"/>
                    <a:pt x="15" y="167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5" y="162"/>
                    <a:pt x="15" y="160"/>
                    <a:pt x="15" y="158"/>
                  </a:cubicBezTo>
                  <a:cubicBezTo>
                    <a:pt x="15" y="157"/>
                    <a:pt x="16" y="156"/>
                    <a:pt x="17" y="155"/>
                  </a:cubicBezTo>
                  <a:cubicBezTo>
                    <a:pt x="17" y="154"/>
                    <a:pt x="18" y="154"/>
                    <a:pt x="18" y="153"/>
                  </a:cubicBezTo>
                  <a:cubicBezTo>
                    <a:pt x="19" y="152"/>
                    <a:pt x="20" y="151"/>
                    <a:pt x="21" y="150"/>
                  </a:cubicBezTo>
                  <a:cubicBezTo>
                    <a:pt x="22" y="149"/>
                    <a:pt x="22" y="148"/>
                    <a:pt x="22" y="147"/>
                  </a:cubicBezTo>
                  <a:cubicBezTo>
                    <a:pt x="22" y="146"/>
                    <a:pt x="22" y="144"/>
                    <a:pt x="22" y="143"/>
                  </a:cubicBezTo>
                  <a:cubicBezTo>
                    <a:pt x="23" y="142"/>
                    <a:pt x="25" y="142"/>
                    <a:pt x="25" y="141"/>
                  </a:cubicBezTo>
                  <a:cubicBezTo>
                    <a:pt x="26" y="140"/>
                    <a:pt x="25" y="138"/>
                    <a:pt x="26" y="136"/>
                  </a:cubicBezTo>
                  <a:cubicBezTo>
                    <a:pt x="26" y="134"/>
                    <a:pt x="26" y="132"/>
                    <a:pt x="26" y="131"/>
                  </a:cubicBezTo>
                  <a:cubicBezTo>
                    <a:pt x="26" y="129"/>
                    <a:pt x="26" y="127"/>
                    <a:pt x="26" y="125"/>
                  </a:cubicBezTo>
                  <a:cubicBezTo>
                    <a:pt x="26" y="124"/>
                    <a:pt x="25" y="123"/>
                    <a:pt x="24" y="121"/>
                  </a:cubicBezTo>
                  <a:cubicBezTo>
                    <a:pt x="24" y="120"/>
                    <a:pt x="25" y="118"/>
                    <a:pt x="25" y="116"/>
                  </a:cubicBezTo>
                  <a:cubicBezTo>
                    <a:pt x="25" y="114"/>
                    <a:pt x="25" y="112"/>
                    <a:pt x="24" y="109"/>
                  </a:cubicBezTo>
                  <a:cubicBezTo>
                    <a:pt x="24" y="107"/>
                    <a:pt x="24" y="104"/>
                    <a:pt x="24" y="100"/>
                  </a:cubicBezTo>
                  <a:cubicBezTo>
                    <a:pt x="25" y="97"/>
                    <a:pt x="25" y="92"/>
                    <a:pt x="25" y="90"/>
                  </a:cubicBezTo>
                  <a:cubicBezTo>
                    <a:pt x="25" y="88"/>
                    <a:pt x="26" y="87"/>
                    <a:pt x="26" y="86"/>
                  </a:cubicBezTo>
                  <a:cubicBezTo>
                    <a:pt x="26" y="85"/>
                    <a:pt x="27" y="85"/>
                    <a:pt x="27" y="84"/>
                  </a:cubicBezTo>
                  <a:cubicBezTo>
                    <a:pt x="27" y="82"/>
                    <a:pt x="27" y="81"/>
                    <a:pt x="27" y="79"/>
                  </a:cubicBezTo>
                  <a:cubicBezTo>
                    <a:pt x="26" y="78"/>
                    <a:pt x="25" y="78"/>
                    <a:pt x="24" y="77"/>
                  </a:cubicBezTo>
                  <a:cubicBezTo>
                    <a:pt x="23" y="76"/>
                    <a:pt x="21" y="77"/>
                    <a:pt x="20" y="74"/>
                  </a:cubicBezTo>
                  <a:cubicBezTo>
                    <a:pt x="19" y="72"/>
                    <a:pt x="20" y="68"/>
                    <a:pt x="20" y="65"/>
                  </a:cubicBezTo>
                  <a:cubicBezTo>
                    <a:pt x="20" y="62"/>
                    <a:pt x="19" y="59"/>
                    <a:pt x="19" y="56"/>
                  </a:cubicBezTo>
                  <a:cubicBezTo>
                    <a:pt x="19" y="54"/>
                    <a:pt x="19" y="52"/>
                    <a:pt x="19" y="50"/>
                  </a:cubicBezTo>
                  <a:cubicBezTo>
                    <a:pt x="19" y="47"/>
                    <a:pt x="18" y="45"/>
                    <a:pt x="18" y="43"/>
                  </a:cubicBezTo>
                  <a:cubicBezTo>
                    <a:pt x="18" y="41"/>
                    <a:pt x="18" y="38"/>
                    <a:pt x="18" y="36"/>
                  </a:cubicBezTo>
                  <a:cubicBezTo>
                    <a:pt x="18" y="33"/>
                    <a:pt x="18" y="30"/>
                    <a:pt x="18" y="28"/>
                  </a:cubicBezTo>
                  <a:cubicBezTo>
                    <a:pt x="18" y="25"/>
                    <a:pt x="17" y="23"/>
                    <a:pt x="17" y="21"/>
                  </a:cubicBezTo>
                  <a:cubicBezTo>
                    <a:pt x="17" y="19"/>
                    <a:pt x="17" y="17"/>
                    <a:pt x="17" y="16"/>
                  </a:cubicBezTo>
                  <a:cubicBezTo>
                    <a:pt x="16" y="14"/>
                    <a:pt x="15" y="13"/>
                    <a:pt x="16" y="12"/>
                  </a:cubicBezTo>
                  <a:cubicBezTo>
                    <a:pt x="17" y="11"/>
                    <a:pt x="19" y="11"/>
                    <a:pt x="21" y="10"/>
                  </a:cubicBezTo>
                  <a:cubicBezTo>
                    <a:pt x="23" y="10"/>
                    <a:pt x="26" y="9"/>
                    <a:pt x="28" y="9"/>
                  </a:cubicBezTo>
                  <a:cubicBezTo>
                    <a:pt x="30" y="8"/>
                    <a:pt x="31" y="8"/>
                    <a:pt x="33" y="8"/>
                  </a:cubicBezTo>
                  <a:cubicBezTo>
                    <a:pt x="34" y="8"/>
                    <a:pt x="35" y="7"/>
                    <a:pt x="37" y="6"/>
                  </a:cubicBezTo>
                  <a:cubicBezTo>
                    <a:pt x="38" y="6"/>
                    <a:pt x="40" y="6"/>
                    <a:pt x="42" y="6"/>
                  </a:cubicBezTo>
                  <a:cubicBezTo>
                    <a:pt x="44" y="5"/>
                    <a:pt x="46" y="5"/>
                    <a:pt x="48" y="5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25" name="Freeform 56"/>
            <p:cNvSpPr>
              <a:spLocks/>
            </p:cNvSpPr>
            <p:nvPr/>
          </p:nvSpPr>
          <p:spPr bwMode="auto">
            <a:xfrm>
              <a:off x="3258" y="9771"/>
              <a:ext cx="2568" cy="1740"/>
            </a:xfrm>
            <a:custGeom>
              <a:avLst/>
              <a:gdLst>
                <a:gd name="T0" fmla="*/ 2 w 247"/>
                <a:gd name="T1" fmla="*/ 124 h 164"/>
                <a:gd name="T2" fmla="*/ 7 w 247"/>
                <a:gd name="T3" fmla="*/ 110 h 164"/>
                <a:gd name="T4" fmla="*/ 5 w 247"/>
                <a:gd name="T5" fmla="*/ 71 h 164"/>
                <a:gd name="T6" fmla="*/ 17 w 247"/>
                <a:gd name="T7" fmla="*/ 57 h 164"/>
                <a:gd name="T8" fmla="*/ 17 w 247"/>
                <a:gd name="T9" fmla="*/ 41 h 164"/>
                <a:gd name="T10" fmla="*/ 30 w 247"/>
                <a:gd name="T11" fmla="*/ 33 h 164"/>
                <a:gd name="T12" fmla="*/ 26 w 247"/>
                <a:gd name="T13" fmla="*/ 22 h 164"/>
                <a:gd name="T14" fmla="*/ 31 w 247"/>
                <a:gd name="T15" fmla="*/ 9 h 164"/>
                <a:gd name="T16" fmla="*/ 44 w 247"/>
                <a:gd name="T17" fmla="*/ 5 h 164"/>
                <a:gd name="T18" fmla="*/ 58 w 247"/>
                <a:gd name="T19" fmla="*/ 8 h 164"/>
                <a:gd name="T20" fmla="*/ 72 w 247"/>
                <a:gd name="T21" fmla="*/ 18 h 164"/>
                <a:gd name="T22" fmla="*/ 81 w 247"/>
                <a:gd name="T23" fmla="*/ 10 h 164"/>
                <a:gd name="T24" fmla="*/ 98 w 247"/>
                <a:gd name="T25" fmla="*/ 14 h 164"/>
                <a:gd name="T26" fmla="*/ 113 w 247"/>
                <a:gd name="T27" fmla="*/ 12 h 164"/>
                <a:gd name="T28" fmla="*/ 121 w 247"/>
                <a:gd name="T29" fmla="*/ 14 h 164"/>
                <a:gd name="T30" fmla="*/ 133 w 247"/>
                <a:gd name="T31" fmla="*/ 8 h 164"/>
                <a:gd name="T32" fmla="*/ 137 w 247"/>
                <a:gd name="T33" fmla="*/ 20 h 164"/>
                <a:gd name="T34" fmla="*/ 147 w 247"/>
                <a:gd name="T35" fmla="*/ 30 h 164"/>
                <a:gd name="T36" fmla="*/ 161 w 247"/>
                <a:gd name="T37" fmla="*/ 27 h 164"/>
                <a:gd name="T38" fmla="*/ 187 w 247"/>
                <a:gd name="T39" fmla="*/ 25 h 164"/>
                <a:gd name="T40" fmla="*/ 202 w 247"/>
                <a:gd name="T41" fmla="*/ 20 h 164"/>
                <a:gd name="T42" fmla="*/ 213 w 247"/>
                <a:gd name="T43" fmla="*/ 18 h 164"/>
                <a:gd name="T44" fmla="*/ 224 w 247"/>
                <a:gd name="T45" fmla="*/ 23 h 164"/>
                <a:gd name="T46" fmla="*/ 228 w 247"/>
                <a:gd name="T47" fmla="*/ 35 h 164"/>
                <a:gd name="T48" fmla="*/ 240 w 247"/>
                <a:gd name="T49" fmla="*/ 33 h 164"/>
                <a:gd name="T50" fmla="*/ 247 w 247"/>
                <a:gd name="T51" fmla="*/ 31 h 164"/>
                <a:gd name="T52" fmla="*/ 243 w 247"/>
                <a:gd name="T53" fmla="*/ 37 h 164"/>
                <a:gd name="T54" fmla="*/ 233 w 247"/>
                <a:gd name="T55" fmla="*/ 44 h 164"/>
                <a:gd name="T56" fmla="*/ 226 w 247"/>
                <a:gd name="T57" fmla="*/ 50 h 164"/>
                <a:gd name="T58" fmla="*/ 218 w 247"/>
                <a:gd name="T59" fmla="*/ 56 h 164"/>
                <a:gd name="T60" fmla="*/ 216 w 247"/>
                <a:gd name="T61" fmla="*/ 67 h 164"/>
                <a:gd name="T62" fmla="*/ 213 w 247"/>
                <a:gd name="T63" fmla="*/ 78 h 164"/>
                <a:gd name="T64" fmla="*/ 203 w 247"/>
                <a:gd name="T65" fmla="*/ 85 h 164"/>
                <a:gd name="T66" fmla="*/ 193 w 247"/>
                <a:gd name="T67" fmla="*/ 91 h 164"/>
                <a:gd name="T68" fmla="*/ 188 w 247"/>
                <a:gd name="T69" fmla="*/ 97 h 164"/>
                <a:gd name="T70" fmla="*/ 184 w 247"/>
                <a:gd name="T71" fmla="*/ 104 h 164"/>
                <a:gd name="T72" fmla="*/ 177 w 247"/>
                <a:gd name="T73" fmla="*/ 110 h 164"/>
                <a:gd name="T74" fmla="*/ 169 w 247"/>
                <a:gd name="T75" fmla="*/ 112 h 164"/>
                <a:gd name="T76" fmla="*/ 159 w 247"/>
                <a:gd name="T77" fmla="*/ 119 h 164"/>
                <a:gd name="T78" fmla="*/ 155 w 247"/>
                <a:gd name="T79" fmla="*/ 127 h 164"/>
                <a:gd name="T80" fmla="*/ 149 w 247"/>
                <a:gd name="T81" fmla="*/ 132 h 164"/>
                <a:gd name="T82" fmla="*/ 144 w 247"/>
                <a:gd name="T83" fmla="*/ 140 h 164"/>
                <a:gd name="T84" fmla="*/ 139 w 247"/>
                <a:gd name="T85" fmla="*/ 156 h 164"/>
                <a:gd name="T86" fmla="*/ 124 w 247"/>
                <a:gd name="T87" fmla="*/ 156 h 164"/>
                <a:gd name="T88" fmla="*/ 117 w 247"/>
                <a:gd name="T89" fmla="*/ 164 h 164"/>
                <a:gd name="T90" fmla="*/ 109 w 247"/>
                <a:gd name="T91" fmla="*/ 161 h 164"/>
                <a:gd name="T92" fmla="*/ 109 w 247"/>
                <a:gd name="T93" fmla="*/ 152 h 164"/>
                <a:gd name="T94" fmla="*/ 107 w 247"/>
                <a:gd name="T95" fmla="*/ 146 h 164"/>
                <a:gd name="T96" fmla="*/ 93 w 247"/>
                <a:gd name="T97" fmla="*/ 146 h 164"/>
                <a:gd name="T98" fmla="*/ 82 w 247"/>
                <a:gd name="T99" fmla="*/ 152 h 164"/>
                <a:gd name="T100" fmla="*/ 75 w 247"/>
                <a:gd name="T101" fmla="*/ 141 h 164"/>
                <a:gd name="T102" fmla="*/ 63 w 247"/>
                <a:gd name="T103" fmla="*/ 138 h 164"/>
                <a:gd name="T104" fmla="*/ 54 w 247"/>
                <a:gd name="T105" fmla="*/ 134 h 164"/>
                <a:gd name="T106" fmla="*/ 44 w 247"/>
                <a:gd name="T107" fmla="*/ 131 h 164"/>
                <a:gd name="T108" fmla="*/ 32 w 247"/>
                <a:gd name="T109" fmla="*/ 132 h 164"/>
                <a:gd name="T110" fmla="*/ 17 w 247"/>
                <a:gd name="T111" fmla="*/ 133 h 164"/>
                <a:gd name="T112" fmla="*/ 8 w 247"/>
                <a:gd name="T113" fmla="*/ 128 h 164"/>
                <a:gd name="T114" fmla="*/ 1 w 247"/>
                <a:gd name="T115" fmla="*/ 125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47" h="164">
                  <a:moveTo>
                    <a:pt x="1" y="125"/>
                  </a:moveTo>
                  <a:cubicBezTo>
                    <a:pt x="2" y="125"/>
                    <a:pt x="2" y="124"/>
                    <a:pt x="2" y="124"/>
                  </a:cubicBezTo>
                  <a:cubicBezTo>
                    <a:pt x="4" y="121"/>
                    <a:pt x="0" y="116"/>
                    <a:pt x="1" y="113"/>
                  </a:cubicBezTo>
                  <a:cubicBezTo>
                    <a:pt x="2" y="111"/>
                    <a:pt x="6" y="116"/>
                    <a:pt x="7" y="110"/>
                  </a:cubicBezTo>
                  <a:cubicBezTo>
                    <a:pt x="9" y="103"/>
                    <a:pt x="12" y="84"/>
                    <a:pt x="12" y="77"/>
                  </a:cubicBezTo>
                  <a:cubicBezTo>
                    <a:pt x="11" y="70"/>
                    <a:pt x="4" y="74"/>
                    <a:pt x="5" y="71"/>
                  </a:cubicBezTo>
                  <a:cubicBezTo>
                    <a:pt x="6" y="68"/>
                    <a:pt x="12" y="71"/>
                    <a:pt x="14" y="69"/>
                  </a:cubicBezTo>
                  <a:cubicBezTo>
                    <a:pt x="17" y="66"/>
                    <a:pt x="17" y="60"/>
                    <a:pt x="17" y="57"/>
                  </a:cubicBezTo>
                  <a:cubicBezTo>
                    <a:pt x="16" y="53"/>
                    <a:pt x="12" y="53"/>
                    <a:pt x="12" y="50"/>
                  </a:cubicBezTo>
                  <a:cubicBezTo>
                    <a:pt x="12" y="47"/>
                    <a:pt x="15" y="43"/>
                    <a:pt x="17" y="41"/>
                  </a:cubicBezTo>
                  <a:cubicBezTo>
                    <a:pt x="19" y="39"/>
                    <a:pt x="21" y="38"/>
                    <a:pt x="23" y="37"/>
                  </a:cubicBezTo>
                  <a:cubicBezTo>
                    <a:pt x="25" y="35"/>
                    <a:pt x="28" y="36"/>
                    <a:pt x="30" y="33"/>
                  </a:cubicBezTo>
                  <a:cubicBezTo>
                    <a:pt x="31" y="31"/>
                    <a:pt x="31" y="28"/>
                    <a:pt x="30" y="26"/>
                  </a:cubicBezTo>
                  <a:cubicBezTo>
                    <a:pt x="29" y="24"/>
                    <a:pt x="25" y="24"/>
                    <a:pt x="26" y="22"/>
                  </a:cubicBezTo>
                  <a:cubicBezTo>
                    <a:pt x="26" y="20"/>
                    <a:pt x="30" y="20"/>
                    <a:pt x="31" y="18"/>
                  </a:cubicBezTo>
                  <a:cubicBezTo>
                    <a:pt x="32" y="15"/>
                    <a:pt x="31" y="12"/>
                    <a:pt x="31" y="9"/>
                  </a:cubicBezTo>
                  <a:cubicBezTo>
                    <a:pt x="31" y="7"/>
                    <a:pt x="28" y="3"/>
                    <a:pt x="32" y="2"/>
                  </a:cubicBezTo>
                  <a:cubicBezTo>
                    <a:pt x="35" y="0"/>
                    <a:pt x="41" y="3"/>
                    <a:pt x="44" y="5"/>
                  </a:cubicBezTo>
                  <a:cubicBezTo>
                    <a:pt x="47" y="6"/>
                    <a:pt x="46" y="10"/>
                    <a:pt x="49" y="10"/>
                  </a:cubicBezTo>
                  <a:cubicBezTo>
                    <a:pt x="52" y="11"/>
                    <a:pt x="55" y="8"/>
                    <a:pt x="58" y="8"/>
                  </a:cubicBezTo>
                  <a:cubicBezTo>
                    <a:pt x="61" y="7"/>
                    <a:pt x="64" y="7"/>
                    <a:pt x="66" y="9"/>
                  </a:cubicBezTo>
                  <a:cubicBezTo>
                    <a:pt x="68" y="11"/>
                    <a:pt x="69" y="17"/>
                    <a:pt x="72" y="18"/>
                  </a:cubicBezTo>
                  <a:cubicBezTo>
                    <a:pt x="75" y="19"/>
                    <a:pt x="76" y="16"/>
                    <a:pt x="78" y="14"/>
                  </a:cubicBezTo>
                  <a:cubicBezTo>
                    <a:pt x="80" y="13"/>
                    <a:pt x="79" y="11"/>
                    <a:pt x="81" y="10"/>
                  </a:cubicBezTo>
                  <a:cubicBezTo>
                    <a:pt x="84" y="9"/>
                    <a:pt x="86" y="10"/>
                    <a:pt x="89" y="11"/>
                  </a:cubicBezTo>
                  <a:cubicBezTo>
                    <a:pt x="92" y="12"/>
                    <a:pt x="95" y="14"/>
                    <a:pt x="98" y="14"/>
                  </a:cubicBezTo>
                  <a:cubicBezTo>
                    <a:pt x="101" y="14"/>
                    <a:pt x="105" y="11"/>
                    <a:pt x="107" y="11"/>
                  </a:cubicBezTo>
                  <a:cubicBezTo>
                    <a:pt x="110" y="11"/>
                    <a:pt x="112" y="10"/>
                    <a:pt x="113" y="12"/>
                  </a:cubicBezTo>
                  <a:cubicBezTo>
                    <a:pt x="115" y="13"/>
                    <a:pt x="112" y="17"/>
                    <a:pt x="114" y="18"/>
                  </a:cubicBezTo>
                  <a:cubicBezTo>
                    <a:pt x="117" y="18"/>
                    <a:pt x="119" y="15"/>
                    <a:pt x="121" y="14"/>
                  </a:cubicBezTo>
                  <a:cubicBezTo>
                    <a:pt x="123" y="12"/>
                    <a:pt x="126" y="12"/>
                    <a:pt x="128" y="11"/>
                  </a:cubicBezTo>
                  <a:cubicBezTo>
                    <a:pt x="130" y="10"/>
                    <a:pt x="131" y="7"/>
                    <a:pt x="133" y="8"/>
                  </a:cubicBezTo>
                  <a:cubicBezTo>
                    <a:pt x="136" y="8"/>
                    <a:pt x="140" y="11"/>
                    <a:pt x="141" y="14"/>
                  </a:cubicBezTo>
                  <a:cubicBezTo>
                    <a:pt x="142" y="16"/>
                    <a:pt x="137" y="17"/>
                    <a:pt x="137" y="20"/>
                  </a:cubicBezTo>
                  <a:cubicBezTo>
                    <a:pt x="137" y="22"/>
                    <a:pt x="139" y="25"/>
                    <a:pt x="141" y="26"/>
                  </a:cubicBezTo>
                  <a:cubicBezTo>
                    <a:pt x="143" y="28"/>
                    <a:pt x="144" y="30"/>
                    <a:pt x="147" y="30"/>
                  </a:cubicBezTo>
                  <a:cubicBezTo>
                    <a:pt x="150" y="29"/>
                    <a:pt x="153" y="24"/>
                    <a:pt x="156" y="24"/>
                  </a:cubicBezTo>
                  <a:cubicBezTo>
                    <a:pt x="158" y="23"/>
                    <a:pt x="157" y="26"/>
                    <a:pt x="161" y="27"/>
                  </a:cubicBezTo>
                  <a:cubicBezTo>
                    <a:pt x="165" y="28"/>
                    <a:pt x="173" y="29"/>
                    <a:pt x="178" y="29"/>
                  </a:cubicBezTo>
                  <a:cubicBezTo>
                    <a:pt x="183" y="29"/>
                    <a:pt x="185" y="26"/>
                    <a:pt x="187" y="25"/>
                  </a:cubicBezTo>
                  <a:cubicBezTo>
                    <a:pt x="190" y="23"/>
                    <a:pt x="191" y="20"/>
                    <a:pt x="193" y="20"/>
                  </a:cubicBezTo>
                  <a:cubicBezTo>
                    <a:pt x="196" y="19"/>
                    <a:pt x="200" y="21"/>
                    <a:pt x="202" y="20"/>
                  </a:cubicBezTo>
                  <a:cubicBezTo>
                    <a:pt x="205" y="20"/>
                    <a:pt x="205" y="16"/>
                    <a:pt x="207" y="15"/>
                  </a:cubicBezTo>
                  <a:cubicBezTo>
                    <a:pt x="209" y="15"/>
                    <a:pt x="211" y="17"/>
                    <a:pt x="213" y="18"/>
                  </a:cubicBezTo>
                  <a:cubicBezTo>
                    <a:pt x="216" y="18"/>
                    <a:pt x="219" y="18"/>
                    <a:pt x="221" y="19"/>
                  </a:cubicBezTo>
                  <a:cubicBezTo>
                    <a:pt x="223" y="20"/>
                    <a:pt x="223" y="21"/>
                    <a:pt x="224" y="23"/>
                  </a:cubicBezTo>
                  <a:cubicBezTo>
                    <a:pt x="224" y="25"/>
                    <a:pt x="222" y="27"/>
                    <a:pt x="223" y="29"/>
                  </a:cubicBezTo>
                  <a:cubicBezTo>
                    <a:pt x="224" y="31"/>
                    <a:pt x="226" y="34"/>
                    <a:pt x="228" y="35"/>
                  </a:cubicBezTo>
                  <a:cubicBezTo>
                    <a:pt x="230" y="36"/>
                    <a:pt x="232" y="34"/>
                    <a:pt x="234" y="33"/>
                  </a:cubicBezTo>
                  <a:cubicBezTo>
                    <a:pt x="236" y="33"/>
                    <a:pt x="238" y="34"/>
                    <a:pt x="240" y="33"/>
                  </a:cubicBezTo>
                  <a:cubicBezTo>
                    <a:pt x="242" y="33"/>
                    <a:pt x="243" y="31"/>
                    <a:pt x="246" y="31"/>
                  </a:cubicBezTo>
                  <a:cubicBezTo>
                    <a:pt x="246" y="31"/>
                    <a:pt x="247" y="31"/>
                    <a:pt x="247" y="31"/>
                  </a:cubicBezTo>
                  <a:cubicBezTo>
                    <a:pt x="247" y="31"/>
                    <a:pt x="247" y="32"/>
                    <a:pt x="247" y="32"/>
                  </a:cubicBezTo>
                  <a:cubicBezTo>
                    <a:pt x="246" y="35"/>
                    <a:pt x="244" y="36"/>
                    <a:pt x="243" y="37"/>
                  </a:cubicBezTo>
                  <a:cubicBezTo>
                    <a:pt x="241" y="39"/>
                    <a:pt x="239" y="40"/>
                    <a:pt x="237" y="41"/>
                  </a:cubicBezTo>
                  <a:cubicBezTo>
                    <a:pt x="236" y="42"/>
                    <a:pt x="234" y="43"/>
                    <a:pt x="233" y="44"/>
                  </a:cubicBezTo>
                  <a:cubicBezTo>
                    <a:pt x="232" y="45"/>
                    <a:pt x="230" y="45"/>
                    <a:pt x="229" y="46"/>
                  </a:cubicBezTo>
                  <a:cubicBezTo>
                    <a:pt x="228" y="47"/>
                    <a:pt x="227" y="49"/>
                    <a:pt x="226" y="50"/>
                  </a:cubicBezTo>
                  <a:cubicBezTo>
                    <a:pt x="225" y="51"/>
                    <a:pt x="224" y="51"/>
                    <a:pt x="222" y="52"/>
                  </a:cubicBezTo>
                  <a:cubicBezTo>
                    <a:pt x="221" y="53"/>
                    <a:pt x="219" y="55"/>
                    <a:pt x="218" y="56"/>
                  </a:cubicBezTo>
                  <a:cubicBezTo>
                    <a:pt x="217" y="58"/>
                    <a:pt x="217" y="60"/>
                    <a:pt x="216" y="62"/>
                  </a:cubicBezTo>
                  <a:cubicBezTo>
                    <a:pt x="216" y="64"/>
                    <a:pt x="216" y="65"/>
                    <a:pt x="216" y="67"/>
                  </a:cubicBezTo>
                  <a:cubicBezTo>
                    <a:pt x="216" y="69"/>
                    <a:pt x="215" y="70"/>
                    <a:pt x="214" y="72"/>
                  </a:cubicBezTo>
                  <a:cubicBezTo>
                    <a:pt x="214" y="73"/>
                    <a:pt x="214" y="76"/>
                    <a:pt x="213" y="78"/>
                  </a:cubicBezTo>
                  <a:cubicBezTo>
                    <a:pt x="212" y="79"/>
                    <a:pt x="209" y="79"/>
                    <a:pt x="207" y="80"/>
                  </a:cubicBezTo>
                  <a:cubicBezTo>
                    <a:pt x="206" y="81"/>
                    <a:pt x="204" y="83"/>
                    <a:pt x="203" y="85"/>
                  </a:cubicBezTo>
                  <a:cubicBezTo>
                    <a:pt x="201" y="86"/>
                    <a:pt x="199" y="88"/>
                    <a:pt x="198" y="89"/>
                  </a:cubicBezTo>
                  <a:cubicBezTo>
                    <a:pt x="196" y="90"/>
                    <a:pt x="195" y="90"/>
                    <a:pt x="193" y="91"/>
                  </a:cubicBezTo>
                  <a:cubicBezTo>
                    <a:pt x="192" y="92"/>
                    <a:pt x="191" y="93"/>
                    <a:pt x="190" y="94"/>
                  </a:cubicBezTo>
                  <a:cubicBezTo>
                    <a:pt x="190" y="95"/>
                    <a:pt x="189" y="95"/>
                    <a:pt x="188" y="97"/>
                  </a:cubicBezTo>
                  <a:cubicBezTo>
                    <a:pt x="188" y="98"/>
                    <a:pt x="189" y="100"/>
                    <a:pt x="188" y="101"/>
                  </a:cubicBezTo>
                  <a:cubicBezTo>
                    <a:pt x="187" y="103"/>
                    <a:pt x="185" y="103"/>
                    <a:pt x="184" y="104"/>
                  </a:cubicBezTo>
                  <a:cubicBezTo>
                    <a:pt x="183" y="105"/>
                    <a:pt x="183" y="108"/>
                    <a:pt x="181" y="109"/>
                  </a:cubicBezTo>
                  <a:cubicBezTo>
                    <a:pt x="180" y="110"/>
                    <a:pt x="179" y="110"/>
                    <a:pt x="177" y="110"/>
                  </a:cubicBezTo>
                  <a:cubicBezTo>
                    <a:pt x="176" y="110"/>
                    <a:pt x="174" y="110"/>
                    <a:pt x="172" y="110"/>
                  </a:cubicBezTo>
                  <a:cubicBezTo>
                    <a:pt x="171" y="110"/>
                    <a:pt x="170" y="111"/>
                    <a:pt x="169" y="112"/>
                  </a:cubicBezTo>
                  <a:cubicBezTo>
                    <a:pt x="167" y="112"/>
                    <a:pt x="165" y="114"/>
                    <a:pt x="164" y="115"/>
                  </a:cubicBezTo>
                  <a:cubicBezTo>
                    <a:pt x="162" y="116"/>
                    <a:pt x="160" y="117"/>
                    <a:pt x="159" y="119"/>
                  </a:cubicBezTo>
                  <a:cubicBezTo>
                    <a:pt x="159" y="121"/>
                    <a:pt x="160" y="123"/>
                    <a:pt x="159" y="125"/>
                  </a:cubicBezTo>
                  <a:cubicBezTo>
                    <a:pt x="158" y="126"/>
                    <a:pt x="156" y="126"/>
                    <a:pt x="155" y="127"/>
                  </a:cubicBezTo>
                  <a:cubicBezTo>
                    <a:pt x="153" y="127"/>
                    <a:pt x="152" y="126"/>
                    <a:pt x="151" y="127"/>
                  </a:cubicBezTo>
                  <a:cubicBezTo>
                    <a:pt x="150" y="128"/>
                    <a:pt x="149" y="130"/>
                    <a:pt x="149" y="132"/>
                  </a:cubicBezTo>
                  <a:cubicBezTo>
                    <a:pt x="148" y="134"/>
                    <a:pt x="148" y="136"/>
                    <a:pt x="147" y="137"/>
                  </a:cubicBezTo>
                  <a:cubicBezTo>
                    <a:pt x="146" y="139"/>
                    <a:pt x="146" y="139"/>
                    <a:pt x="144" y="140"/>
                  </a:cubicBezTo>
                  <a:cubicBezTo>
                    <a:pt x="143" y="141"/>
                    <a:pt x="140" y="140"/>
                    <a:pt x="139" y="143"/>
                  </a:cubicBezTo>
                  <a:cubicBezTo>
                    <a:pt x="138" y="146"/>
                    <a:pt x="139" y="153"/>
                    <a:pt x="139" y="156"/>
                  </a:cubicBezTo>
                  <a:cubicBezTo>
                    <a:pt x="139" y="159"/>
                    <a:pt x="143" y="162"/>
                    <a:pt x="139" y="161"/>
                  </a:cubicBezTo>
                  <a:cubicBezTo>
                    <a:pt x="136" y="161"/>
                    <a:pt x="127" y="156"/>
                    <a:pt x="124" y="156"/>
                  </a:cubicBezTo>
                  <a:cubicBezTo>
                    <a:pt x="120" y="156"/>
                    <a:pt x="122" y="158"/>
                    <a:pt x="121" y="160"/>
                  </a:cubicBezTo>
                  <a:cubicBezTo>
                    <a:pt x="120" y="161"/>
                    <a:pt x="119" y="163"/>
                    <a:pt x="117" y="164"/>
                  </a:cubicBezTo>
                  <a:cubicBezTo>
                    <a:pt x="116" y="164"/>
                    <a:pt x="114" y="163"/>
                    <a:pt x="113" y="163"/>
                  </a:cubicBezTo>
                  <a:cubicBezTo>
                    <a:pt x="111" y="162"/>
                    <a:pt x="110" y="162"/>
                    <a:pt x="109" y="161"/>
                  </a:cubicBezTo>
                  <a:cubicBezTo>
                    <a:pt x="108" y="159"/>
                    <a:pt x="108" y="157"/>
                    <a:pt x="108" y="156"/>
                  </a:cubicBezTo>
                  <a:cubicBezTo>
                    <a:pt x="108" y="154"/>
                    <a:pt x="108" y="153"/>
                    <a:pt x="109" y="152"/>
                  </a:cubicBezTo>
                  <a:cubicBezTo>
                    <a:pt x="110" y="151"/>
                    <a:pt x="113" y="151"/>
                    <a:pt x="112" y="150"/>
                  </a:cubicBezTo>
                  <a:cubicBezTo>
                    <a:pt x="112" y="148"/>
                    <a:pt x="109" y="146"/>
                    <a:pt x="107" y="146"/>
                  </a:cubicBezTo>
                  <a:cubicBezTo>
                    <a:pt x="105" y="145"/>
                    <a:pt x="103" y="145"/>
                    <a:pt x="101" y="146"/>
                  </a:cubicBezTo>
                  <a:cubicBezTo>
                    <a:pt x="99" y="146"/>
                    <a:pt x="95" y="145"/>
                    <a:pt x="93" y="146"/>
                  </a:cubicBezTo>
                  <a:cubicBezTo>
                    <a:pt x="91" y="147"/>
                    <a:pt x="90" y="148"/>
                    <a:pt x="88" y="149"/>
                  </a:cubicBezTo>
                  <a:cubicBezTo>
                    <a:pt x="86" y="150"/>
                    <a:pt x="84" y="154"/>
                    <a:pt x="82" y="152"/>
                  </a:cubicBezTo>
                  <a:cubicBezTo>
                    <a:pt x="79" y="151"/>
                    <a:pt x="82" y="145"/>
                    <a:pt x="80" y="143"/>
                  </a:cubicBezTo>
                  <a:cubicBezTo>
                    <a:pt x="79" y="140"/>
                    <a:pt x="77" y="142"/>
                    <a:pt x="75" y="141"/>
                  </a:cubicBezTo>
                  <a:cubicBezTo>
                    <a:pt x="73" y="141"/>
                    <a:pt x="72" y="141"/>
                    <a:pt x="70" y="140"/>
                  </a:cubicBezTo>
                  <a:cubicBezTo>
                    <a:pt x="68" y="140"/>
                    <a:pt x="65" y="139"/>
                    <a:pt x="63" y="138"/>
                  </a:cubicBezTo>
                  <a:cubicBezTo>
                    <a:pt x="61" y="138"/>
                    <a:pt x="59" y="137"/>
                    <a:pt x="57" y="137"/>
                  </a:cubicBezTo>
                  <a:cubicBezTo>
                    <a:pt x="56" y="136"/>
                    <a:pt x="56" y="135"/>
                    <a:pt x="54" y="134"/>
                  </a:cubicBezTo>
                  <a:cubicBezTo>
                    <a:pt x="53" y="134"/>
                    <a:pt x="50" y="132"/>
                    <a:pt x="48" y="131"/>
                  </a:cubicBezTo>
                  <a:cubicBezTo>
                    <a:pt x="47" y="131"/>
                    <a:pt x="45" y="131"/>
                    <a:pt x="44" y="131"/>
                  </a:cubicBezTo>
                  <a:cubicBezTo>
                    <a:pt x="42" y="130"/>
                    <a:pt x="40" y="130"/>
                    <a:pt x="38" y="131"/>
                  </a:cubicBezTo>
                  <a:cubicBezTo>
                    <a:pt x="36" y="131"/>
                    <a:pt x="34" y="131"/>
                    <a:pt x="32" y="132"/>
                  </a:cubicBezTo>
                  <a:cubicBezTo>
                    <a:pt x="30" y="132"/>
                    <a:pt x="28" y="133"/>
                    <a:pt x="25" y="133"/>
                  </a:cubicBezTo>
                  <a:cubicBezTo>
                    <a:pt x="23" y="133"/>
                    <a:pt x="20" y="133"/>
                    <a:pt x="17" y="133"/>
                  </a:cubicBezTo>
                  <a:cubicBezTo>
                    <a:pt x="14" y="133"/>
                    <a:pt x="12" y="133"/>
                    <a:pt x="10" y="132"/>
                  </a:cubicBezTo>
                  <a:cubicBezTo>
                    <a:pt x="8" y="131"/>
                    <a:pt x="9" y="129"/>
                    <a:pt x="8" y="128"/>
                  </a:cubicBezTo>
                  <a:cubicBezTo>
                    <a:pt x="7" y="127"/>
                    <a:pt x="6" y="128"/>
                    <a:pt x="4" y="126"/>
                  </a:cubicBezTo>
                  <a:cubicBezTo>
                    <a:pt x="3" y="125"/>
                    <a:pt x="2" y="125"/>
                    <a:pt x="1" y="125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38" name="Oval 43"/>
            <p:cNvSpPr>
              <a:spLocks noChangeArrowheads="1"/>
            </p:cNvSpPr>
            <p:nvPr/>
          </p:nvSpPr>
          <p:spPr bwMode="auto">
            <a:xfrm>
              <a:off x="8247" y="13609"/>
              <a:ext cx="89" cy="90"/>
            </a:xfrm>
            <a:prstGeom prst="ellipse">
              <a:avLst/>
            </a:prstGeom>
            <a:solidFill>
              <a:srgbClr val="33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24211D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43" name="Oval 38"/>
            <p:cNvSpPr>
              <a:spLocks noChangeArrowheads="1"/>
            </p:cNvSpPr>
            <p:nvPr/>
          </p:nvSpPr>
          <p:spPr bwMode="auto">
            <a:xfrm>
              <a:off x="3807" y="9863"/>
              <a:ext cx="88" cy="90"/>
            </a:xfrm>
            <a:prstGeom prst="ellipse">
              <a:avLst/>
            </a:prstGeom>
            <a:solidFill>
              <a:srgbClr val="33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24211D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45" name="Freeform 36"/>
            <p:cNvSpPr>
              <a:spLocks/>
            </p:cNvSpPr>
            <p:nvPr/>
          </p:nvSpPr>
          <p:spPr bwMode="auto">
            <a:xfrm>
              <a:off x="6638" y="14215"/>
              <a:ext cx="686" cy="848"/>
            </a:xfrm>
            <a:custGeom>
              <a:avLst/>
              <a:gdLst>
                <a:gd name="T0" fmla="*/ 27 w 66"/>
                <a:gd name="T1" fmla="*/ 78 h 80"/>
                <a:gd name="T2" fmla="*/ 19 w 66"/>
                <a:gd name="T3" fmla="*/ 74 h 80"/>
                <a:gd name="T4" fmla="*/ 13 w 66"/>
                <a:gd name="T5" fmla="*/ 77 h 80"/>
                <a:gd name="T6" fmla="*/ 6 w 66"/>
                <a:gd name="T7" fmla="*/ 73 h 80"/>
                <a:gd name="T8" fmla="*/ 10 w 66"/>
                <a:gd name="T9" fmla="*/ 69 h 80"/>
                <a:gd name="T10" fmla="*/ 10 w 66"/>
                <a:gd name="T11" fmla="*/ 63 h 80"/>
                <a:gd name="T12" fmla="*/ 16 w 66"/>
                <a:gd name="T13" fmla="*/ 63 h 80"/>
                <a:gd name="T14" fmla="*/ 17 w 66"/>
                <a:gd name="T15" fmla="*/ 57 h 80"/>
                <a:gd name="T16" fmla="*/ 12 w 66"/>
                <a:gd name="T17" fmla="*/ 54 h 80"/>
                <a:gd name="T18" fmla="*/ 14 w 66"/>
                <a:gd name="T19" fmla="*/ 50 h 80"/>
                <a:gd name="T20" fmla="*/ 7 w 66"/>
                <a:gd name="T21" fmla="*/ 47 h 80"/>
                <a:gd name="T22" fmla="*/ 7 w 66"/>
                <a:gd name="T23" fmla="*/ 41 h 80"/>
                <a:gd name="T24" fmla="*/ 12 w 66"/>
                <a:gd name="T25" fmla="*/ 38 h 80"/>
                <a:gd name="T26" fmla="*/ 4 w 66"/>
                <a:gd name="T27" fmla="*/ 38 h 80"/>
                <a:gd name="T28" fmla="*/ 6 w 66"/>
                <a:gd name="T29" fmla="*/ 28 h 80"/>
                <a:gd name="T30" fmla="*/ 0 w 66"/>
                <a:gd name="T31" fmla="*/ 26 h 80"/>
                <a:gd name="T32" fmla="*/ 5 w 66"/>
                <a:gd name="T33" fmla="*/ 19 h 80"/>
                <a:gd name="T34" fmla="*/ 2 w 66"/>
                <a:gd name="T35" fmla="*/ 12 h 80"/>
                <a:gd name="T36" fmla="*/ 10 w 66"/>
                <a:gd name="T37" fmla="*/ 8 h 80"/>
                <a:gd name="T38" fmla="*/ 6 w 66"/>
                <a:gd name="T39" fmla="*/ 1 h 80"/>
                <a:gd name="T40" fmla="*/ 6 w 66"/>
                <a:gd name="T41" fmla="*/ 1 h 80"/>
                <a:gd name="T42" fmla="*/ 10 w 66"/>
                <a:gd name="T43" fmla="*/ 0 h 80"/>
                <a:gd name="T44" fmla="*/ 15 w 66"/>
                <a:gd name="T45" fmla="*/ 0 h 80"/>
                <a:gd name="T46" fmla="*/ 18 w 66"/>
                <a:gd name="T47" fmla="*/ 2 h 80"/>
                <a:gd name="T48" fmla="*/ 22 w 66"/>
                <a:gd name="T49" fmla="*/ 7 h 80"/>
                <a:gd name="T50" fmla="*/ 25 w 66"/>
                <a:gd name="T51" fmla="*/ 7 h 80"/>
                <a:gd name="T52" fmla="*/ 28 w 66"/>
                <a:gd name="T53" fmla="*/ 5 h 80"/>
                <a:gd name="T54" fmla="*/ 31 w 66"/>
                <a:gd name="T55" fmla="*/ 2 h 80"/>
                <a:gd name="T56" fmla="*/ 35 w 66"/>
                <a:gd name="T57" fmla="*/ 3 h 80"/>
                <a:gd name="T58" fmla="*/ 39 w 66"/>
                <a:gd name="T59" fmla="*/ 7 h 80"/>
                <a:gd name="T60" fmla="*/ 43 w 66"/>
                <a:gd name="T61" fmla="*/ 9 h 80"/>
                <a:gd name="T62" fmla="*/ 47 w 66"/>
                <a:gd name="T63" fmla="*/ 11 h 80"/>
                <a:gd name="T64" fmla="*/ 55 w 66"/>
                <a:gd name="T65" fmla="*/ 11 h 80"/>
                <a:gd name="T66" fmla="*/ 59 w 66"/>
                <a:gd name="T67" fmla="*/ 9 h 80"/>
                <a:gd name="T68" fmla="*/ 63 w 66"/>
                <a:gd name="T69" fmla="*/ 9 h 80"/>
                <a:gd name="T70" fmla="*/ 64 w 66"/>
                <a:gd name="T71" fmla="*/ 11 h 80"/>
                <a:gd name="T72" fmla="*/ 66 w 66"/>
                <a:gd name="T73" fmla="*/ 16 h 80"/>
                <a:gd name="T74" fmla="*/ 66 w 66"/>
                <a:gd name="T75" fmla="*/ 23 h 80"/>
                <a:gd name="T76" fmla="*/ 65 w 66"/>
                <a:gd name="T77" fmla="*/ 28 h 80"/>
                <a:gd name="T78" fmla="*/ 64 w 66"/>
                <a:gd name="T79" fmla="*/ 33 h 80"/>
                <a:gd name="T80" fmla="*/ 65 w 66"/>
                <a:gd name="T81" fmla="*/ 38 h 80"/>
                <a:gd name="T82" fmla="*/ 65 w 66"/>
                <a:gd name="T83" fmla="*/ 44 h 80"/>
                <a:gd name="T84" fmla="*/ 65 w 66"/>
                <a:gd name="T85" fmla="*/ 45 h 80"/>
                <a:gd name="T86" fmla="*/ 61 w 66"/>
                <a:gd name="T87" fmla="*/ 42 h 80"/>
                <a:gd name="T88" fmla="*/ 55 w 66"/>
                <a:gd name="T89" fmla="*/ 45 h 80"/>
                <a:gd name="T90" fmla="*/ 47 w 66"/>
                <a:gd name="T91" fmla="*/ 45 h 80"/>
                <a:gd name="T92" fmla="*/ 40 w 66"/>
                <a:gd name="T93" fmla="*/ 56 h 80"/>
                <a:gd name="T94" fmla="*/ 35 w 66"/>
                <a:gd name="T95" fmla="*/ 66 h 80"/>
                <a:gd name="T96" fmla="*/ 27 w 66"/>
                <a:gd name="T97" fmla="*/ 7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6" h="80">
                  <a:moveTo>
                    <a:pt x="27" y="78"/>
                  </a:moveTo>
                  <a:cubicBezTo>
                    <a:pt x="23" y="80"/>
                    <a:pt x="22" y="74"/>
                    <a:pt x="19" y="74"/>
                  </a:cubicBezTo>
                  <a:cubicBezTo>
                    <a:pt x="16" y="74"/>
                    <a:pt x="16" y="77"/>
                    <a:pt x="13" y="77"/>
                  </a:cubicBezTo>
                  <a:cubicBezTo>
                    <a:pt x="11" y="77"/>
                    <a:pt x="7" y="75"/>
                    <a:pt x="6" y="73"/>
                  </a:cubicBezTo>
                  <a:cubicBezTo>
                    <a:pt x="5" y="71"/>
                    <a:pt x="9" y="70"/>
                    <a:pt x="10" y="69"/>
                  </a:cubicBezTo>
                  <a:cubicBezTo>
                    <a:pt x="10" y="67"/>
                    <a:pt x="9" y="64"/>
                    <a:pt x="10" y="63"/>
                  </a:cubicBezTo>
                  <a:cubicBezTo>
                    <a:pt x="12" y="61"/>
                    <a:pt x="15" y="64"/>
                    <a:pt x="16" y="63"/>
                  </a:cubicBezTo>
                  <a:cubicBezTo>
                    <a:pt x="18" y="61"/>
                    <a:pt x="18" y="58"/>
                    <a:pt x="17" y="57"/>
                  </a:cubicBezTo>
                  <a:cubicBezTo>
                    <a:pt x="16" y="55"/>
                    <a:pt x="13" y="56"/>
                    <a:pt x="12" y="54"/>
                  </a:cubicBezTo>
                  <a:cubicBezTo>
                    <a:pt x="11" y="52"/>
                    <a:pt x="15" y="51"/>
                    <a:pt x="14" y="50"/>
                  </a:cubicBezTo>
                  <a:cubicBezTo>
                    <a:pt x="13" y="48"/>
                    <a:pt x="8" y="49"/>
                    <a:pt x="7" y="47"/>
                  </a:cubicBezTo>
                  <a:cubicBezTo>
                    <a:pt x="6" y="45"/>
                    <a:pt x="6" y="43"/>
                    <a:pt x="7" y="41"/>
                  </a:cubicBezTo>
                  <a:cubicBezTo>
                    <a:pt x="8" y="39"/>
                    <a:pt x="14" y="39"/>
                    <a:pt x="12" y="38"/>
                  </a:cubicBezTo>
                  <a:cubicBezTo>
                    <a:pt x="10" y="36"/>
                    <a:pt x="5" y="40"/>
                    <a:pt x="4" y="38"/>
                  </a:cubicBezTo>
                  <a:cubicBezTo>
                    <a:pt x="2" y="35"/>
                    <a:pt x="7" y="31"/>
                    <a:pt x="6" y="28"/>
                  </a:cubicBezTo>
                  <a:cubicBezTo>
                    <a:pt x="5" y="26"/>
                    <a:pt x="0" y="28"/>
                    <a:pt x="0" y="26"/>
                  </a:cubicBezTo>
                  <a:cubicBezTo>
                    <a:pt x="0" y="23"/>
                    <a:pt x="5" y="21"/>
                    <a:pt x="5" y="19"/>
                  </a:cubicBezTo>
                  <a:cubicBezTo>
                    <a:pt x="6" y="16"/>
                    <a:pt x="1" y="14"/>
                    <a:pt x="2" y="12"/>
                  </a:cubicBezTo>
                  <a:cubicBezTo>
                    <a:pt x="3" y="9"/>
                    <a:pt x="10" y="12"/>
                    <a:pt x="10" y="8"/>
                  </a:cubicBezTo>
                  <a:cubicBezTo>
                    <a:pt x="9" y="6"/>
                    <a:pt x="8" y="3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0"/>
                    <a:pt x="9" y="0"/>
                    <a:pt x="10" y="0"/>
                  </a:cubicBezTo>
                  <a:cubicBezTo>
                    <a:pt x="12" y="0"/>
                    <a:pt x="13" y="0"/>
                    <a:pt x="15" y="0"/>
                  </a:cubicBezTo>
                  <a:cubicBezTo>
                    <a:pt x="16" y="0"/>
                    <a:pt x="17" y="1"/>
                    <a:pt x="18" y="2"/>
                  </a:cubicBezTo>
                  <a:cubicBezTo>
                    <a:pt x="19" y="3"/>
                    <a:pt x="21" y="6"/>
                    <a:pt x="22" y="7"/>
                  </a:cubicBezTo>
                  <a:cubicBezTo>
                    <a:pt x="24" y="7"/>
                    <a:pt x="24" y="7"/>
                    <a:pt x="25" y="7"/>
                  </a:cubicBezTo>
                  <a:cubicBezTo>
                    <a:pt x="26" y="6"/>
                    <a:pt x="27" y="6"/>
                    <a:pt x="28" y="5"/>
                  </a:cubicBezTo>
                  <a:cubicBezTo>
                    <a:pt x="29" y="4"/>
                    <a:pt x="30" y="2"/>
                    <a:pt x="31" y="2"/>
                  </a:cubicBezTo>
                  <a:cubicBezTo>
                    <a:pt x="33" y="2"/>
                    <a:pt x="34" y="2"/>
                    <a:pt x="35" y="3"/>
                  </a:cubicBezTo>
                  <a:cubicBezTo>
                    <a:pt x="37" y="4"/>
                    <a:pt x="37" y="6"/>
                    <a:pt x="39" y="7"/>
                  </a:cubicBezTo>
                  <a:cubicBezTo>
                    <a:pt x="40" y="8"/>
                    <a:pt x="42" y="8"/>
                    <a:pt x="43" y="9"/>
                  </a:cubicBezTo>
                  <a:cubicBezTo>
                    <a:pt x="45" y="9"/>
                    <a:pt x="45" y="11"/>
                    <a:pt x="47" y="11"/>
                  </a:cubicBezTo>
                  <a:cubicBezTo>
                    <a:pt x="50" y="11"/>
                    <a:pt x="53" y="11"/>
                    <a:pt x="55" y="11"/>
                  </a:cubicBezTo>
                  <a:cubicBezTo>
                    <a:pt x="57" y="10"/>
                    <a:pt x="57" y="9"/>
                    <a:pt x="59" y="9"/>
                  </a:cubicBezTo>
                  <a:cubicBezTo>
                    <a:pt x="60" y="9"/>
                    <a:pt x="62" y="9"/>
                    <a:pt x="63" y="9"/>
                  </a:cubicBezTo>
                  <a:cubicBezTo>
                    <a:pt x="64" y="9"/>
                    <a:pt x="64" y="11"/>
                    <a:pt x="64" y="11"/>
                  </a:cubicBezTo>
                  <a:cubicBezTo>
                    <a:pt x="65" y="11"/>
                    <a:pt x="65" y="15"/>
                    <a:pt x="66" y="16"/>
                  </a:cubicBezTo>
                  <a:cubicBezTo>
                    <a:pt x="66" y="18"/>
                    <a:pt x="66" y="22"/>
                    <a:pt x="66" y="23"/>
                  </a:cubicBezTo>
                  <a:cubicBezTo>
                    <a:pt x="66" y="24"/>
                    <a:pt x="66" y="27"/>
                    <a:pt x="65" y="28"/>
                  </a:cubicBezTo>
                  <a:cubicBezTo>
                    <a:pt x="65" y="30"/>
                    <a:pt x="64" y="31"/>
                    <a:pt x="64" y="33"/>
                  </a:cubicBezTo>
                  <a:cubicBezTo>
                    <a:pt x="64" y="35"/>
                    <a:pt x="65" y="36"/>
                    <a:pt x="65" y="38"/>
                  </a:cubicBezTo>
                  <a:cubicBezTo>
                    <a:pt x="65" y="40"/>
                    <a:pt x="65" y="41"/>
                    <a:pt x="65" y="44"/>
                  </a:cubicBezTo>
                  <a:cubicBezTo>
                    <a:pt x="65" y="44"/>
                    <a:pt x="65" y="44"/>
                    <a:pt x="65" y="45"/>
                  </a:cubicBezTo>
                  <a:cubicBezTo>
                    <a:pt x="64" y="43"/>
                    <a:pt x="62" y="42"/>
                    <a:pt x="61" y="42"/>
                  </a:cubicBezTo>
                  <a:cubicBezTo>
                    <a:pt x="58" y="41"/>
                    <a:pt x="58" y="45"/>
                    <a:pt x="55" y="45"/>
                  </a:cubicBezTo>
                  <a:cubicBezTo>
                    <a:pt x="53" y="46"/>
                    <a:pt x="50" y="44"/>
                    <a:pt x="47" y="45"/>
                  </a:cubicBezTo>
                  <a:cubicBezTo>
                    <a:pt x="45" y="47"/>
                    <a:pt x="42" y="52"/>
                    <a:pt x="40" y="56"/>
                  </a:cubicBezTo>
                  <a:cubicBezTo>
                    <a:pt x="38" y="59"/>
                    <a:pt x="38" y="62"/>
                    <a:pt x="35" y="66"/>
                  </a:cubicBezTo>
                  <a:cubicBezTo>
                    <a:pt x="33" y="70"/>
                    <a:pt x="30" y="76"/>
                    <a:pt x="27" y="78"/>
                  </a:cubicBezTo>
                  <a:close/>
                </a:path>
              </a:pathLst>
            </a:custGeom>
            <a:solidFill>
              <a:srgbClr val="99FF99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47" name="Freeform 34"/>
            <p:cNvSpPr>
              <a:spLocks noEditPoints="1"/>
            </p:cNvSpPr>
            <p:nvPr/>
          </p:nvSpPr>
          <p:spPr bwMode="auto">
            <a:xfrm>
              <a:off x="7279" y="13415"/>
              <a:ext cx="1104" cy="1400"/>
            </a:xfrm>
            <a:custGeom>
              <a:avLst/>
              <a:gdLst>
                <a:gd name="T0" fmla="*/ 106 w 106"/>
                <a:gd name="T1" fmla="*/ 65 h 132"/>
                <a:gd name="T2" fmla="*/ 106 w 106"/>
                <a:gd name="T3" fmla="*/ 65 h 132"/>
                <a:gd name="T4" fmla="*/ 102 w 106"/>
                <a:gd name="T5" fmla="*/ 72 h 132"/>
                <a:gd name="T6" fmla="*/ 98 w 106"/>
                <a:gd name="T7" fmla="*/ 77 h 132"/>
                <a:gd name="T8" fmla="*/ 89 w 106"/>
                <a:gd name="T9" fmla="*/ 81 h 132"/>
                <a:gd name="T10" fmla="*/ 88 w 106"/>
                <a:gd name="T11" fmla="*/ 91 h 132"/>
                <a:gd name="T12" fmla="*/ 75 w 106"/>
                <a:gd name="T13" fmla="*/ 96 h 132"/>
                <a:gd name="T14" fmla="*/ 73 w 106"/>
                <a:gd name="T15" fmla="*/ 106 h 132"/>
                <a:gd name="T16" fmla="*/ 62 w 106"/>
                <a:gd name="T17" fmla="*/ 108 h 132"/>
                <a:gd name="T18" fmla="*/ 48 w 106"/>
                <a:gd name="T19" fmla="*/ 108 h 132"/>
                <a:gd name="T20" fmla="*/ 43 w 106"/>
                <a:gd name="T21" fmla="*/ 120 h 132"/>
                <a:gd name="T22" fmla="*/ 10 w 106"/>
                <a:gd name="T23" fmla="*/ 126 h 132"/>
                <a:gd name="T24" fmla="*/ 4 w 106"/>
                <a:gd name="T25" fmla="*/ 126 h 132"/>
                <a:gd name="T26" fmla="*/ 4 w 106"/>
                <a:gd name="T27" fmla="*/ 119 h 132"/>
                <a:gd name="T28" fmla="*/ 4 w 106"/>
                <a:gd name="T29" fmla="*/ 109 h 132"/>
                <a:gd name="T30" fmla="*/ 5 w 106"/>
                <a:gd name="T31" fmla="*/ 97 h 132"/>
                <a:gd name="T32" fmla="*/ 2 w 106"/>
                <a:gd name="T33" fmla="*/ 90 h 132"/>
                <a:gd name="T34" fmla="*/ 1 w 106"/>
                <a:gd name="T35" fmla="*/ 89 h 132"/>
                <a:gd name="T36" fmla="*/ 5 w 106"/>
                <a:gd name="T37" fmla="*/ 82 h 132"/>
                <a:gd name="T38" fmla="*/ 10 w 106"/>
                <a:gd name="T39" fmla="*/ 78 h 132"/>
                <a:gd name="T40" fmla="*/ 13 w 106"/>
                <a:gd name="T41" fmla="*/ 72 h 132"/>
                <a:gd name="T42" fmla="*/ 13 w 106"/>
                <a:gd name="T43" fmla="*/ 61 h 132"/>
                <a:gd name="T44" fmla="*/ 10 w 106"/>
                <a:gd name="T45" fmla="*/ 50 h 132"/>
                <a:gd name="T46" fmla="*/ 7 w 106"/>
                <a:gd name="T47" fmla="*/ 39 h 132"/>
                <a:gd name="T48" fmla="*/ 11 w 106"/>
                <a:gd name="T49" fmla="*/ 29 h 132"/>
                <a:gd name="T50" fmla="*/ 18 w 106"/>
                <a:gd name="T51" fmla="*/ 22 h 132"/>
                <a:gd name="T52" fmla="*/ 25 w 106"/>
                <a:gd name="T53" fmla="*/ 18 h 132"/>
                <a:gd name="T54" fmla="*/ 27 w 106"/>
                <a:gd name="T55" fmla="*/ 12 h 132"/>
                <a:gd name="T56" fmla="*/ 29 w 106"/>
                <a:gd name="T57" fmla="*/ 7 h 132"/>
                <a:gd name="T58" fmla="*/ 33 w 106"/>
                <a:gd name="T59" fmla="*/ 3 h 132"/>
                <a:gd name="T60" fmla="*/ 40 w 106"/>
                <a:gd name="T61" fmla="*/ 1 h 132"/>
                <a:gd name="T62" fmla="*/ 46 w 106"/>
                <a:gd name="T63" fmla="*/ 4 h 132"/>
                <a:gd name="T64" fmla="*/ 51 w 106"/>
                <a:gd name="T65" fmla="*/ 10 h 132"/>
                <a:gd name="T66" fmla="*/ 53 w 106"/>
                <a:gd name="T67" fmla="*/ 17 h 132"/>
                <a:gd name="T68" fmla="*/ 56 w 106"/>
                <a:gd name="T69" fmla="*/ 22 h 132"/>
                <a:gd name="T70" fmla="*/ 62 w 106"/>
                <a:gd name="T71" fmla="*/ 23 h 132"/>
                <a:gd name="T72" fmla="*/ 68 w 106"/>
                <a:gd name="T73" fmla="*/ 23 h 132"/>
                <a:gd name="T74" fmla="*/ 71 w 106"/>
                <a:gd name="T75" fmla="*/ 29 h 132"/>
                <a:gd name="T76" fmla="*/ 76 w 106"/>
                <a:gd name="T77" fmla="*/ 33 h 132"/>
                <a:gd name="T78" fmla="*/ 76 w 106"/>
                <a:gd name="T79" fmla="*/ 39 h 132"/>
                <a:gd name="T80" fmla="*/ 83 w 106"/>
                <a:gd name="T81" fmla="*/ 45 h 132"/>
                <a:gd name="T82" fmla="*/ 84 w 106"/>
                <a:gd name="T83" fmla="*/ 54 h 132"/>
                <a:gd name="T84" fmla="*/ 93 w 106"/>
                <a:gd name="T85" fmla="*/ 58 h 132"/>
                <a:gd name="T86" fmla="*/ 101 w 106"/>
                <a:gd name="T87" fmla="*/ 61 h 132"/>
                <a:gd name="T88" fmla="*/ 104 w 106"/>
                <a:gd name="T89" fmla="*/ 63 h 132"/>
                <a:gd name="T90" fmla="*/ 106 w 106"/>
                <a:gd name="T91" fmla="*/ 65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6" h="132">
                  <a:moveTo>
                    <a:pt x="106" y="65"/>
                  </a:moveTo>
                  <a:cubicBezTo>
                    <a:pt x="106" y="65"/>
                    <a:pt x="106" y="65"/>
                    <a:pt x="106" y="65"/>
                  </a:cubicBezTo>
                  <a:cubicBezTo>
                    <a:pt x="106" y="65"/>
                    <a:pt x="106" y="65"/>
                    <a:pt x="106" y="65"/>
                  </a:cubicBezTo>
                  <a:close/>
                  <a:moveTo>
                    <a:pt x="106" y="65"/>
                  </a:moveTo>
                  <a:cubicBezTo>
                    <a:pt x="106" y="65"/>
                    <a:pt x="106" y="66"/>
                    <a:pt x="105" y="66"/>
                  </a:cubicBezTo>
                  <a:cubicBezTo>
                    <a:pt x="104" y="68"/>
                    <a:pt x="102" y="70"/>
                    <a:pt x="102" y="72"/>
                  </a:cubicBezTo>
                  <a:cubicBezTo>
                    <a:pt x="101" y="74"/>
                    <a:pt x="104" y="76"/>
                    <a:pt x="103" y="77"/>
                  </a:cubicBezTo>
                  <a:cubicBezTo>
                    <a:pt x="102" y="79"/>
                    <a:pt x="99" y="76"/>
                    <a:pt x="98" y="77"/>
                  </a:cubicBezTo>
                  <a:cubicBezTo>
                    <a:pt x="96" y="79"/>
                    <a:pt x="97" y="83"/>
                    <a:pt x="95" y="84"/>
                  </a:cubicBezTo>
                  <a:cubicBezTo>
                    <a:pt x="93" y="85"/>
                    <a:pt x="91" y="80"/>
                    <a:pt x="89" y="81"/>
                  </a:cubicBezTo>
                  <a:cubicBezTo>
                    <a:pt x="87" y="81"/>
                    <a:pt x="87" y="84"/>
                    <a:pt x="86" y="86"/>
                  </a:cubicBezTo>
                  <a:cubicBezTo>
                    <a:pt x="86" y="88"/>
                    <a:pt x="90" y="90"/>
                    <a:pt x="88" y="91"/>
                  </a:cubicBezTo>
                  <a:cubicBezTo>
                    <a:pt x="87" y="93"/>
                    <a:pt x="83" y="92"/>
                    <a:pt x="80" y="93"/>
                  </a:cubicBezTo>
                  <a:cubicBezTo>
                    <a:pt x="78" y="94"/>
                    <a:pt x="75" y="94"/>
                    <a:pt x="75" y="96"/>
                  </a:cubicBezTo>
                  <a:cubicBezTo>
                    <a:pt x="75" y="99"/>
                    <a:pt x="82" y="100"/>
                    <a:pt x="81" y="102"/>
                  </a:cubicBezTo>
                  <a:cubicBezTo>
                    <a:pt x="81" y="105"/>
                    <a:pt x="76" y="106"/>
                    <a:pt x="73" y="106"/>
                  </a:cubicBezTo>
                  <a:cubicBezTo>
                    <a:pt x="71" y="106"/>
                    <a:pt x="70" y="104"/>
                    <a:pt x="68" y="104"/>
                  </a:cubicBezTo>
                  <a:cubicBezTo>
                    <a:pt x="66" y="104"/>
                    <a:pt x="64" y="108"/>
                    <a:pt x="62" y="108"/>
                  </a:cubicBezTo>
                  <a:cubicBezTo>
                    <a:pt x="60" y="108"/>
                    <a:pt x="61" y="104"/>
                    <a:pt x="58" y="104"/>
                  </a:cubicBezTo>
                  <a:cubicBezTo>
                    <a:pt x="55" y="104"/>
                    <a:pt x="50" y="106"/>
                    <a:pt x="48" y="108"/>
                  </a:cubicBezTo>
                  <a:cubicBezTo>
                    <a:pt x="47" y="109"/>
                    <a:pt x="49" y="111"/>
                    <a:pt x="48" y="114"/>
                  </a:cubicBezTo>
                  <a:cubicBezTo>
                    <a:pt x="48" y="116"/>
                    <a:pt x="46" y="120"/>
                    <a:pt x="43" y="120"/>
                  </a:cubicBezTo>
                  <a:cubicBezTo>
                    <a:pt x="40" y="119"/>
                    <a:pt x="43" y="112"/>
                    <a:pt x="36" y="113"/>
                  </a:cubicBezTo>
                  <a:cubicBezTo>
                    <a:pt x="30" y="114"/>
                    <a:pt x="15" y="122"/>
                    <a:pt x="10" y="126"/>
                  </a:cubicBezTo>
                  <a:cubicBezTo>
                    <a:pt x="5" y="129"/>
                    <a:pt x="13" y="132"/>
                    <a:pt x="10" y="131"/>
                  </a:cubicBezTo>
                  <a:cubicBezTo>
                    <a:pt x="8" y="130"/>
                    <a:pt x="6" y="128"/>
                    <a:pt x="4" y="126"/>
                  </a:cubicBezTo>
                  <a:cubicBezTo>
                    <a:pt x="4" y="125"/>
                    <a:pt x="4" y="125"/>
                    <a:pt x="4" y="125"/>
                  </a:cubicBezTo>
                  <a:cubicBezTo>
                    <a:pt x="4" y="122"/>
                    <a:pt x="4" y="121"/>
                    <a:pt x="4" y="119"/>
                  </a:cubicBezTo>
                  <a:cubicBezTo>
                    <a:pt x="4" y="117"/>
                    <a:pt x="3" y="116"/>
                    <a:pt x="3" y="114"/>
                  </a:cubicBezTo>
                  <a:cubicBezTo>
                    <a:pt x="3" y="112"/>
                    <a:pt x="4" y="111"/>
                    <a:pt x="4" y="109"/>
                  </a:cubicBezTo>
                  <a:cubicBezTo>
                    <a:pt x="5" y="108"/>
                    <a:pt x="5" y="105"/>
                    <a:pt x="5" y="104"/>
                  </a:cubicBezTo>
                  <a:cubicBezTo>
                    <a:pt x="5" y="103"/>
                    <a:pt x="5" y="99"/>
                    <a:pt x="5" y="97"/>
                  </a:cubicBezTo>
                  <a:cubicBezTo>
                    <a:pt x="4" y="96"/>
                    <a:pt x="4" y="92"/>
                    <a:pt x="3" y="92"/>
                  </a:cubicBezTo>
                  <a:cubicBezTo>
                    <a:pt x="3" y="92"/>
                    <a:pt x="3" y="90"/>
                    <a:pt x="2" y="90"/>
                  </a:cubicBezTo>
                  <a:cubicBezTo>
                    <a:pt x="1" y="90"/>
                    <a:pt x="1" y="90"/>
                    <a:pt x="0" y="90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2" y="87"/>
                    <a:pt x="2" y="86"/>
                    <a:pt x="2" y="85"/>
                  </a:cubicBezTo>
                  <a:cubicBezTo>
                    <a:pt x="3" y="84"/>
                    <a:pt x="4" y="83"/>
                    <a:pt x="5" y="82"/>
                  </a:cubicBezTo>
                  <a:cubicBezTo>
                    <a:pt x="6" y="81"/>
                    <a:pt x="7" y="81"/>
                    <a:pt x="8" y="80"/>
                  </a:cubicBezTo>
                  <a:cubicBezTo>
                    <a:pt x="9" y="79"/>
                    <a:pt x="10" y="79"/>
                    <a:pt x="10" y="78"/>
                  </a:cubicBezTo>
                  <a:cubicBezTo>
                    <a:pt x="11" y="78"/>
                    <a:pt x="12" y="76"/>
                    <a:pt x="12" y="75"/>
                  </a:cubicBezTo>
                  <a:cubicBezTo>
                    <a:pt x="13" y="74"/>
                    <a:pt x="13" y="73"/>
                    <a:pt x="13" y="72"/>
                  </a:cubicBezTo>
                  <a:cubicBezTo>
                    <a:pt x="13" y="70"/>
                    <a:pt x="13" y="69"/>
                    <a:pt x="13" y="67"/>
                  </a:cubicBezTo>
                  <a:cubicBezTo>
                    <a:pt x="13" y="65"/>
                    <a:pt x="13" y="63"/>
                    <a:pt x="13" y="61"/>
                  </a:cubicBezTo>
                  <a:cubicBezTo>
                    <a:pt x="13" y="59"/>
                    <a:pt x="13" y="57"/>
                    <a:pt x="12" y="56"/>
                  </a:cubicBezTo>
                  <a:cubicBezTo>
                    <a:pt x="12" y="54"/>
                    <a:pt x="10" y="52"/>
                    <a:pt x="10" y="50"/>
                  </a:cubicBezTo>
                  <a:cubicBezTo>
                    <a:pt x="9" y="48"/>
                    <a:pt x="9" y="46"/>
                    <a:pt x="8" y="44"/>
                  </a:cubicBezTo>
                  <a:cubicBezTo>
                    <a:pt x="8" y="42"/>
                    <a:pt x="7" y="41"/>
                    <a:pt x="7" y="39"/>
                  </a:cubicBezTo>
                  <a:cubicBezTo>
                    <a:pt x="7" y="37"/>
                    <a:pt x="7" y="35"/>
                    <a:pt x="7" y="33"/>
                  </a:cubicBezTo>
                  <a:cubicBezTo>
                    <a:pt x="8" y="31"/>
                    <a:pt x="10" y="30"/>
                    <a:pt x="11" y="29"/>
                  </a:cubicBezTo>
                  <a:cubicBezTo>
                    <a:pt x="13" y="27"/>
                    <a:pt x="12" y="25"/>
                    <a:pt x="14" y="24"/>
                  </a:cubicBezTo>
                  <a:cubicBezTo>
                    <a:pt x="15" y="23"/>
                    <a:pt x="17" y="22"/>
                    <a:pt x="18" y="22"/>
                  </a:cubicBezTo>
                  <a:cubicBezTo>
                    <a:pt x="20" y="21"/>
                    <a:pt x="22" y="21"/>
                    <a:pt x="23" y="21"/>
                  </a:cubicBezTo>
                  <a:cubicBezTo>
                    <a:pt x="24" y="20"/>
                    <a:pt x="24" y="19"/>
                    <a:pt x="25" y="18"/>
                  </a:cubicBezTo>
                  <a:cubicBezTo>
                    <a:pt x="25" y="17"/>
                    <a:pt x="24" y="15"/>
                    <a:pt x="25" y="14"/>
                  </a:cubicBezTo>
                  <a:cubicBezTo>
                    <a:pt x="25" y="13"/>
                    <a:pt x="26" y="13"/>
                    <a:pt x="27" y="12"/>
                  </a:cubicBezTo>
                  <a:cubicBezTo>
                    <a:pt x="27" y="11"/>
                    <a:pt x="28" y="11"/>
                    <a:pt x="28" y="10"/>
                  </a:cubicBezTo>
                  <a:cubicBezTo>
                    <a:pt x="29" y="9"/>
                    <a:pt x="29" y="8"/>
                    <a:pt x="29" y="7"/>
                  </a:cubicBezTo>
                  <a:cubicBezTo>
                    <a:pt x="30" y="6"/>
                    <a:pt x="30" y="6"/>
                    <a:pt x="31" y="5"/>
                  </a:cubicBezTo>
                  <a:cubicBezTo>
                    <a:pt x="32" y="4"/>
                    <a:pt x="32" y="4"/>
                    <a:pt x="33" y="3"/>
                  </a:cubicBezTo>
                  <a:cubicBezTo>
                    <a:pt x="34" y="2"/>
                    <a:pt x="35" y="1"/>
                    <a:pt x="36" y="1"/>
                  </a:cubicBezTo>
                  <a:cubicBezTo>
                    <a:pt x="37" y="1"/>
                    <a:pt x="39" y="1"/>
                    <a:pt x="40" y="1"/>
                  </a:cubicBezTo>
                  <a:cubicBezTo>
                    <a:pt x="42" y="1"/>
                    <a:pt x="43" y="0"/>
                    <a:pt x="44" y="1"/>
                  </a:cubicBezTo>
                  <a:cubicBezTo>
                    <a:pt x="45" y="1"/>
                    <a:pt x="46" y="3"/>
                    <a:pt x="46" y="4"/>
                  </a:cubicBezTo>
                  <a:cubicBezTo>
                    <a:pt x="47" y="5"/>
                    <a:pt x="47" y="7"/>
                    <a:pt x="48" y="8"/>
                  </a:cubicBezTo>
                  <a:cubicBezTo>
                    <a:pt x="49" y="9"/>
                    <a:pt x="50" y="9"/>
                    <a:pt x="51" y="10"/>
                  </a:cubicBezTo>
                  <a:cubicBezTo>
                    <a:pt x="52" y="11"/>
                    <a:pt x="53" y="12"/>
                    <a:pt x="53" y="13"/>
                  </a:cubicBezTo>
                  <a:cubicBezTo>
                    <a:pt x="53" y="14"/>
                    <a:pt x="53" y="16"/>
                    <a:pt x="53" y="17"/>
                  </a:cubicBezTo>
                  <a:cubicBezTo>
                    <a:pt x="53" y="18"/>
                    <a:pt x="54" y="19"/>
                    <a:pt x="54" y="19"/>
                  </a:cubicBezTo>
                  <a:cubicBezTo>
                    <a:pt x="55" y="20"/>
                    <a:pt x="56" y="21"/>
                    <a:pt x="56" y="22"/>
                  </a:cubicBezTo>
                  <a:cubicBezTo>
                    <a:pt x="57" y="22"/>
                    <a:pt x="58" y="22"/>
                    <a:pt x="59" y="23"/>
                  </a:cubicBezTo>
                  <a:cubicBezTo>
                    <a:pt x="59" y="23"/>
                    <a:pt x="61" y="23"/>
                    <a:pt x="62" y="23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6" y="23"/>
                    <a:pt x="67" y="23"/>
                    <a:pt x="68" y="23"/>
                  </a:cubicBezTo>
                  <a:cubicBezTo>
                    <a:pt x="69" y="23"/>
                    <a:pt x="69" y="24"/>
                    <a:pt x="70" y="25"/>
                  </a:cubicBezTo>
                  <a:cubicBezTo>
                    <a:pt x="71" y="26"/>
                    <a:pt x="71" y="27"/>
                    <a:pt x="71" y="29"/>
                  </a:cubicBezTo>
                  <a:cubicBezTo>
                    <a:pt x="72" y="30"/>
                    <a:pt x="72" y="31"/>
                    <a:pt x="73" y="32"/>
                  </a:cubicBezTo>
                  <a:cubicBezTo>
                    <a:pt x="74" y="32"/>
                    <a:pt x="75" y="32"/>
                    <a:pt x="76" y="33"/>
                  </a:cubicBezTo>
                  <a:cubicBezTo>
                    <a:pt x="76" y="34"/>
                    <a:pt x="76" y="35"/>
                    <a:pt x="76" y="36"/>
                  </a:cubicBezTo>
                  <a:cubicBezTo>
                    <a:pt x="76" y="37"/>
                    <a:pt x="76" y="38"/>
                    <a:pt x="76" y="39"/>
                  </a:cubicBezTo>
                  <a:cubicBezTo>
                    <a:pt x="77" y="41"/>
                    <a:pt x="78" y="41"/>
                    <a:pt x="80" y="42"/>
                  </a:cubicBezTo>
                  <a:cubicBezTo>
                    <a:pt x="81" y="43"/>
                    <a:pt x="83" y="44"/>
                    <a:pt x="83" y="45"/>
                  </a:cubicBezTo>
                  <a:cubicBezTo>
                    <a:pt x="84" y="47"/>
                    <a:pt x="83" y="49"/>
                    <a:pt x="83" y="51"/>
                  </a:cubicBezTo>
                  <a:cubicBezTo>
                    <a:pt x="83" y="52"/>
                    <a:pt x="83" y="53"/>
                    <a:pt x="84" y="54"/>
                  </a:cubicBezTo>
                  <a:cubicBezTo>
                    <a:pt x="85" y="55"/>
                    <a:pt x="88" y="55"/>
                    <a:pt x="89" y="56"/>
                  </a:cubicBezTo>
                  <a:cubicBezTo>
                    <a:pt x="91" y="57"/>
                    <a:pt x="92" y="58"/>
                    <a:pt x="93" y="58"/>
                  </a:cubicBezTo>
                  <a:cubicBezTo>
                    <a:pt x="95" y="59"/>
                    <a:pt x="96" y="59"/>
                    <a:pt x="97" y="60"/>
                  </a:cubicBezTo>
                  <a:cubicBezTo>
                    <a:pt x="98" y="60"/>
                    <a:pt x="99" y="60"/>
                    <a:pt x="101" y="61"/>
                  </a:cubicBezTo>
                  <a:cubicBezTo>
                    <a:pt x="101" y="62"/>
                    <a:pt x="102" y="62"/>
                    <a:pt x="103" y="62"/>
                  </a:cubicBezTo>
                  <a:cubicBezTo>
                    <a:pt x="103" y="62"/>
                    <a:pt x="103" y="62"/>
                    <a:pt x="104" y="63"/>
                  </a:cubicBezTo>
                  <a:cubicBezTo>
                    <a:pt x="104" y="64"/>
                    <a:pt x="105" y="64"/>
                    <a:pt x="106" y="65"/>
                  </a:cubicBezTo>
                  <a:cubicBezTo>
                    <a:pt x="106" y="65"/>
                    <a:pt x="106" y="65"/>
                    <a:pt x="106" y="65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96" name="Oval 33"/>
            <p:cNvSpPr>
              <a:spLocks noChangeArrowheads="1"/>
            </p:cNvSpPr>
            <p:nvPr/>
          </p:nvSpPr>
          <p:spPr bwMode="auto">
            <a:xfrm>
              <a:off x="7676" y="14211"/>
              <a:ext cx="132" cy="136"/>
            </a:xfrm>
            <a:prstGeom prst="ellipse">
              <a:avLst/>
            </a:prstGeom>
            <a:solidFill>
              <a:srgbClr val="33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24211D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2296" tIns="41148" rIns="82296" bIns="4114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15" name="Text Box 19"/>
            <p:cNvSpPr txBox="1">
              <a:spLocks noChangeArrowheads="1"/>
            </p:cNvSpPr>
            <p:nvPr/>
          </p:nvSpPr>
          <p:spPr bwMode="auto">
            <a:xfrm>
              <a:off x="8182" y="13055"/>
              <a:ext cx="1230" cy="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>
                  <a:ln>
                    <a:noFill/>
                  </a:ln>
                  <a:solidFill>
                    <a:srgbClr val="333399"/>
                  </a:solidFill>
                  <a:effectLst/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Асино</a:t>
              </a:r>
              <a:endPara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endParaRPr>
            </a:p>
          </p:txBody>
        </p:sp>
        <p:sp>
          <p:nvSpPr>
            <p:cNvPr id="9248" name="Text Box 6"/>
            <p:cNvSpPr txBox="1">
              <a:spLocks noChangeArrowheads="1"/>
            </p:cNvSpPr>
            <p:nvPr/>
          </p:nvSpPr>
          <p:spPr bwMode="auto">
            <a:xfrm>
              <a:off x="7596" y="14395"/>
              <a:ext cx="1795" cy="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ТОМСК</a:t>
              </a:r>
              <a:endPara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endParaRPr>
            </a:p>
          </p:txBody>
        </p:sp>
      </p:grpSp>
      <p:pic>
        <p:nvPicPr>
          <p:cNvPr id="102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245" y="6494751"/>
            <a:ext cx="741558" cy="135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Заголовок 2"/>
          <p:cNvSpPr>
            <a:spLocks noGrp="1"/>
          </p:cNvSpPr>
          <p:nvPr>
            <p:ph type="title"/>
          </p:nvPr>
        </p:nvSpPr>
        <p:spPr>
          <a:xfrm>
            <a:off x="-5597" y="0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17"/>
          <p:cNvSpPr>
            <a:spLocks noChangeArrowheads="1"/>
          </p:cNvSpPr>
          <p:nvPr/>
        </p:nvSpPr>
        <p:spPr bwMode="auto">
          <a:xfrm>
            <a:off x="708227" y="1203258"/>
            <a:ext cx="6102350" cy="370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ru-RU" altLang="ru-RU" sz="1200" b="1" dirty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Основан: </a:t>
            </a:r>
            <a:r>
              <a:rPr lang="ru-RU" altLang="ru-RU" sz="12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07.06.1933 г.</a:t>
            </a:r>
            <a:endParaRPr lang="en-US" altLang="ru-RU" sz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200" b="1" dirty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Географическое положение: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Расположен в юго-восточной части Томской области. Граничит с Зырянским, Томским, Молчановским и Первомайским районами. Основная водная артерия – река Чулым. Расстояние от Асино до Томска: 100 км.</a:t>
            </a:r>
          </a:p>
          <a:p>
            <a:pPr>
              <a:lnSpc>
                <a:spcPct val="115000"/>
              </a:lnSpc>
            </a:pPr>
            <a:r>
              <a:rPr lang="ru-RU" altLang="ru-RU" sz="1200" b="1" dirty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Специфика геоэкономического положения: </a:t>
            </a:r>
            <a:endParaRPr lang="en-US" altLang="ru-RU" sz="1200" b="1" dirty="0">
              <a:solidFill>
                <a:srgbClr val="00B05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Является транспортным узлом юго-восточной группы районов.</a:t>
            </a:r>
            <a:endParaRPr lang="ru-RU" altLang="ru-RU" sz="12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just">
              <a:lnSpc>
                <a:spcPct val="115000"/>
              </a:lnSpc>
            </a:pPr>
            <a:r>
              <a:rPr lang="ru-RU" altLang="ru-RU" sz="1200" b="1" dirty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Климатические условия: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Умеренный климатический пояс. Континентальный климат. Минимальная температура января: -55</a:t>
            </a:r>
            <a:r>
              <a:rPr lang="ru-RU" altLang="ru-RU" sz="1200" baseline="300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С. Максимальная температура июля: +36</a:t>
            </a:r>
            <a:r>
              <a:rPr lang="ru-RU" altLang="ru-RU" sz="1200" baseline="300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С. </a:t>
            </a:r>
            <a:endParaRPr lang="ru-RU" altLang="ru-RU" sz="12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just">
              <a:lnSpc>
                <a:spcPct val="115000"/>
              </a:lnSpc>
            </a:pPr>
            <a:r>
              <a:rPr lang="ru-RU" altLang="ru-RU" sz="1200" b="1" dirty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Территория: 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площадь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5 943, 3 км</a:t>
            </a:r>
            <a:r>
              <a:rPr lang="ru-RU" altLang="ru-RU" sz="1200" baseline="300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(1,88 % 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от площади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Томской области). </a:t>
            </a:r>
            <a:endParaRPr lang="ru-RU" altLang="ru-RU" sz="12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just">
              <a:lnSpc>
                <a:spcPct val="115000"/>
              </a:lnSpc>
            </a:pPr>
            <a:r>
              <a:rPr lang="ru-RU" altLang="ru-RU" sz="1200" b="1" dirty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Население: </a:t>
            </a:r>
            <a:r>
              <a:rPr 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(на 1 января 20</a:t>
            </a:r>
            <a:r>
              <a:rPr lang="en-US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5 </a:t>
            </a:r>
            <a:r>
              <a:rPr 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г.): </a:t>
            </a:r>
            <a:r>
              <a:rPr 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32,925 </a:t>
            </a:r>
            <a:r>
              <a:rPr 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тыс. чел. (</a:t>
            </a:r>
            <a:r>
              <a:rPr 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3,2% </a:t>
            </a:r>
            <a:r>
              <a:rPr 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от Томской области). Плотность: </a:t>
            </a:r>
            <a:r>
              <a:rPr 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5,54 </a:t>
            </a:r>
            <a:r>
              <a:rPr 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чел./км</a:t>
            </a:r>
            <a:r>
              <a:rPr lang="ru-RU" sz="1200" baseline="300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</a:t>
            </a:r>
            <a:r>
              <a:rPr 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 </a:t>
            </a:r>
          </a:p>
          <a:p>
            <a:pPr algn="just">
              <a:lnSpc>
                <a:spcPct val="115000"/>
              </a:lnSpc>
            </a:pPr>
            <a:r>
              <a:rPr lang="ru-RU" altLang="ru-RU" sz="1200" b="1" dirty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Административно-территориальное деление: </a:t>
            </a:r>
            <a:endParaRPr lang="en-US" altLang="ru-RU" sz="1200" b="1" dirty="0">
              <a:solidFill>
                <a:srgbClr val="00B05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территория Асиновского района разделена на 7 муниципальных образований: </a:t>
            </a:r>
            <a:endParaRPr lang="en-US" altLang="ru-RU" sz="1200" dirty="0">
              <a:solidFill>
                <a:srgbClr val="00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 городское поселение, 6 сельских поселений, объединяющих 39 населенных пунктов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</a:t>
            </a:r>
            <a:endParaRPr lang="ru-RU" altLang="ru-RU" sz="11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just">
              <a:lnSpc>
                <a:spcPct val="115000"/>
              </a:lnSpc>
            </a:pPr>
            <a:r>
              <a:rPr lang="ru-RU" altLang="ru-RU" sz="1200" b="1" dirty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Административный центр: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город Асино.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2"/>
          <p:cNvSpPr txBox="1">
            <a:spLocks/>
          </p:cNvSpPr>
          <p:nvPr/>
        </p:nvSpPr>
        <p:spPr bwMode="auto">
          <a:xfrm rot="-5400000">
            <a:off x="-3848100" y="4684713"/>
            <a:ext cx="8307387" cy="6111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КАЧЕСТВО ЖИЗНИ</a:t>
            </a:r>
          </a:p>
        </p:txBody>
      </p:sp>
      <p:sp>
        <p:nvSpPr>
          <p:cNvPr id="21507" name="Прямоугольник 8"/>
          <p:cNvSpPr>
            <a:spLocks noChangeArrowheads="1"/>
          </p:cNvSpPr>
          <p:nvPr/>
        </p:nvSpPr>
        <p:spPr bwMode="auto">
          <a:xfrm>
            <a:off x="1579922" y="1099912"/>
            <a:ext cx="4286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Физическая культура и спорт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10964" y="1638415"/>
            <a:ext cx="5930404" cy="5091493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450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районе работают 2 детско-юношеские спортивные школы. Главное направление ДЮСШ № 1 - легкая атлетика, ДЮСШ №2 - лыжные гонки. На базе ДЮСШ № 2 работает физкультурно-оздоровительный комплекс с 25-ти метровым бассейном и спортивным залом для игровых видов спорта. В данных школах занимается свыше 1000 учащихся.</a:t>
            </a:r>
          </a:p>
          <a:p>
            <a:pPr marL="0" marR="0" lvl="0" indent="450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целом на территории Асиновского района расположено </a:t>
            </a:r>
            <a:r>
              <a:rPr lang="ru-RU" sz="14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94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спортивных сооружения.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450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Наиболее популярны среди населения занятия такими видами спорта как: футбол, волейбол, баскетбол, шахматы, плавание, лыжные гонки, гиревой спорт, бокс, легкая атлетика, тяжелая атлетика, хоккей, настольный теннис, городошный спорт и картинг.</a:t>
            </a:r>
          </a:p>
          <a:p>
            <a:pPr marL="0" marR="0" lvl="0" indent="450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Доля населения района, систематически занимающегося спортом из года в год постоянно растет. Доля населения района, систематически занимающегося физической культурой и спортом увеличилась в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2024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 и составила </a:t>
            </a:r>
            <a:r>
              <a:rPr lang="ru-RU" sz="14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49,3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%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от общего числа населения в возрасте с 3 до 79 лет.</a:t>
            </a:r>
          </a:p>
          <a:p>
            <a:pPr lvl="0" indent="450000" algn="just"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Сборная Асиновского района неизменный участник и призер летних и зимних Областных сельских игр. Представители района в таких видах спорта как легкая атлетика и бокс являются членами сборной Томской области на Всероссийских соревнованиях.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районе проводится </a:t>
            </a:r>
            <a:r>
              <a:rPr lang="ru-RU" sz="14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Межрегиональный фестиваль </a:t>
            </a:r>
            <a:r>
              <a:rPr lang="ru-RU" sz="14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игровых видов спорта.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2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36" y="6729908"/>
            <a:ext cx="2952328" cy="19465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820" y="6729908"/>
            <a:ext cx="2510712" cy="19465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3188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Содержимое 11" descr="Снимок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1850" y="2555776"/>
            <a:ext cx="5194300" cy="4148137"/>
          </a:xfrm>
        </p:spPr>
      </p:pic>
      <p:pic>
        <p:nvPicPr>
          <p:cNvPr id="22531" name="Рисунок 3" descr="Снимок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3" y="1403648"/>
            <a:ext cx="1028700" cy="1845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Рисунок 3" descr="Рисунок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49"/>
          <a:stretch>
            <a:fillRect/>
          </a:stretch>
        </p:blipFill>
        <p:spPr bwMode="auto">
          <a:xfrm>
            <a:off x="0" y="7596336"/>
            <a:ext cx="6858000" cy="154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2"/>
          <p:cNvSpPr txBox="1">
            <a:spLocks/>
          </p:cNvSpPr>
          <p:nvPr/>
        </p:nvSpPr>
        <p:spPr bwMode="auto">
          <a:xfrm rot="-5400000">
            <a:off x="-3943102" y="4770685"/>
            <a:ext cx="8316417" cy="430213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Развитие поселений района</a:t>
            </a:r>
          </a:p>
        </p:txBody>
      </p:sp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187625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pic>
        <p:nvPicPr>
          <p:cNvPr id="6" name="Содержимое 11" descr="Снимок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696" y="5796136"/>
            <a:ext cx="3997394" cy="3192294"/>
          </a:xfrm>
        </p:spPr>
      </p:pic>
      <p:pic>
        <p:nvPicPr>
          <p:cNvPr id="1026" name="Picture 2" descr="D:\Какорина О.А ВСЕ\ПАСПОРТ РАЙОНА\100px-Герб_Асиновского_Района_Т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105" y="6059377"/>
            <a:ext cx="1269841" cy="220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2"/>
          <p:cNvSpPr txBox="1">
            <a:spLocks/>
          </p:cNvSpPr>
          <p:nvPr/>
        </p:nvSpPr>
        <p:spPr bwMode="auto">
          <a:xfrm rot="-5400000">
            <a:off x="-3707093" y="4894716"/>
            <a:ext cx="7962867" cy="548679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РАЗВИТИЕ ПОСЕЛЕНИЙ РАЙОНА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="" xmlns:a16="http://schemas.microsoft.com/office/drawing/2014/main" id="{9DB39667-C17B-97AE-E640-F1168FA9F5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191244"/>
              </p:ext>
            </p:extLst>
          </p:nvPr>
        </p:nvGraphicFramePr>
        <p:xfrm>
          <a:off x="548680" y="1259632"/>
          <a:ext cx="6120680" cy="4470306"/>
        </p:xfrm>
        <a:graphic>
          <a:graphicData uri="http://schemas.openxmlformats.org/drawingml/2006/table">
            <a:tbl>
              <a:tblPr/>
              <a:tblGrid>
                <a:gridCol w="9805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0517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93494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5814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Число жителей (человек)</a:t>
                      </a:r>
                    </a:p>
                  </a:txBody>
                  <a:tcPr marT="45671" marB="4567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Число населенных пунктов</a:t>
                      </a:r>
                    </a:p>
                  </a:txBody>
                  <a:tcPr marT="45671" marB="4567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Наименование населённых пунктов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(количество человек)</a:t>
                      </a:r>
                    </a:p>
                  </a:txBody>
                  <a:tcPr marT="45671" marB="4567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107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1-50</a:t>
                      </a: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10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п. Ноль-Пикет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31),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д. </a:t>
                      </a:r>
                      <a:r>
                        <a:rPr kumimoji="0" lang="ru-RU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Итатка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(18), </a:t>
                      </a:r>
                      <a:r>
                        <a:rPr kumimoji="0" lang="ru-RU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ж.д.рзд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. 167 км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(4), </a:t>
                      </a:r>
                      <a:r>
                        <a:rPr kumimoji="0" lang="ru-RU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ж.д.рзд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. 169 км 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(9), </a:t>
                      </a:r>
                      <a:r>
                        <a:rPr kumimoji="0" lang="ru-RU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ж.д.рзд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. 161 км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(4),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д. Митрофановка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14),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д. Караколь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(37),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п. Отрадный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(19),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д. Комаровка (3),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д. Больше-Жирово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(50)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167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51-100</a:t>
                      </a: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6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д. Воронино-</a:t>
                      </a:r>
                      <a:r>
                        <a:rPr kumimoji="0" lang="ru-RU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Яя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(66), 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д.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Победа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84), 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д.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Ново-Троица (57),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д. Михайловка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(59),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с. </a:t>
                      </a:r>
                      <a:r>
                        <a:rPr kumimoji="0" lang="ru-RU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Копыловка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54),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д. </a:t>
                      </a:r>
                      <a:r>
                        <a:rPr kumimoji="0" lang="ru-RU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Латат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67), п. </a:t>
                      </a:r>
                      <a:r>
                        <a:rPr kumimoji="0" lang="ru-RU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Первопашенск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(95)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512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101-200</a:t>
                      </a: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8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д.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Гарь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141),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д. Вороно-Пашня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105),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д. Моисеевка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183),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д. Нижние Соколы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121),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. Старо-Кусково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104), 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с. </a:t>
                      </a:r>
                      <a:r>
                        <a:rPr kumimoji="0" lang="ru-RU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Цветковка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116), </a:t>
                      </a:r>
                      <a:r>
                        <a:rPr kumimoji="0" lang="ru-RU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д.Тихомировка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175), </a:t>
                      </a:r>
                      <a:r>
                        <a:rPr kumimoji="0" lang="ru-RU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с.Филимоновка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(198)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140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201-500</a:t>
                      </a: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8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с. Больше-Дорохово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438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д. </a:t>
                      </a:r>
                      <a:r>
                        <a:rPr kumimoji="0" lang="ru-RU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Феоктистовка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217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п. Светлый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371),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с. Новиковка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356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с. Казанка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202), 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п. Большой </a:t>
                      </a:r>
                      <a:r>
                        <a:rPr kumimoji="0" lang="ru-RU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Кардон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226), 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д. Мало-Жирово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382)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56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501-1000</a:t>
                      </a: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с. Новониколаевка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734),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 Минаевка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502),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 Ягодное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833)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341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1001-3000</a:t>
                      </a: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с. Батурино (1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087),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с. Ново-Кусково (1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362)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365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3001-25000</a:t>
                      </a: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г. Асино (24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401)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43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2"/>
          <p:cNvSpPr txBox="1">
            <a:spLocks/>
          </p:cNvSpPr>
          <p:nvPr/>
        </p:nvSpPr>
        <p:spPr bwMode="auto">
          <a:xfrm rot="-5400000">
            <a:off x="-3689661" y="4877285"/>
            <a:ext cx="7956376" cy="577051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РАЗВИТИЕ </a:t>
            </a:r>
            <a:r>
              <a:rPr lang="en-US" altLang="ru-RU" sz="2000" b="1" dirty="0" smtClean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lang="ru-RU" altLang="ru-RU" sz="2000" b="1" dirty="0" smtClean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ПОСЕЛЕНИЙ</a:t>
            </a:r>
            <a:r>
              <a:rPr lang="en-US" altLang="ru-RU" sz="2000" b="1" dirty="0" smtClean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lang="ru-RU" altLang="ru-RU" sz="2000" b="1" dirty="0" smtClean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lang="ru-RU" altLang="ru-RU" sz="2000" b="1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РАЙОНА</a:t>
            </a:r>
          </a:p>
        </p:txBody>
      </p:sp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87625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0" name="Таблица 6">
            <a:extLst>
              <a:ext uri="{FF2B5EF4-FFF2-40B4-BE49-F238E27FC236}">
                <a16:creationId xmlns="" xmlns:a16="http://schemas.microsoft.com/office/drawing/2014/main" id="{5FAD9265-97E0-4E7E-88D3-11E17E162A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4878209"/>
              </p:ext>
            </p:extLst>
          </p:nvPr>
        </p:nvGraphicFramePr>
        <p:xfrm>
          <a:off x="4828231" y="1716616"/>
          <a:ext cx="1721122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1122">
                  <a:extLst>
                    <a:ext uri="{9D8B030D-6E8A-4147-A177-3AD203B41FA5}">
                      <a16:colId xmlns="" xmlns:a16="http://schemas.microsoft.com/office/drawing/2014/main" val="1234708857"/>
                    </a:ext>
                  </a:extLst>
                </a:gridCol>
              </a:tblGrid>
              <a:tr h="22719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Новониколаевское СП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6223903"/>
                  </a:ext>
                </a:extLst>
              </a:tr>
              <a:tr h="175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с. Новониколаевка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86018981"/>
                  </a:ext>
                </a:extLst>
              </a:tr>
              <a:tr h="175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д. Караколь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04370629"/>
                  </a:ext>
                </a:extLst>
              </a:tr>
              <a:tr h="175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д. Михайловка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94831538"/>
                  </a:ext>
                </a:extLst>
              </a:tr>
              <a:tr h="175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с.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Минаевка</a:t>
                      </a:r>
                      <a:endParaRPr lang="ru-RU" sz="12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80141140"/>
                  </a:ext>
                </a:extLst>
              </a:tr>
              <a:tr h="175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п. </a:t>
                      </a:r>
                      <a:r>
                        <a:rPr lang="ru-RU" sz="1200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Б.Кордон</a:t>
                      </a:r>
                      <a:endParaRPr lang="ru-RU" sz="12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29498569"/>
                  </a:ext>
                </a:extLst>
              </a:tr>
              <a:tr h="1803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п. Отрадный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45843174"/>
                  </a:ext>
                </a:extLst>
              </a:tr>
              <a:tr h="175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д. Комаровка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44013442"/>
                  </a:ext>
                </a:extLst>
              </a:tr>
              <a:tr h="175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с. </a:t>
                      </a:r>
                      <a:r>
                        <a:rPr lang="ru-RU" sz="1200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Копыловка</a:t>
                      </a:r>
                      <a:endParaRPr lang="ru-RU" sz="12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53879818"/>
                  </a:ext>
                </a:extLst>
              </a:tr>
              <a:tr h="175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п. </a:t>
                      </a:r>
                      <a:r>
                        <a:rPr lang="ru-RU" sz="1200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Осколково</a:t>
                      </a:r>
                      <a:endParaRPr lang="ru-RU" sz="12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43954967"/>
                  </a:ext>
                </a:extLst>
              </a:tr>
              <a:tr h="1754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д. Гарь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12558636"/>
                  </a:ext>
                </a:extLst>
              </a:tr>
            </a:tbl>
          </a:graphicData>
        </a:graphic>
      </p:graphicFrame>
      <p:graphicFrame>
        <p:nvGraphicFramePr>
          <p:cNvPr id="11" name="Таблица 6">
            <a:extLst>
              <a:ext uri="{FF2B5EF4-FFF2-40B4-BE49-F238E27FC236}">
                <a16:creationId xmlns="" xmlns:a16="http://schemas.microsoft.com/office/drawing/2014/main" id="{E53FDFC6-7318-4EF8-A633-D6BE7F1ADE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466825"/>
              </p:ext>
            </p:extLst>
          </p:nvPr>
        </p:nvGraphicFramePr>
        <p:xfrm>
          <a:off x="795808" y="3365977"/>
          <a:ext cx="1721122" cy="2103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1122">
                  <a:extLst>
                    <a:ext uri="{9D8B030D-6E8A-4147-A177-3AD203B41FA5}">
                      <a16:colId xmlns="" xmlns:a16="http://schemas.microsoft.com/office/drawing/2014/main" val="1234708857"/>
                    </a:ext>
                  </a:extLst>
                </a:gridCol>
              </a:tblGrid>
              <a:tr h="22037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Новиковское СП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6223903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с. </a:t>
                      </a:r>
                      <a:r>
                        <a:rPr lang="ru-RU" sz="1200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Новиковка</a:t>
                      </a:r>
                      <a:endParaRPr lang="ru-RU" sz="12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86018981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д. Нижние Соколы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04370629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п. Светлый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94831538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д. Вороно-Пашня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80141140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д. Ново-Троица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29498569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д. Моисеевка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45843174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ж.д.153 км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44013442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ж.д.161 км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53879818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ж.д.167 км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43954967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ж.д.169 км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12558636"/>
                  </a:ext>
                </a:extLst>
              </a:tr>
            </a:tbl>
          </a:graphicData>
        </a:graphic>
      </p:graphicFrame>
      <p:graphicFrame>
        <p:nvGraphicFramePr>
          <p:cNvPr id="12" name="Таблица 6">
            <a:extLst>
              <a:ext uri="{FF2B5EF4-FFF2-40B4-BE49-F238E27FC236}">
                <a16:creationId xmlns="" xmlns:a16="http://schemas.microsoft.com/office/drawing/2014/main" id="{58C7479D-DA25-43FA-8340-63029298E7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242199"/>
              </p:ext>
            </p:extLst>
          </p:nvPr>
        </p:nvGraphicFramePr>
        <p:xfrm>
          <a:off x="2868097" y="1712362"/>
          <a:ext cx="1721122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1122">
                  <a:extLst>
                    <a:ext uri="{9D8B030D-6E8A-4147-A177-3AD203B41FA5}">
                      <a16:colId xmlns="" xmlns:a16="http://schemas.microsoft.com/office/drawing/2014/main" val="1234708857"/>
                    </a:ext>
                  </a:extLst>
                </a:gridCol>
              </a:tblGrid>
              <a:tr h="22037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Большедороховское</a:t>
                      </a:r>
                      <a:r>
                        <a:rPr lang="ru-RU" sz="1200" b="1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 СП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6223903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с. Больше-Дорохово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86018981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д. Воронино </a:t>
                      </a:r>
                      <a:r>
                        <a:rPr lang="ru-RU" sz="1200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Яя</a:t>
                      </a:r>
                      <a:endParaRPr lang="ru-RU" sz="12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04370629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д. Победа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94831538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д. </a:t>
                      </a:r>
                      <a:r>
                        <a:rPr lang="ru-RU" sz="1200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Феоктистовка</a:t>
                      </a:r>
                      <a:endParaRPr lang="ru-RU" sz="12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80141140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д. </a:t>
                      </a:r>
                      <a:r>
                        <a:rPr lang="ru-RU" sz="1200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Тихомировка</a:t>
                      </a:r>
                      <a:endParaRPr lang="ru-RU" sz="12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29498569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д. Итатка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45843174"/>
                  </a:ext>
                </a:extLst>
              </a:tr>
            </a:tbl>
          </a:graphicData>
        </a:graphic>
      </p:graphicFrame>
      <p:graphicFrame>
        <p:nvGraphicFramePr>
          <p:cNvPr id="13" name="Таблица 6">
            <a:extLst>
              <a:ext uri="{FF2B5EF4-FFF2-40B4-BE49-F238E27FC236}">
                <a16:creationId xmlns="" xmlns:a16="http://schemas.microsoft.com/office/drawing/2014/main" id="{D77BC7DA-0E67-4B66-8DED-A5D6E2C247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810358"/>
              </p:ext>
            </p:extLst>
          </p:nvPr>
        </p:nvGraphicFramePr>
        <p:xfrm>
          <a:off x="2830173" y="4895777"/>
          <a:ext cx="1759045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59045">
                  <a:extLst>
                    <a:ext uri="{9D8B030D-6E8A-4147-A177-3AD203B41FA5}">
                      <a16:colId xmlns="" xmlns:a16="http://schemas.microsoft.com/office/drawing/2014/main" val="1234708857"/>
                    </a:ext>
                  </a:extLst>
                </a:gridCol>
              </a:tblGrid>
              <a:tr h="22037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Ягодное СП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6223903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с. Ягодное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86018981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д. </a:t>
                      </a:r>
                      <a:r>
                        <a:rPr lang="ru-RU" sz="1200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Латат</a:t>
                      </a:r>
                      <a:endParaRPr lang="ru-RU" sz="12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04370629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д. Больше–Жирово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94831538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д. Мало-Жирово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80141140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с. </a:t>
                      </a:r>
                      <a:r>
                        <a:rPr lang="ru-RU" sz="1200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Цветковка</a:t>
                      </a:r>
                      <a:endParaRPr lang="ru-RU" sz="12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29498569"/>
                  </a:ext>
                </a:extLst>
              </a:tr>
            </a:tbl>
          </a:graphicData>
        </a:graphic>
      </p:graphicFrame>
      <p:graphicFrame>
        <p:nvGraphicFramePr>
          <p:cNvPr id="14" name="Таблица 6">
            <a:extLst>
              <a:ext uri="{FF2B5EF4-FFF2-40B4-BE49-F238E27FC236}">
                <a16:creationId xmlns="" xmlns:a16="http://schemas.microsoft.com/office/drawing/2014/main" id="{EFB0BB15-C8CC-4031-B30B-82749D8896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707158"/>
              </p:ext>
            </p:extLst>
          </p:nvPr>
        </p:nvGraphicFramePr>
        <p:xfrm>
          <a:off x="2868096" y="3506438"/>
          <a:ext cx="1721122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1122">
                  <a:extLst>
                    <a:ext uri="{9D8B030D-6E8A-4147-A177-3AD203B41FA5}">
                      <a16:colId xmlns="" xmlns:a16="http://schemas.microsoft.com/office/drawing/2014/main" val="1234708857"/>
                    </a:ext>
                  </a:extLst>
                </a:gridCol>
              </a:tblGrid>
              <a:tr h="22037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Новокусковское</a:t>
                      </a:r>
                      <a:r>
                        <a:rPr lang="ru-RU" sz="1200" b="1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 СП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6223903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с. Ново-Кусково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86018981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д. Старо-Кусково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04370629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с. Казанка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94831538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с. </a:t>
                      </a:r>
                      <a:r>
                        <a:rPr lang="ru-RU" sz="1200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Филимоновка</a:t>
                      </a:r>
                      <a:endParaRPr lang="ru-RU" sz="12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80141140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д. Митрофановка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29498569"/>
                  </a:ext>
                </a:extLst>
              </a:tr>
            </a:tbl>
          </a:graphicData>
        </a:graphic>
      </p:graphicFrame>
      <p:graphicFrame>
        <p:nvGraphicFramePr>
          <p:cNvPr id="16" name="Таблица 6">
            <a:extLst>
              <a:ext uri="{FF2B5EF4-FFF2-40B4-BE49-F238E27FC236}">
                <a16:creationId xmlns="" xmlns:a16="http://schemas.microsoft.com/office/drawing/2014/main" id="{10BC91B1-A186-4FCB-9FA3-28391FC04F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9663129"/>
              </p:ext>
            </p:extLst>
          </p:nvPr>
        </p:nvGraphicFramePr>
        <p:xfrm>
          <a:off x="795808" y="2366793"/>
          <a:ext cx="1721122" cy="82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1122">
                  <a:extLst>
                    <a:ext uri="{9D8B030D-6E8A-4147-A177-3AD203B41FA5}">
                      <a16:colId xmlns="" xmlns:a16="http://schemas.microsoft.com/office/drawing/2014/main" val="1234708857"/>
                    </a:ext>
                  </a:extLst>
                </a:gridCol>
              </a:tblGrid>
              <a:tr h="22037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Батуринское</a:t>
                      </a:r>
                      <a:r>
                        <a:rPr lang="ru-RU" sz="1200" b="1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 СП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6223903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с. Батурино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86018981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п. Ноль-Пикет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04370629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п. Первопашенск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94831538"/>
                  </a:ext>
                </a:extLst>
              </a:tr>
            </a:tbl>
          </a:graphicData>
        </a:graphic>
      </p:graphicFrame>
      <p:graphicFrame>
        <p:nvGraphicFramePr>
          <p:cNvPr id="17" name="Таблица 6">
            <a:extLst>
              <a:ext uri="{FF2B5EF4-FFF2-40B4-BE49-F238E27FC236}">
                <a16:creationId xmlns="" xmlns:a16="http://schemas.microsoft.com/office/drawing/2014/main" id="{D54CCC36-51CD-4332-9581-7FCF16230D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631044"/>
              </p:ext>
            </p:extLst>
          </p:nvPr>
        </p:nvGraphicFramePr>
        <p:xfrm>
          <a:off x="795808" y="1712362"/>
          <a:ext cx="1721122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1122">
                  <a:extLst>
                    <a:ext uri="{9D8B030D-6E8A-4147-A177-3AD203B41FA5}">
                      <a16:colId xmlns="" xmlns:a16="http://schemas.microsoft.com/office/drawing/2014/main" val="1234708857"/>
                    </a:ext>
                  </a:extLst>
                </a:gridCol>
              </a:tblGrid>
              <a:tr h="22037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Асиновское</a:t>
                      </a:r>
                      <a:r>
                        <a:rPr lang="ru-RU" sz="1200" b="1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 ГП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6223903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г. Асино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86018981"/>
                  </a:ext>
                </a:extLst>
              </a:tr>
            </a:tbl>
          </a:graphicData>
        </a:graphic>
      </p:graphicFrame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4937E741-5AD4-461E-BB6D-9092A852C7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7975"/>
          <a:stretch/>
        </p:blipFill>
        <p:spPr>
          <a:xfrm>
            <a:off x="4732935" y="4014191"/>
            <a:ext cx="1851143" cy="2286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27BAA52-BE45-4715-B4BC-179D484E2B07}"/>
              </a:ext>
            </a:extLst>
          </p:cNvPr>
          <p:cNvSpPr txBox="1"/>
          <p:nvPr/>
        </p:nvSpPr>
        <p:spPr>
          <a:xfrm>
            <a:off x="764704" y="1259632"/>
            <a:ext cx="58193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 smtClean="0">
                <a:solidFill>
                  <a:srgbClr val="0DD16A"/>
                </a:solidFill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ПОСЕЛЕНИЯ АСИНОВСКОГО РАЙОНА</a:t>
            </a:r>
            <a:endParaRPr lang="ru-RU" sz="1600" b="1" dirty="0">
              <a:solidFill>
                <a:srgbClr val="0DD16A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CFEA5B5-BBA9-4123-BF14-2085D99ADFA2}"/>
              </a:ext>
            </a:extLst>
          </p:cNvPr>
          <p:cNvSpPr txBox="1"/>
          <p:nvPr/>
        </p:nvSpPr>
        <p:spPr>
          <a:xfrm>
            <a:off x="577050" y="6156176"/>
            <a:ext cx="62646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solidFill>
                  <a:srgbClr val="0DD16A"/>
                </a:solidFill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Численность населения Асиновского района в территориальном </a:t>
            </a:r>
            <a:r>
              <a:rPr lang="ru-RU" sz="1600" b="1" i="0" dirty="0" smtClean="0">
                <a:solidFill>
                  <a:srgbClr val="0DD16A"/>
                </a:solidFill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разрезе</a:t>
            </a:r>
            <a:r>
              <a:rPr lang="en-US" sz="1600" b="1" i="0" dirty="0" smtClean="0">
                <a:solidFill>
                  <a:srgbClr val="0DD16A"/>
                </a:solidFill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  <a:r>
              <a:rPr lang="ru-RU" sz="1600" b="1" dirty="0" smtClean="0">
                <a:solidFill>
                  <a:srgbClr val="0DD16A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(</a:t>
            </a:r>
            <a:r>
              <a:rPr lang="ru-RU" sz="1600" b="1" dirty="0">
                <a:solidFill>
                  <a:srgbClr val="0DD16A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по состоянию на </a:t>
            </a:r>
            <a:r>
              <a:rPr lang="ru-RU" sz="1600" b="1" dirty="0" smtClean="0">
                <a:solidFill>
                  <a:srgbClr val="0DD16A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01.01.2025г</a:t>
            </a:r>
            <a:r>
              <a:rPr lang="ru-RU" sz="1600" b="1" dirty="0">
                <a:solidFill>
                  <a:srgbClr val="0DD16A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.)</a:t>
            </a:r>
          </a:p>
        </p:txBody>
      </p:sp>
      <p:graphicFrame>
        <p:nvGraphicFramePr>
          <p:cNvPr id="21" name="Таблица 6">
            <a:extLst>
              <a:ext uri="{FF2B5EF4-FFF2-40B4-BE49-F238E27FC236}">
                <a16:creationId xmlns="" xmlns:a16="http://schemas.microsoft.com/office/drawing/2014/main" id="{D2020258-3C93-41F5-9C18-ED2313419D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2517"/>
              </p:ext>
            </p:extLst>
          </p:nvPr>
        </p:nvGraphicFramePr>
        <p:xfrm>
          <a:off x="2765623" y="6820258"/>
          <a:ext cx="1902763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2763">
                  <a:extLst>
                    <a:ext uri="{9D8B030D-6E8A-4147-A177-3AD203B41FA5}">
                      <a16:colId xmlns="" xmlns:a16="http://schemas.microsoft.com/office/drawing/2014/main" val="1234708857"/>
                    </a:ext>
                  </a:extLst>
                </a:gridCol>
              </a:tblGrid>
              <a:tr h="22037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Асиновское</a:t>
                      </a:r>
                      <a:r>
                        <a:rPr lang="ru-RU" sz="1200" b="1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 ГП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6223903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24 </a:t>
                      </a:r>
                      <a:r>
                        <a:rPr lang="ru-RU" sz="12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401 </a:t>
                      </a: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чел.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86018981"/>
                  </a:ext>
                </a:extLst>
              </a:tr>
            </a:tbl>
          </a:graphicData>
        </a:graphic>
      </p:graphicFrame>
      <p:graphicFrame>
        <p:nvGraphicFramePr>
          <p:cNvPr id="22" name="Таблица 6">
            <a:extLst>
              <a:ext uri="{FF2B5EF4-FFF2-40B4-BE49-F238E27FC236}">
                <a16:creationId xmlns="" xmlns:a16="http://schemas.microsoft.com/office/drawing/2014/main" id="{AA8A027A-D473-43C0-94C5-E4C6650B75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451531"/>
              </p:ext>
            </p:extLst>
          </p:nvPr>
        </p:nvGraphicFramePr>
        <p:xfrm>
          <a:off x="786219" y="7432389"/>
          <a:ext cx="1721122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1122">
                  <a:extLst>
                    <a:ext uri="{9D8B030D-6E8A-4147-A177-3AD203B41FA5}">
                      <a16:colId xmlns="" xmlns:a16="http://schemas.microsoft.com/office/drawing/2014/main" val="1234708857"/>
                    </a:ext>
                  </a:extLst>
                </a:gridCol>
              </a:tblGrid>
              <a:tr h="22037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Батуринское</a:t>
                      </a:r>
                      <a:r>
                        <a:rPr lang="ru-RU" sz="1200" b="1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 СП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6223903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 </a:t>
                      </a:r>
                      <a:r>
                        <a:rPr lang="ru-RU" sz="12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213 </a:t>
                      </a: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чел.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86018981"/>
                  </a:ext>
                </a:extLst>
              </a:tr>
            </a:tbl>
          </a:graphicData>
        </a:graphic>
      </p:graphicFrame>
      <p:graphicFrame>
        <p:nvGraphicFramePr>
          <p:cNvPr id="23" name="Таблица 6">
            <a:extLst>
              <a:ext uri="{FF2B5EF4-FFF2-40B4-BE49-F238E27FC236}">
                <a16:creationId xmlns="" xmlns:a16="http://schemas.microsoft.com/office/drawing/2014/main" id="{C2D30C13-3CF1-43B2-8CA3-A27557D857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331901"/>
              </p:ext>
            </p:extLst>
          </p:nvPr>
        </p:nvGraphicFramePr>
        <p:xfrm>
          <a:off x="2765439" y="7429586"/>
          <a:ext cx="1902763" cy="64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2763">
                  <a:extLst>
                    <a:ext uri="{9D8B030D-6E8A-4147-A177-3AD203B41FA5}">
                      <a16:colId xmlns="" xmlns:a16="http://schemas.microsoft.com/office/drawing/2014/main" val="1234708857"/>
                    </a:ext>
                  </a:extLst>
                </a:gridCol>
              </a:tblGrid>
              <a:tr h="235527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err="1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Большедороховское</a:t>
                      </a:r>
                      <a:r>
                        <a:rPr lang="ru-RU" sz="1200" b="1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 СП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6223903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99</a:t>
                      </a:r>
                      <a:r>
                        <a:rPr lang="ru-RU" sz="1200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8 </a:t>
                      </a:r>
                      <a:r>
                        <a:rPr lang="ru-RU" sz="12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чел</a:t>
                      </a: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86018981"/>
                  </a:ext>
                </a:extLst>
              </a:tr>
            </a:tbl>
          </a:graphicData>
        </a:graphic>
      </p:graphicFrame>
      <p:graphicFrame>
        <p:nvGraphicFramePr>
          <p:cNvPr id="24" name="Таблица 6">
            <a:extLst>
              <a:ext uri="{FF2B5EF4-FFF2-40B4-BE49-F238E27FC236}">
                <a16:creationId xmlns="" xmlns:a16="http://schemas.microsoft.com/office/drawing/2014/main" id="{71C88ED5-0183-44E4-9078-5AFC3F3298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175752"/>
              </p:ext>
            </p:extLst>
          </p:nvPr>
        </p:nvGraphicFramePr>
        <p:xfrm>
          <a:off x="4873714" y="7404746"/>
          <a:ext cx="1721122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1122">
                  <a:extLst>
                    <a:ext uri="{9D8B030D-6E8A-4147-A177-3AD203B41FA5}">
                      <a16:colId xmlns="" xmlns:a16="http://schemas.microsoft.com/office/drawing/2014/main" val="1234708857"/>
                    </a:ext>
                  </a:extLst>
                </a:gridCol>
              </a:tblGrid>
              <a:tr h="22037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Новиковское СП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6223903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 </a:t>
                      </a:r>
                      <a:r>
                        <a:rPr lang="ru-RU" sz="12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210чел</a:t>
                      </a: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86018981"/>
                  </a:ext>
                </a:extLst>
              </a:tr>
            </a:tbl>
          </a:graphicData>
        </a:graphic>
      </p:graphicFrame>
      <p:graphicFrame>
        <p:nvGraphicFramePr>
          <p:cNvPr id="25" name="Таблица 6">
            <a:extLst>
              <a:ext uri="{FF2B5EF4-FFF2-40B4-BE49-F238E27FC236}">
                <a16:creationId xmlns="" xmlns:a16="http://schemas.microsoft.com/office/drawing/2014/main" id="{CFF5BAE6-7FA5-47F4-AFB3-99F9C5417D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156955"/>
              </p:ext>
            </p:extLst>
          </p:nvPr>
        </p:nvGraphicFramePr>
        <p:xfrm>
          <a:off x="764704" y="8098724"/>
          <a:ext cx="1721122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1122">
                  <a:extLst>
                    <a:ext uri="{9D8B030D-6E8A-4147-A177-3AD203B41FA5}">
                      <a16:colId xmlns="" xmlns:a16="http://schemas.microsoft.com/office/drawing/2014/main" val="1234708857"/>
                    </a:ext>
                  </a:extLst>
                </a:gridCol>
              </a:tblGrid>
              <a:tr h="22037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Новокусковское</a:t>
                      </a:r>
                      <a:r>
                        <a:rPr lang="ru-RU" sz="1200" b="1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 СП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6223903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 </a:t>
                      </a:r>
                      <a:r>
                        <a:rPr lang="ru-RU" sz="12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880</a:t>
                      </a:r>
                      <a:r>
                        <a:rPr lang="ru-RU" sz="1200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чел</a:t>
                      </a: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86018981"/>
                  </a:ext>
                </a:extLst>
              </a:tr>
            </a:tbl>
          </a:graphicData>
        </a:graphic>
      </p:graphicFrame>
      <p:graphicFrame>
        <p:nvGraphicFramePr>
          <p:cNvPr id="26" name="Таблица 6">
            <a:extLst>
              <a:ext uri="{FF2B5EF4-FFF2-40B4-BE49-F238E27FC236}">
                <a16:creationId xmlns="" xmlns:a16="http://schemas.microsoft.com/office/drawing/2014/main" id="{65BD9C61-4861-4517-B2CA-5D4B888D14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981884"/>
              </p:ext>
            </p:extLst>
          </p:nvPr>
        </p:nvGraphicFramePr>
        <p:xfrm>
          <a:off x="4873714" y="8098731"/>
          <a:ext cx="1721122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1122">
                  <a:extLst>
                    <a:ext uri="{9D8B030D-6E8A-4147-A177-3AD203B41FA5}">
                      <a16:colId xmlns="" xmlns:a16="http://schemas.microsoft.com/office/drawing/2014/main" val="1234708857"/>
                    </a:ext>
                  </a:extLst>
                </a:gridCol>
              </a:tblGrid>
              <a:tr h="22037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Ягодное СП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6223903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 </a:t>
                      </a:r>
                      <a:r>
                        <a:rPr lang="ru-RU" sz="12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448 </a:t>
                      </a: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чел.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86018981"/>
                  </a:ext>
                </a:extLst>
              </a:tr>
            </a:tbl>
          </a:graphicData>
        </a:graphic>
      </p:graphicFrame>
      <p:sp>
        <p:nvSpPr>
          <p:cNvPr id="27" name="Прямоугольник: скругленные углы 3">
            <a:extLst>
              <a:ext uri="{FF2B5EF4-FFF2-40B4-BE49-F238E27FC236}">
                <a16:creationId xmlns="" xmlns:a16="http://schemas.microsoft.com/office/drawing/2014/main" id="{84E61542-F3A3-49E3-BF2E-52C0348F9D2C}"/>
              </a:ext>
            </a:extLst>
          </p:cNvPr>
          <p:cNvSpPr/>
          <p:nvPr/>
        </p:nvSpPr>
        <p:spPr>
          <a:xfrm>
            <a:off x="2708920" y="8604448"/>
            <a:ext cx="1942089" cy="32441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32 925 </a:t>
            </a:r>
            <a:r>
              <a:rPr lang="ru-RU" sz="1600" b="1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чел.</a:t>
            </a:r>
          </a:p>
        </p:txBody>
      </p:sp>
      <p:graphicFrame>
        <p:nvGraphicFramePr>
          <p:cNvPr id="28" name="Таблица 6">
            <a:extLst>
              <a:ext uri="{FF2B5EF4-FFF2-40B4-BE49-F238E27FC236}">
                <a16:creationId xmlns="" xmlns:a16="http://schemas.microsoft.com/office/drawing/2014/main" id="{71C88ED5-0183-44E4-9078-5AFC3F3298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305772"/>
              </p:ext>
            </p:extLst>
          </p:nvPr>
        </p:nvGraphicFramePr>
        <p:xfrm>
          <a:off x="2765623" y="8105786"/>
          <a:ext cx="1902763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2763">
                  <a:extLst>
                    <a:ext uri="{9D8B030D-6E8A-4147-A177-3AD203B41FA5}">
                      <a16:colId xmlns="" xmlns:a16="http://schemas.microsoft.com/office/drawing/2014/main" val="1234708857"/>
                    </a:ext>
                  </a:extLst>
                </a:gridCol>
              </a:tblGrid>
              <a:tr h="22037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Новониколаевское</a:t>
                      </a:r>
                      <a:r>
                        <a:rPr lang="ru-RU" sz="1200" b="1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 СП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6223903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775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86018981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69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Заголовок 2"/>
          <p:cNvSpPr txBox="1">
            <a:spLocks/>
          </p:cNvSpPr>
          <p:nvPr/>
        </p:nvSpPr>
        <p:spPr bwMode="auto">
          <a:xfrm rot="-5400000">
            <a:off x="-3794324" y="4905177"/>
            <a:ext cx="8037910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АСИНОВСКОЕ ГОРОДСКОЕ ПОСЕЛЕНИЕ</a:t>
            </a: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17"/>
          <p:cNvSpPr>
            <a:spLocks noChangeArrowheads="1"/>
          </p:cNvSpPr>
          <p:nvPr/>
        </p:nvSpPr>
        <p:spPr bwMode="auto">
          <a:xfrm>
            <a:off x="476672" y="3083701"/>
            <a:ext cx="6099175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ОБЩАЯ ХАРАКТЕРИСТИКА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Территория: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площадь: 8,6839</a:t>
            </a:r>
            <a:r>
              <a:rPr kumimoji="0" lang="en-US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га (0,08% от Асиновского района). 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Население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(на 1 января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2025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г.):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24 </a:t>
            </a:r>
            <a:r>
              <a:rPr lang="ru-RU" altLang="ru-RU" sz="1200" noProof="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401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человек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74,1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% от Асиновского района). 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Административный центр – город Асино. 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ФИНАНСОВО-ЭКОНОМИЧЕСКАЯ ИНФОРМАЦИЯ: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22" name="Прямоугольник 2"/>
          <p:cNvSpPr>
            <a:spLocks noChangeArrowheads="1"/>
          </p:cNvSpPr>
          <p:nvPr/>
        </p:nvSpPr>
        <p:spPr bwMode="auto">
          <a:xfrm>
            <a:off x="511595" y="6372200"/>
            <a:ext cx="6197600" cy="285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ИНФРАСТРУКТУРА ПОСЕЛЕНИЯ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социальной сферы: МБУЗ «</a:t>
            </a:r>
            <a:r>
              <a:rPr kumimoji="0" lang="ru-RU" alt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Асиновская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 центральная районная  больница», ДК «Восток», бассейн «Дельфин», 2 детско-юношеские спортивные школы, </a:t>
            </a:r>
            <a:r>
              <a:rPr kumimoji="0" lang="ru-RU" alt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Межпоселенческий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Центр народного творчества и культурно-спортивной деятельности, 6 школ, 5 детских садов, </a:t>
            </a:r>
            <a:r>
              <a:rPr kumimoji="0" lang="en-US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техникум,  Детская школа искусств, Центр творчества детей и молодежи.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ЖКХ:  1</a:t>
            </a:r>
            <a:r>
              <a:rPr kumimoji="0" lang="en-US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7</a:t>
            </a:r>
            <a:r>
              <a:rPr kumimoji="0" lang="en-US" alt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газовых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котельных, тепловые сети, водопроводные сети, канализационные сети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, 1 водозабор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производственной (агропромышленной) сферы:  ООО «Томский лён», СППК «Мельница».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Объекты малого и среднего бизнеса: объекты розничной торговли, деревообрабатывающие производства, пищевая промышленность, текстильное и швейное производство, объекты бытового обслуживания.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24" name="Прямоугольник 2"/>
          <p:cNvSpPr>
            <a:spLocks noChangeArrowheads="1"/>
          </p:cNvSpPr>
          <p:nvPr/>
        </p:nvSpPr>
        <p:spPr bwMode="auto">
          <a:xfrm>
            <a:off x="511595" y="1115616"/>
            <a:ext cx="6202363" cy="20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Поселение основано в 2006 г.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dirty="0" smtClean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ЛАВА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ПОСЕЛЕНИЯ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Вульф Александр Владимирович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рок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полномочий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– апрель 2025</a:t>
            </a:r>
            <a:r>
              <a:rPr kumimoji="0" lang="ru-RU" altLang="ru-RU" sz="1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– апрель 2030</a:t>
            </a:r>
            <a:endParaRPr kumimoji="0" lang="ru-RU" altLang="ru-RU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Телефон: 8(38241)2 2237</a:t>
            </a:r>
          </a:p>
          <a:p>
            <a:pPr lvl="0">
              <a:lnSpc>
                <a:spcPct val="115000"/>
              </a:lnSpc>
              <a:defRPr/>
            </a:pP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Сайт: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 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http://</a:t>
            </a:r>
            <a:r>
              <a:rPr lang="en-US" sz="12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www.gorodasino.ru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/>
            </a:r>
            <a:b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</a:b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E-</a:t>
            </a:r>
            <a:r>
              <a:rPr kumimoji="0" lang="ru-RU" alt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mail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: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 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gorod@asino.tomsknet.ru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ПРЕДСЕДАТЕЛЬ СОВЕТА – </a:t>
            </a:r>
            <a:r>
              <a:rPr kumimoji="0" lang="ru-RU" alt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Седюкова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Наталья 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Валентиновна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</a:t>
            </a:r>
            <a:r>
              <a:rPr kumimoji="0" lang="ru-RU" alt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ата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избрания –  </a:t>
            </a:r>
            <a:r>
              <a:rPr lang="en-US" altLang="ru-RU" sz="1200" b="1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</a:t>
            </a:r>
            <a:r>
              <a:rPr lang="ru-RU" altLang="ru-RU" sz="1200" b="1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8.03.2025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</a:t>
            </a:r>
          </a:p>
        </p:txBody>
      </p:sp>
      <p:sp>
        <p:nvSpPr>
          <p:cNvPr id="25" name="Прямоугольник 17"/>
          <p:cNvSpPr>
            <a:spLocks noChangeArrowheads="1"/>
          </p:cNvSpPr>
          <p:nvPr/>
        </p:nvSpPr>
        <p:spPr bwMode="auto">
          <a:xfrm>
            <a:off x="5805264" y="4081547"/>
            <a:ext cx="937337" cy="30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тыс. руб.</a:t>
            </a: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721462"/>
              </p:ext>
            </p:extLst>
          </p:nvPr>
        </p:nvGraphicFramePr>
        <p:xfrm>
          <a:off x="571921" y="4386245"/>
          <a:ext cx="6097441" cy="201346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195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3371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4000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9610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0811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50908"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Показатель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2023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2024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</a:t>
                      </a:r>
                      <a:r>
                        <a:rPr lang="ru-RU" sz="12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% к аналогичному периоду прошлого года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2025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46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Исполнено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Исполнено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19235769"/>
                  </a:ext>
                </a:extLst>
              </a:tr>
              <a:tr h="35721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86" marR="91486" marT="45684" marB="45684" anchor="ctr" horzOverflow="overflow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План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61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ДОХОДЫ, всего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86" marR="91486" marT="45684" marB="45684" anchor="ctr" horzOverflow="overflow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432 473,18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313</a:t>
                      </a:r>
                      <a:r>
                        <a:rPr lang="ru-RU" sz="1200" baseline="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557,12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72,5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115</a:t>
                      </a:r>
                      <a:r>
                        <a:rPr lang="ru-RU" sz="1200" baseline="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404,12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81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т.ч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. налоговые и неналоговые доходы</a:t>
                      </a:r>
                    </a:p>
                  </a:txBody>
                  <a:tcPr marL="91486" marR="91486" marT="45684" marB="45684" anchor="ctr" horzOverflow="overflow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76 586,73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85</a:t>
                      </a:r>
                      <a:r>
                        <a:rPr lang="ru-RU" sz="1200" b="0" i="0" u="none" strike="noStrike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241,96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111,3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85</a:t>
                      </a:r>
                      <a:r>
                        <a:rPr lang="ru-RU" sz="1200" b="0" i="0" u="none" strike="noStrike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399,00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09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РАСХОДЫ, всего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613" marR="68613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432 137,16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315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961,72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73,12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115</a:t>
                      </a:r>
                      <a:r>
                        <a:rPr lang="ru-RU" sz="1200" baseline="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404,12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-1" r="10647" b="2741"/>
          <a:stretch/>
        </p:blipFill>
        <p:spPr>
          <a:xfrm>
            <a:off x="4927121" y="1258062"/>
            <a:ext cx="1844407" cy="20861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Заголовок 2"/>
          <p:cNvSpPr txBox="1">
            <a:spLocks/>
          </p:cNvSpPr>
          <p:nvPr/>
        </p:nvSpPr>
        <p:spPr bwMode="auto">
          <a:xfrm rot="-5400000">
            <a:off x="-3793289" y="4906212"/>
            <a:ext cx="8035840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БАТУРИНСКОЕ СЕЛЬСКОЕ ПОСЕЛЕНИЕ</a:t>
            </a: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7"/>
          <p:cNvSpPr>
            <a:spLocks noChangeArrowheads="1"/>
          </p:cNvSpPr>
          <p:nvPr/>
        </p:nvSpPr>
        <p:spPr bwMode="auto">
          <a:xfrm>
            <a:off x="5744654" y="4555333"/>
            <a:ext cx="937337" cy="30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тыс. руб.</a:t>
            </a: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21024"/>
              </p:ext>
            </p:extLst>
          </p:nvPr>
        </p:nvGraphicFramePr>
        <p:xfrm>
          <a:off x="585191" y="4788024"/>
          <a:ext cx="6300193" cy="182872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265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375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4382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5621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04056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Показатель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2023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2024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</a:t>
                      </a:r>
                      <a:r>
                        <a:rPr lang="ru-RU" sz="12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% к </a:t>
                      </a:r>
                      <a:r>
                        <a:rPr lang="ru-RU" sz="1200" baseline="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аналогичному </a:t>
                      </a:r>
                      <a:r>
                        <a:rPr lang="ru-RU" sz="12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периоду прошлого года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2025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Исполнено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Исполнено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План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69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ДОХОДЫ, всего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86" marR="91486" marT="45684" marB="45684" anchor="ctr" horzOverflow="overflow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n-lt"/>
                          <a:ea typeface="PT Astra Serif" panose="020A0603040505020204" pitchFamily="18" charset="-52"/>
                          <a:cs typeface="Times New Roman" pitchFamily="18" charset="0"/>
                        </a:rPr>
                        <a:t>23</a:t>
                      </a:r>
                      <a:r>
                        <a:rPr lang="ru-RU" sz="1200" baseline="0" dirty="0" smtClean="0">
                          <a:latin typeface="+mn-lt"/>
                          <a:ea typeface="PT Astra Serif" panose="020A0603040505020204" pitchFamily="18" charset="-52"/>
                          <a:cs typeface="Times New Roman" pitchFamily="18" charset="0"/>
                        </a:rPr>
                        <a:t> 510,98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+mn-lt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26100,33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dk1"/>
                          </a:solidFill>
                          <a:latin typeface="+mn-lt"/>
                          <a:ea typeface="PT Astra Serif" panose="020A0603040505020204" pitchFamily="18" charset="-52"/>
                          <a:cs typeface="Times New Roman" pitchFamily="18" charset="0"/>
                        </a:rPr>
                        <a:t>109,26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14760,16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9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т.ч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. налоговые и неналоговые доходы</a:t>
                      </a:r>
                    </a:p>
                  </a:txBody>
                  <a:tcPr marL="91486" marR="91486" marT="45684" marB="45684" anchor="ctr" horzOverflow="overflow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+mn-lt"/>
                          <a:ea typeface="PT Astra Serif" panose="020A0603040505020204" pitchFamily="18" charset="-52"/>
                        </a:rPr>
                        <a:t>2 </a:t>
                      </a:r>
                      <a:r>
                        <a:rPr lang="ru-RU" sz="1200" b="0" i="0" u="none" strike="noStrike" dirty="0" smtClean="0">
                          <a:effectLst/>
                          <a:latin typeface="+mn-lt"/>
                          <a:ea typeface="PT Astra Serif" panose="020A0603040505020204" pitchFamily="18" charset="-52"/>
                        </a:rPr>
                        <a:t>639,23</a:t>
                      </a:r>
                      <a:endParaRPr lang="ru-RU" sz="1200" b="0" i="0" u="none" strike="noStrike" dirty="0">
                        <a:effectLst/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2387,39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+mn-lt"/>
                          <a:ea typeface="PT Astra Serif" panose="020A0603040505020204" pitchFamily="18" charset="-52"/>
                        </a:rPr>
                        <a:t>109,05</a:t>
                      </a:r>
                      <a:endParaRPr lang="ru-RU" sz="1200" b="0" i="0" u="none" strike="noStrike" dirty="0">
                        <a:effectLst/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2680,0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9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РАСХОДЫ, всего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613" marR="68613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ea typeface="PT Astra Serif" panose="020A0603040505020204" pitchFamily="18" charset="-52"/>
                          <a:cs typeface="Times New Roman" pitchFamily="18" charset="0"/>
                        </a:rPr>
                        <a:t>23</a:t>
                      </a:r>
                      <a:r>
                        <a:rPr lang="ru-RU" sz="1200" baseline="0" dirty="0" smtClean="0">
                          <a:latin typeface="+mn-lt"/>
                          <a:ea typeface="PT Astra Serif" panose="020A0603040505020204" pitchFamily="18" charset="-52"/>
                          <a:cs typeface="Times New Roman" pitchFamily="18" charset="0"/>
                        </a:rPr>
                        <a:t> 481,19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+mn-lt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25388,15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dk1"/>
                          </a:solidFill>
                          <a:latin typeface="+mn-lt"/>
                          <a:ea typeface="PT Astra Serif" panose="020A0603040505020204" pitchFamily="18" charset="-52"/>
                          <a:cs typeface="Times New Roman" pitchFamily="18" charset="0"/>
                        </a:rPr>
                        <a:t>111,71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16677,12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" name="Прямоугольник 2"/>
          <p:cNvSpPr>
            <a:spLocks noChangeArrowheads="1"/>
          </p:cNvSpPr>
          <p:nvPr/>
        </p:nvSpPr>
        <p:spPr bwMode="auto">
          <a:xfrm>
            <a:off x="476672" y="1117686"/>
            <a:ext cx="6202363" cy="173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Поселение основано 2006 г.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ГЛАВА ПОСЕЛЕНИЯ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– </a:t>
            </a:r>
            <a:r>
              <a:rPr kumimoji="0" lang="ru-RU" alt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Вакулич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Степан Владимирович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рок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полномочий –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август  2024 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– август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2029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noProof="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Дата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избрания – </a:t>
            </a:r>
            <a:r>
              <a:rPr lang="ru-RU" altLang="ru-RU" sz="1200" b="1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30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.08.2024  г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Телефон: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8</a:t>
            </a:r>
            <a:r>
              <a:rPr kumimoji="0" lang="en-US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38241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) 4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11 25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, 4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15 11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Сайт: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 http://www.bselpasino.ru/</a:t>
            </a:r>
            <a:b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</a:b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E-</a:t>
            </a:r>
            <a:r>
              <a:rPr kumimoji="0" lang="ru-RU" alt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mail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: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 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b</a:t>
            </a:r>
            <a:r>
              <a:rPr kumimoji="0" lang="en-US" alt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aturino-sp@asino</a:t>
            </a:r>
            <a:r>
              <a:rPr lang="en-US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.gov70.ru 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lvl="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ПРЕДСЕДАТЕЛЬ СОВЕТА -  </a:t>
            </a:r>
            <a:r>
              <a:rPr lang="ru-RU" altLang="ru-RU" sz="1200" b="1" dirty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Яковлев Иван Семенович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26" name="Прямоугольник 25"/>
          <p:cNvSpPr>
            <a:spLocks noChangeArrowheads="1"/>
          </p:cNvSpPr>
          <p:nvPr/>
        </p:nvSpPr>
        <p:spPr bwMode="auto">
          <a:xfrm>
            <a:off x="476672" y="3048856"/>
            <a:ext cx="6192837" cy="179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ОБЩАЯ ХАРАКТЕРИСТИКА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Территория: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площадь:  540  (4,5 % от Асиновского района). 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Удалённость от районного центра: 130 км.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Наличие круглогодичного сообщения: Да.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Структура: административный центр –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с. Батурино (1 </a:t>
            </a:r>
            <a:r>
              <a:rPr lang="ru-RU" altLang="ru-RU" sz="1200" noProof="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087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п. Ноль-Пикет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noProof="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31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п.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Первопашенск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95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чел.).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Население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(на 1 января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2025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г.): 1 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213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человека (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3,68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% от Асиновского района).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ФИНАНСОВО-ЭКОНОМИЧЕСКАЯ ИНФОРМАЦИЯ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28" name="Прямоугольник 2"/>
          <p:cNvSpPr>
            <a:spLocks noChangeArrowheads="1"/>
          </p:cNvSpPr>
          <p:nvPr/>
        </p:nvSpPr>
        <p:spPr bwMode="auto">
          <a:xfrm>
            <a:off x="514319" y="6588224"/>
            <a:ext cx="6192837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ИНФРАСТРУКТУРА ПОСЕЛЕНИЯ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социальной сферы: филиал ЦРБ общей врачебной практики 1 шт. ,ФАП 2 штуки, Батуринское отделение связи 1 шт., Пожарная часть 1 шт., отделение полиции 1 шт., сельская библиотека 1 шт., Дом культуры  (с. Батурино) 1 шт., детская спортивная школа 1 шт., МАОУ-СОШ с. Батурино (Группа дошкольного образования)1 шт.,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Батуринский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участок ВЭС 1 шт. , Филиал Сбербанка 1 шт., аптечный пункт с. Батурино, Батуринское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Авиаотделение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1 шт. , Метеостанция 1 шт.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 теплоснабжения:  котельная школы 1 шт.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малого и среднего бизнеса: магазины, деревообрабатывающие производства, сбор дикоросов.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  <p:pic>
        <p:nvPicPr>
          <p:cNvPr id="1026" name="Picture 2" descr="Вакули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192" y="1331640"/>
            <a:ext cx="1483395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768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7"/>
          <p:cNvSpPr>
            <a:spLocks noChangeArrowheads="1"/>
          </p:cNvSpPr>
          <p:nvPr/>
        </p:nvSpPr>
        <p:spPr bwMode="auto">
          <a:xfrm>
            <a:off x="499423" y="3083172"/>
            <a:ext cx="6221413" cy="203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ОБЩАЯ ХАРАКТЕРИСТИКА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Территория: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площадь: 370  га (3,1% от Асиновского района). 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Удалённость от районного центра: 20 км.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Наличие круглогодичного сообщения: Да.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Структура: административный центр -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с. Больше-Дорохово 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438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.), д. Воронино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Яя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66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д.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Итатка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(17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д. Победа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noProof="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84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д.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Тихомировка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175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д.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Феоктистовка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217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Население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(на 1 января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2025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г.): </a:t>
            </a:r>
            <a:r>
              <a:rPr lang="ru-RU" altLang="ru-RU" sz="1200" noProof="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998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человек (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3,03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%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от Асиновского района). 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ФИНАНСОВО-ЭКОНОМИЧЕСКАЯ ИНФОРМАЦИЯ: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23555" name="Заголовок 2"/>
          <p:cNvSpPr txBox="1">
            <a:spLocks/>
          </p:cNvSpPr>
          <p:nvPr/>
        </p:nvSpPr>
        <p:spPr bwMode="auto">
          <a:xfrm rot="-5400000">
            <a:off x="-3794324" y="4905177"/>
            <a:ext cx="8037910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БОЛЬШЕДОРОХОВСКОЕ СЕЛЬСКОЕ ПОСЕЛЕНИЕ</a:t>
            </a: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7"/>
          <p:cNvSpPr>
            <a:spLocks noChangeArrowheads="1"/>
          </p:cNvSpPr>
          <p:nvPr/>
        </p:nvSpPr>
        <p:spPr bwMode="auto">
          <a:xfrm>
            <a:off x="5804031" y="4860032"/>
            <a:ext cx="937337" cy="30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тыс. руб.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451807"/>
              </p:ext>
            </p:extLst>
          </p:nvPr>
        </p:nvGraphicFramePr>
        <p:xfrm>
          <a:off x="524019" y="5076056"/>
          <a:ext cx="6119813" cy="201013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554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085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4382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3198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7995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54027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Показатель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2023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2024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</a:t>
                      </a:r>
                      <a:r>
                        <a:rPr lang="ru-RU" sz="12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% к </a:t>
                      </a:r>
                      <a:r>
                        <a:rPr lang="ru-RU" sz="1200" baseline="0" dirty="0" err="1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аналогич</a:t>
                      </a:r>
                      <a:r>
                        <a:rPr lang="ru-RU" sz="12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-</a:t>
                      </a:r>
                    </a:p>
                    <a:p>
                      <a:pPr algn="ctr"/>
                      <a:r>
                        <a:rPr lang="ru-RU" sz="12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ному периоду прошлого года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2025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00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Исполнено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Исполнено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План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3670188416"/>
                  </a:ext>
                </a:extLst>
              </a:tr>
              <a:tr h="174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ДОХОДЫ, всего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86" marR="91486" marT="45684" marB="45684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25948,02</a:t>
                      </a:r>
                      <a:endParaRPr lang="ru-RU" sz="1100" dirty="0"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19212,3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74,04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12649,15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9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т.ч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. налоговые и неналоговые доходы</a:t>
                      </a:r>
                    </a:p>
                  </a:txBody>
                  <a:tcPr marL="91486" marR="91486" marT="45684" marB="45684" anchor="ctr" horzOverflow="overflow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</a:t>
                      </a:r>
                      <a:r>
                        <a:rPr lang="ru-RU" sz="1100" b="0" i="0" u="none" strike="noStrike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952,39</a:t>
                      </a:r>
                      <a:endParaRPr lang="ru-RU" sz="11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2780,68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94,18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2680,6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9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РАСХОДЫ, всего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613" marR="68613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25</a:t>
                      </a:r>
                      <a:r>
                        <a:rPr lang="ru-RU" sz="1100" kern="1200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646,96</a:t>
                      </a:r>
                      <a:endParaRPr lang="ru-RU" sz="1100" dirty="0"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19807,73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77,23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12946,15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Прямоугольник 2"/>
          <p:cNvSpPr>
            <a:spLocks noChangeArrowheads="1"/>
          </p:cNvSpPr>
          <p:nvPr/>
        </p:nvSpPr>
        <p:spPr bwMode="auto">
          <a:xfrm>
            <a:off x="476672" y="1191825"/>
            <a:ext cx="6202363" cy="198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Поселение основано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2005 г.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ГЛАВА ПОСЕЛЕНИЯ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– </a:t>
            </a:r>
            <a:r>
              <a:rPr kumimoji="0" lang="ru-RU" alt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Хаданова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Татьяна Викторовна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рок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полномочий – октябрь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2024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– октябрь</a:t>
            </a:r>
            <a:r>
              <a:rPr kumimoji="0" lang="ru-RU" altLang="ru-RU" sz="1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2029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618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Дата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3618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избрания –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618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28.10.2024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3618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Телефон: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8 (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38241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) 4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71 21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Сайт: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http://www.bdselp.asino.ru/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/>
            </a:r>
            <a:b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</a:b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E-</a:t>
            </a:r>
            <a:r>
              <a:rPr kumimoji="0" lang="ru-RU" alt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mail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: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bdselp@mail.tomsknet.ru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ПРЕДСЕДАТЕЛЬ СОВЕТА – </a:t>
            </a:r>
            <a:r>
              <a:rPr kumimoji="0" lang="ru-RU" alt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Торгунакова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Светлана Викторовна</a:t>
            </a:r>
          </a:p>
        </p:txBody>
      </p:sp>
      <p:sp>
        <p:nvSpPr>
          <p:cNvPr id="20" name="Прямоугольник 2"/>
          <p:cNvSpPr>
            <a:spLocks noChangeArrowheads="1"/>
          </p:cNvSpPr>
          <p:nvPr/>
        </p:nvSpPr>
        <p:spPr bwMode="auto">
          <a:xfrm>
            <a:off x="499422" y="7057173"/>
            <a:ext cx="6155799" cy="20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ИНФРАСТРУКТУРА </a:t>
            </a:r>
            <a:r>
              <a:rPr lang="ru-RU" altLang="ru-RU" sz="1200" b="1" dirty="0" smtClean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ПОСЕЛЕНИЯ</a:t>
            </a:r>
            <a:endParaRPr lang="ru-RU" altLang="ru-RU" sz="1200" b="1" dirty="0">
              <a:solidFill>
                <a:srgbClr val="00B05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социальной сферы: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Фельдшерско-акушерский пункт (с. Больше-Дорохово,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                         д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 </a:t>
            </a:r>
            <a:r>
              <a:rPr lang="ru-RU" altLang="ru-RU" sz="1200" dirty="0" err="1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Феоктистовка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,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д. Победа), Центр досуга (д. Победа, д. Феоктистовка, д.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Тихомировка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) ,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Дом Культуры с. Больше-Дорохово, Сельская библиотека с. Больше-Дорохово,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ЖКХ:  с. Больше-Дорохово: котельные - 3 шт., тепловые сети, водопроводные сети, водонапорные башни – 2 шт., водоразборные колонки.</a:t>
            </a:r>
          </a:p>
          <a:p>
            <a:pPr lvl="0" algn="just">
              <a:lnSpc>
                <a:spcPct val="115000"/>
              </a:lnSpc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малого и среднего бизнеса: магазины, пилорамы, шиномонтаж, ФГУП «Почта России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»,</a:t>
            </a:r>
            <a:r>
              <a:rPr lang="ru-RU" sz="1200" dirty="0">
                <a:solidFill>
                  <a:srgbClr val="000000"/>
                </a:solidFill>
                <a:latin typeface="PT Astra Serif" panose="020A0603040505020204"/>
                <a:ea typeface="PT Astra Serif" panose="020A0603040505020204"/>
                <a:cs typeface="Times New Roman" panose="02020603050405020304" pitchFamily="18" charset="0"/>
              </a:rPr>
              <a:t> ООО «</a:t>
            </a:r>
            <a:r>
              <a:rPr lang="ru-RU" sz="1200" dirty="0" err="1">
                <a:solidFill>
                  <a:srgbClr val="000000"/>
                </a:solidFill>
                <a:latin typeface="PT Astra Serif" panose="020A0603040505020204"/>
                <a:ea typeface="PT Astra Serif" panose="020A0603040505020204"/>
                <a:cs typeface="Times New Roman" panose="02020603050405020304" pitchFamily="18" charset="0"/>
              </a:rPr>
              <a:t>Большедороховское</a:t>
            </a:r>
            <a:r>
              <a:rPr lang="ru-RU" sz="1200" dirty="0">
                <a:solidFill>
                  <a:srgbClr val="000000"/>
                </a:solidFill>
                <a:latin typeface="PT Astra Serif" panose="020A0603040505020204"/>
                <a:ea typeface="PT Astra Serif" panose="020A0603040505020204"/>
                <a:cs typeface="Times New Roman" panose="02020603050405020304" pitchFamily="18" charset="0"/>
              </a:rPr>
              <a:t> Молоко</a:t>
            </a:r>
            <a:r>
              <a:rPr lang="ru-RU" sz="1200" dirty="0" smtClean="0">
                <a:solidFill>
                  <a:srgbClr val="000000"/>
                </a:solidFill>
                <a:latin typeface="PT Astra Serif" panose="020A0603040505020204"/>
                <a:ea typeface="PT Astra Serif" panose="020A0603040505020204"/>
                <a:cs typeface="Times New Roman" panose="02020603050405020304" pitchFamily="18" charset="0"/>
              </a:rPr>
              <a:t>»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.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  <p:pic>
        <p:nvPicPr>
          <p:cNvPr id="2050" name="Picture 2" descr="D:\Мои документы\!!!Выборы\!Избрание по конкурсу\Асиновский\Выборы главы Большедороховского СП_2024\Хаданова Т.В.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160" y="1316261"/>
            <a:ext cx="1897073" cy="220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17"/>
          <p:cNvSpPr>
            <a:spLocks noChangeArrowheads="1"/>
          </p:cNvSpPr>
          <p:nvPr/>
        </p:nvSpPr>
        <p:spPr bwMode="auto">
          <a:xfrm>
            <a:off x="454025" y="2915816"/>
            <a:ext cx="6193259" cy="20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ОБЩАЯ ХАРАКТЕРИСТИКА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Территория: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площадь: 458 га (3,8 % от Асиновского района). 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Удалённость от районного центра: 15 км.</a:t>
            </a:r>
            <a:endParaRPr kumimoji="0" lang="ru-RU" altLang="ru-RU" sz="1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Наличие круглогодичного сообщения: Да.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Структура: административный центр -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с. Новиковка (</a:t>
            </a:r>
            <a:r>
              <a:rPr kumimoji="0" lang="en-US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</a:t>
            </a:r>
            <a:r>
              <a:rPr lang="ru-RU" alt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5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6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п. Светлый (</a:t>
            </a:r>
            <a:r>
              <a:rPr kumimoji="0" lang="en-US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</a:t>
            </a:r>
            <a:r>
              <a:rPr lang="ru-RU" altLang="ru-RU" sz="1200" noProof="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71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д. Ново Троица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57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д. Вороно-Пашня 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105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д. Моисеевка 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183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д. Нижние Соколы 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121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ж.д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 153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(0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161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(4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167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(4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169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9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Население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(на 1 января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2025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г.): 1 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210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человек 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3,68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% от Асиновского района). 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ФИНАНСОВО-ЭКОНОМИЧЕСКАЯ ИНФОРМАЦИЯ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23555" name="Заголовок 2"/>
          <p:cNvSpPr txBox="1">
            <a:spLocks/>
          </p:cNvSpPr>
          <p:nvPr/>
        </p:nvSpPr>
        <p:spPr bwMode="auto">
          <a:xfrm rot="-5400000">
            <a:off x="-3765856" y="4933645"/>
            <a:ext cx="7980973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НОВИКОВСКОЕ  СЕЛЬСКОЕ ПОСЕЛЕНИЕ</a:t>
            </a: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7"/>
          <p:cNvSpPr>
            <a:spLocks noChangeArrowheads="1"/>
          </p:cNvSpPr>
          <p:nvPr/>
        </p:nvSpPr>
        <p:spPr bwMode="auto">
          <a:xfrm>
            <a:off x="5804031" y="4572000"/>
            <a:ext cx="937337" cy="30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тыс. руб.</a:t>
            </a: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63027"/>
              </p:ext>
            </p:extLst>
          </p:nvPr>
        </p:nvGraphicFramePr>
        <p:xfrm>
          <a:off x="498962" y="4914627"/>
          <a:ext cx="6186959" cy="199261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476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4889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5527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4478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9031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89851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Показатель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2023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2024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</a:t>
                      </a:r>
                      <a:r>
                        <a:rPr lang="ru-RU" sz="12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% к </a:t>
                      </a:r>
                      <a:r>
                        <a:rPr lang="ru-RU" sz="1200" baseline="0" dirty="0" err="1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аналогич</a:t>
                      </a:r>
                      <a:r>
                        <a:rPr lang="ru-RU" sz="12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-</a:t>
                      </a:r>
                    </a:p>
                    <a:p>
                      <a:pPr algn="ctr"/>
                      <a:r>
                        <a:rPr lang="ru-RU" sz="12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ному периоду прошлого года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2025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693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Исполнено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Исполнено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План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615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ДОХОДЫ, всего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86" marR="91486" marT="45684" marB="45684" anchor="ctr" horzOverflow="overflow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PT Astra Serif" panose="020A0603040505020204" pitchFamily="18" charset="-52"/>
                          <a:cs typeface="Arial" panose="020B0604020202020204" pitchFamily="34" charset="0"/>
                        </a:rPr>
                        <a:t>16 743,81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PT Astra Serif" panose="020A0603040505020204" pitchFamily="18" charset="-5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17519,40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10280,72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59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т.ч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. налоговые и неналоговые доходы</a:t>
                      </a:r>
                    </a:p>
                  </a:txBody>
                  <a:tcPr marL="91486" marR="91486" marT="45684" marB="45684" anchor="ctr" horzOverflow="overflow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effectLst/>
                          <a:latin typeface="Arial" panose="020B0604020202020204" pitchFamily="34" charset="0"/>
                          <a:ea typeface="PT Astra Serif" panose="020A0603040505020204" pitchFamily="18" charset="-52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000" b="0" i="0" u="none" strike="noStrike" baseline="0" dirty="0" smtClean="0">
                          <a:effectLst/>
                          <a:latin typeface="Arial" panose="020B0604020202020204" pitchFamily="34" charset="0"/>
                          <a:ea typeface="PT Astra Serif" panose="020A0603040505020204" pitchFamily="18" charset="-52"/>
                          <a:cs typeface="Arial" panose="020B0604020202020204" pitchFamily="34" charset="0"/>
                        </a:rPr>
                        <a:t> 102,96</a:t>
                      </a:r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  <a:ea typeface="PT Astra Serif" panose="020A0603040505020204" pitchFamily="18" charset="-5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3136,1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2715,0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43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РАСХОДЫ, всего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613" marR="68613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PT Astra Serif" panose="020A0603040505020204" pitchFamily="18" charset="-52"/>
                          <a:cs typeface="Arial" panose="020B0604020202020204" pitchFamily="34" charset="0"/>
                        </a:rPr>
                        <a:t>16</a:t>
                      </a:r>
                      <a:r>
                        <a:rPr lang="ru-RU" sz="1000" b="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PT Astra Serif" panose="020A0603040505020204" pitchFamily="18" charset="-52"/>
                          <a:cs typeface="Arial" panose="020B0604020202020204" pitchFamily="34" charset="0"/>
                        </a:rPr>
                        <a:t> 461,57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PT Astra Serif" panose="020A0603040505020204" pitchFamily="18" charset="-5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17920,15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108,8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10280,72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" name="Прямоугольник 2"/>
          <p:cNvSpPr>
            <a:spLocks noChangeArrowheads="1"/>
          </p:cNvSpPr>
          <p:nvPr/>
        </p:nvSpPr>
        <p:spPr bwMode="auto">
          <a:xfrm>
            <a:off x="498962" y="1172553"/>
            <a:ext cx="6202363" cy="179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Поселение основано  2005 г.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ГЛАВА ПОСЕЛЕНИЯ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– Петров Сергей Леонтьевич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рок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полномочий – </a:t>
            </a:r>
            <a:r>
              <a:rPr lang="ru-RU" altLang="ru-RU" sz="1200" b="1" noProof="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ноябрь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2022- </a:t>
            </a:r>
            <a:r>
              <a:rPr lang="ru-RU" altLang="ru-RU" sz="1200" b="1" noProof="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ноябрь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2027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Телефон: 8(38241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) 44166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Сайт: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http://www.nselp.asino.ru/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/>
            </a:r>
            <a:b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</a:b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E-</a:t>
            </a:r>
            <a:r>
              <a:rPr kumimoji="0" lang="ru-RU" alt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mail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: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 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nselp@asino</a:t>
            </a:r>
            <a:r>
              <a:rPr lang="en-US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</a:t>
            </a:r>
            <a:r>
              <a:rPr lang="en-US" sz="1200" dirty="0" err="1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tomsknet</a:t>
            </a:r>
            <a:r>
              <a:rPr lang="en-US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..</a:t>
            </a:r>
            <a:r>
              <a:rPr lang="en-US" sz="1200" dirty="0" err="1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ru</a:t>
            </a:r>
            <a:endParaRPr kumimoji="0" lang="ru-RU" altLang="ru-RU" sz="9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ПРЕДСЕДАТЕЛЬ СОВЕТА – </a:t>
            </a:r>
            <a:r>
              <a:rPr lang="ru-RU" altLang="ru-RU" sz="1200" b="1" dirty="0" err="1" smtClean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Трубчик</a:t>
            </a:r>
            <a:r>
              <a:rPr lang="ru-RU" altLang="ru-RU" sz="1200" b="1" dirty="0" smtClean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lang="ru-RU" altLang="ru-RU" sz="1200" b="1" dirty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</a:t>
            </a:r>
            <a:r>
              <a:rPr lang="ru-RU" altLang="ru-RU" sz="1200" b="1" dirty="0" smtClean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адежда Михайловна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</a:t>
            </a:r>
            <a:r>
              <a:rPr kumimoji="0" lang="ru-RU" alt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ата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избрания -  </a:t>
            </a:r>
            <a:r>
              <a:rPr lang="ru-RU" altLang="ru-RU" sz="1200" b="1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21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09.2022</a:t>
            </a:r>
            <a:r>
              <a:rPr kumimoji="0" lang="ru-RU" altLang="ru-RU" sz="1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</a:t>
            </a:r>
          </a:p>
        </p:txBody>
      </p:sp>
      <p:pic>
        <p:nvPicPr>
          <p:cNvPr id="21" name="Picture 40" descr="http://asino.ru/../../../files/selpos/foto/glava_selp_petro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168" y="1172553"/>
            <a:ext cx="1717709" cy="2003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"/>
          <p:cNvSpPr>
            <a:spLocks noChangeArrowheads="1"/>
          </p:cNvSpPr>
          <p:nvPr/>
        </p:nvSpPr>
        <p:spPr bwMode="auto">
          <a:xfrm>
            <a:off x="498963" y="7020272"/>
            <a:ext cx="6270650" cy="20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ИНФРАСТРУКТУРА ПОСЕЛЕНИЯ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социальной сферы: школа 1 шт.,  ОВП-1 шт.,  ФАП 4 шт.,  магазины – </a:t>
            </a:r>
            <a:r>
              <a:rPr kumimoji="0" lang="en-US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7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шт., 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ДК 1 шт., 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центр досуга 1 шт.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ЖКХ: котельные -2 шт.,  водонапорные башни - 8 шт., водоразборные колонки - 86 шт., тепловые сети – 0,744 км, водопроводные сети -19,019 км. Модули станции водоочистки - 4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шт.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производственной (агропромышленной) сферы: СПК «Успех»,    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ООО «Томский лен», КФХ «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Родничок </a:t>
            </a:r>
            <a:r>
              <a:rPr kumimoji="0" lang="ru-RU" alt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Хоминковых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»</a:t>
            </a:r>
            <a:r>
              <a:rPr kumimoji="0" lang="en-US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,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КФХ Ходкевич А.В., 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малого и среднего бизнеса: ИП Алексеева Л.Ш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34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Заголовок 2"/>
          <p:cNvSpPr txBox="1">
            <a:spLocks/>
          </p:cNvSpPr>
          <p:nvPr/>
        </p:nvSpPr>
        <p:spPr bwMode="auto">
          <a:xfrm rot="-5400000">
            <a:off x="-3799035" y="4900466"/>
            <a:ext cx="8047332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НОВОКУСКОВСКОЕ СЕЛЬСКОЕ ПОСЕЛЕНИЕ</a:t>
            </a: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401687"/>
              </p:ext>
            </p:extLst>
          </p:nvPr>
        </p:nvGraphicFramePr>
        <p:xfrm>
          <a:off x="511596" y="4640637"/>
          <a:ext cx="6301780" cy="204552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670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5929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6574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7004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3967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48982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Показатель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2023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2024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</a:t>
                      </a:r>
                      <a:r>
                        <a:rPr lang="ru-RU" sz="12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% к </a:t>
                      </a:r>
                      <a:r>
                        <a:rPr lang="ru-RU" sz="1200" baseline="0" dirty="0" err="1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аналогич</a:t>
                      </a:r>
                      <a:r>
                        <a:rPr lang="ru-RU" sz="12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-</a:t>
                      </a:r>
                    </a:p>
                    <a:p>
                      <a:pPr algn="ctr"/>
                      <a:r>
                        <a:rPr lang="ru-RU" sz="12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ному периоду прошлого года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2025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726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Исполнено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Исполнено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План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797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ДОХОДЫ, всего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86" marR="91486" marT="45684" marB="45684" anchor="ctr" horzOverflow="overflow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19 215,52</a:t>
                      </a:r>
                      <a:endParaRPr lang="ru-RU" sz="10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23925,85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124,5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11538,91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43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</a:t>
                      </a:r>
                      <a:r>
                        <a:rPr kumimoji="0" lang="ru-RU" sz="1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т.ч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. налоговые и неналоговые доходы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86" marR="91486" marT="45684" marB="45684" anchor="ctr" horzOverflow="overflow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079,82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4971,79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117,4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4383,60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97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РАСХОДЫ, всего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613" marR="68613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ru-RU" sz="1050" b="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 397,48</a:t>
                      </a:r>
                      <a:endParaRPr lang="ru-RU" sz="10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23812,53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116,7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11538,91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Прямоугольник 2"/>
          <p:cNvSpPr>
            <a:spLocks noChangeArrowheads="1"/>
          </p:cNvSpPr>
          <p:nvPr/>
        </p:nvSpPr>
        <p:spPr bwMode="auto">
          <a:xfrm>
            <a:off x="511596" y="1106194"/>
            <a:ext cx="6202363" cy="1774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Поселение основано 2006 г.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ГЛАВА ПОСЕЛЕНИЯ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–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Епифанов</a:t>
            </a:r>
            <a:r>
              <a:rPr kumimoji="0" lang="ru-RU" altLang="ru-RU" sz="1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Андрей Иванович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рок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полномочий – </a:t>
            </a:r>
            <a:r>
              <a:rPr lang="ru-RU" altLang="ru-RU" sz="1200" b="1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июль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 2023 - июль 2028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</a:t>
            </a:r>
            <a:r>
              <a:rPr kumimoji="0" lang="ru-RU" alt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ата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избрания - 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11.07.2023 г.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Телефон: 8(38241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) 4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50 01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Сайт: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http://www.nkselpasino.ru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/>
            </a:r>
            <a:b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</a:b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E-</a:t>
            </a:r>
            <a:r>
              <a:rPr kumimoji="0" lang="ru-RU" alt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mail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: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nkselp@mail.tomsknet.ru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ПРЕДСЕДАТЕЛЬ СОВЕТА –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lang="ru-RU" altLang="ru-RU" sz="1200" b="1" dirty="0" smtClean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Б</a:t>
            </a:r>
            <a:r>
              <a:rPr kumimoji="0" lang="ru-RU" alt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орисенко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Марина </a:t>
            </a:r>
            <a:r>
              <a:rPr lang="ru-RU" altLang="ru-RU" sz="1200" b="1" dirty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</a:t>
            </a:r>
            <a:r>
              <a:rPr kumimoji="0" lang="ru-RU" alt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етровна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pic>
        <p:nvPicPr>
          <p:cNvPr id="15" name="Picture 2" descr="https://www.nkselpasino.ru/upload/images/karpenko-f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337" y="1249516"/>
            <a:ext cx="1653023" cy="18060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7"/>
          <p:cNvSpPr>
            <a:spLocks noChangeArrowheads="1"/>
          </p:cNvSpPr>
          <p:nvPr/>
        </p:nvSpPr>
        <p:spPr bwMode="auto">
          <a:xfrm>
            <a:off x="462235" y="2739415"/>
            <a:ext cx="6207125" cy="20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ОБЩАЯ ХАРАКТЕРИСТИКА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Территория: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площадь: 524 га (4,4 % от Асиновского района). 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Удалённость от районного центра: 8 км.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Наличие круглогодичного сообщения: Да.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Структура: административный центр -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с. Ново-Кусково (1 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362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д. Старо-Кусково 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104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с. Казанка 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с.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Филимоновка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198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д. Митрофановка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14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.).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Население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(на 1 января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2025</a:t>
            </a:r>
            <a:r>
              <a:rPr kumimoji="0" lang="ru-RU" altLang="ru-RU" sz="1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.): 1 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880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человек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5,71%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от Асиновского района). 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ФИНАНСОВО-ЭКОНОМИЧЕСКАЯ ИНФОРМАЦИЯ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20" name="Прямоугольник 2"/>
          <p:cNvSpPr>
            <a:spLocks noChangeArrowheads="1"/>
          </p:cNvSpPr>
          <p:nvPr/>
        </p:nvSpPr>
        <p:spPr bwMode="auto">
          <a:xfrm>
            <a:off x="582663" y="6586623"/>
            <a:ext cx="6275337" cy="264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ИНФРАСТРУКТУРА ПОСЕЛЕНИЯ</a:t>
            </a:r>
            <a:endParaRPr kumimoji="0" lang="en-US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социальной сферы: МАОУ-СОШ с. Ново-Кусково (Группа дошкольного образования), филиал МАОУ ДОД «Асиновская детская школа искусств» (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с.Ново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-Кусково), филиал ЦРБ общая врачебная амбулатория, 2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ФАПа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, аптечный пункт (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с.Ново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-Кусково), Ново-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Кусковский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Дом культуры,  2 Центра досуга, библиотека им.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Г.М.Маркова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(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с.Ново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-Кусково), 2 сельские библиотеки, КТК «Сибирская усадьба </a:t>
            </a:r>
            <a:r>
              <a:rPr kumimoji="0" lang="ru-RU" alt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Н.А.Лампсакова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», 3 почтовых отделения, спортивный стадион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с.Ново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-Кусково), Храм Георгия Победоносца (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с.Ново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-Кусково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).</a:t>
            </a:r>
            <a:r>
              <a:rPr kumimoji="0" lang="ru-RU" alt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ЖКХ: МУП «Новокусковские коммунальные системы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». Объекты производственной (агропромышленной) сферы: ООО «Сибирские органические продукты»,  2 КФХ по разведению КРС, 6 ЛПХ по разведению КРС, </a:t>
            </a:r>
            <a:r>
              <a:rPr kumimoji="0" lang="en-US" alt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1 </a:t>
            </a:r>
            <a:r>
              <a:rPr kumimoji="0" lang="ru-RU" alt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КФХ по разведению птицы.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малого и среднего бизнеса: 8 магазинов, парикмахерская, 5 пилорам.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2" name="Прямоугольник 17"/>
          <p:cNvSpPr>
            <a:spLocks noChangeArrowheads="1"/>
          </p:cNvSpPr>
          <p:nvPr/>
        </p:nvSpPr>
        <p:spPr bwMode="auto">
          <a:xfrm>
            <a:off x="5877272" y="4378326"/>
            <a:ext cx="902913" cy="30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тыс. руб.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  <p:pic>
        <p:nvPicPr>
          <p:cNvPr id="1026" name="Picture 2" descr="https://www.nkselpasino.ru/upload/images/IMG_32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810" y="1249516"/>
            <a:ext cx="1434075" cy="199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08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17"/>
          <p:cNvSpPr>
            <a:spLocks noChangeArrowheads="1"/>
          </p:cNvSpPr>
          <p:nvPr/>
        </p:nvSpPr>
        <p:spPr bwMode="auto">
          <a:xfrm>
            <a:off x="548498" y="3039909"/>
            <a:ext cx="6121103" cy="2322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ОБЩАЯ ХАРАКТЕРИСТИКА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Территория: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площадь:  656  га (5,5% от Асиновского района). 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Удалённость от районного центра:  50 км.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Наличие круглогодичного сообщения:  Да.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Структура: административный центр -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с. Новониколаевка 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734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д. Караколь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37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.), д. Михайловка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noProof="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59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.), с.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Минаевка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502чел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.), д. Гарь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noProof="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141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с.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Копыловка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54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п. Большой Кордон 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226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п. Отрадный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19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.), п.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Осколково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(0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д. Комаровка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(3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Население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(на 1 января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2025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г.): 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 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775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человека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5,39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%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от Асиновского района). 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3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ФИНАНСОВО-ЭКОНОМИЧЕСКАЯ ИНФОРМАЦИЯ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23555" name="Заголовок 2"/>
          <p:cNvSpPr txBox="1">
            <a:spLocks/>
          </p:cNvSpPr>
          <p:nvPr/>
        </p:nvSpPr>
        <p:spPr bwMode="auto">
          <a:xfrm rot="-5400000">
            <a:off x="-3902076" y="4797425"/>
            <a:ext cx="8253414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НОВОНИКОЛАЕВСКОЕ СЕЛЬСКОЕ ПОСЕЛЕНИЕ</a:t>
            </a: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7"/>
          <p:cNvSpPr>
            <a:spLocks noChangeArrowheads="1"/>
          </p:cNvSpPr>
          <p:nvPr/>
        </p:nvSpPr>
        <p:spPr bwMode="auto">
          <a:xfrm>
            <a:off x="5897880" y="4937760"/>
            <a:ext cx="958944" cy="30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тыс. руб.</a:t>
            </a: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470630"/>
              </p:ext>
            </p:extLst>
          </p:nvPr>
        </p:nvGraphicFramePr>
        <p:xfrm>
          <a:off x="549970" y="5299434"/>
          <a:ext cx="6119813" cy="219448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265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375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4382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7639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3554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27038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Показатель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2023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2024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</a:t>
                      </a:r>
                      <a:r>
                        <a:rPr lang="ru-RU" sz="12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% к аналоги-</a:t>
                      </a:r>
                    </a:p>
                    <a:p>
                      <a:pPr algn="ctr"/>
                      <a:r>
                        <a:rPr lang="ru-RU" sz="1200" baseline="0" dirty="0" err="1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чному</a:t>
                      </a:r>
                      <a:r>
                        <a:rPr lang="ru-RU" sz="12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периоду прошлого года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2025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Исполнено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Исполнено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План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91696521"/>
                  </a:ext>
                </a:extLst>
              </a:tr>
              <a:tr h="269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ДОХОДЫ, всего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86" marR="91486" marT="45684" marB="45684" anchor="ctr" horzOverflow="overflow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dk1"/>
                          </a:solidFill>
                          <a:latin typeface="+mn-lt"/>
                          <a:ea typeface="PT Astra Serif" panose="020A0603040505020204" pitchFamily="18" charset="-52"/>
                          <a:cs typeface="Times New Roman" pitchFamily="18" charset="0"/>
                        </a:rPr>
                        <a:t>22 695,97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+mn-lt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21753,8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95,85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dk1"/>
                          </a:solidFill>
                          <a:latin typeface="+mn-lt"/>
                          <a:ea typeface="PT Astra Serif" panose="020A0603040505020204" pitchFamily="18" charset="-52"/>
                          <a:cs typeface="Times New Roman" pitchFamily="18" charset="0"/>
                        </a:rPr>
                        <a:t>14 051,9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9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</a:t>
                      </a:r>
                      <a:r>
                        <a:rPr kumimoji="0" lang="ru-RU" sz="1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т.ч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. налоговые и неналоговые доходы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86" marR="91486" marT="45684" marB="45684" anchor="ctr" horzOverflow="overflow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+mn-lt"/>
                          <a:ea typeface="PT Astra Serif" panose="020A0603040505020204" pitchFamily="18" charset="-52"/>
                        </a:rPr>
                        <a:t>4</a:t>
                      </a:r>
                      <a:r>
                        <a:rPr lang="ru-RU" sz="1200" b="0" i="0" u="none" strike="noStrike" baseline="0" dirty="0" smtClean="0">
                          <a:effectLst/>
                          <a:latin typeface="+mn-lt"/>
                          <a:ea typeface="PT Astra Serif" panose="020A0603040505020204" pitchFamily="18" charset="-52"/>
                        </a:rPr>
                        <a:t> 402,42</a:t>
                      </a:r>
                      <a:endParaRPr lang="ru-RU" sz="1200" b="0" i="0" u="none" strike="noStrike" dirty="0">
                        <a:effectLst/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5459,1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124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effectLst/>
                          <a:latin typeface="+mn-lt"/>
                          <a:ea typeface="PT Astra Serif" panose="020A0603040505020204" pitchFamily="18" charset="-52"/>
                        </a:rPr>
                        <a:t>4</a:t>
                      </a:r>
                      <a:r>
                        <a:rPr lang="ru-RU" sz="1200" b="0" i="0" u="none" strike="noStrike" baseline="0" dirty="0" smtClean="0">
                          <a:effectLst/>
                          <a:latin typeface="+mn-lt"/>
                          <a:ea typeface="PT Astra Serif" panose="020A0603040505020204" pitchFamily="18" charset="-52"/>
                        </a:rPr>
                        <a:t> 297,0</a:t>
                      </a:r>
                      <a:endParaRPr lang="ru-RU" sz="1200" b="0" i="0" u="none" strike="noStrike" dirty="0">
                        <a:effectLst/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9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РАСХОДЫ, всего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613" marR="68613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dk1"/>
                          </a:solidFill>
                          <a:latin typeface="+mn-lt"/>
                          <a:ea typeface="PT Astra Serif" panose="020A0603040505020204" pitchFamily="18" charset="-52"/>
                          <a:cs typeface="Times New Roman" pitchFamily="18" charset="0"/>
                        </a:rPr>
                        <a:t>23</a:t>
                      </a:r>
                      <a:r>
                        <a:rPr lang="ru-RU" sz="1200" b="0" baseline="0" dirty="0" smtClean="0">
                          <a:solidFill>
                            <a:schemeClr val="dk1"/>
                          </a:solidFill>
                          <a:latin typeface="+mn-lt"/>
                          <a:ea typeface="PT Astra Serif" panose="020A0603040505020204" pitchFamily="18" charset="-52"/>
                          <a:cs typeface="Times New Roman" pitchFamily="18" charset="0"/>
                        </a:rPr>
                        <a:t> 836,54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+mn-lt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21511,60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90,25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PT Astra Serif" panose="020A0603040505020204" pitchFamily="18" charset="-52"/>
                          <a:cs typeface="Times New Roman" pitchFamily="18" charset="0"/>
                        </a:rPr>
                        <a:t>14 051,9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548680" y="1159396"/>
            <a:ext cx="4650534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Поселение основано  2006 г.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ГЛАВА ПОСЕЛЕНИЯ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–  </a:t>
            </a:r>
            <a:r>
              <a:rPr kumimoji="0" lang="ru-RU" alt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Жаровских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Николай Николаевич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рок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полномочий – сентябрь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2022 г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 - сентябрь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2027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</a:t>
            </a:r>
          </a:p>
          <a:p>
            <a:pPr lvl="0">
              <a:lnSpc>
                <a:spcPct val="115000"/>
              </a:lnSpc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дата избрания – </a:t>
            </a:r>
            <a:r>
              <a:rPr lang="ru-RU" altLang="ru-RU" sz="1200" b="1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31.10.2022 </a:t>
            </a:r>
            <a:r>
              <a:rPr lang="ru-RU" altLang="ru-RU" sz="1200" b="1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</a:t>
            </a:r>
            <a:r>
              <a:rPr lang="ru-RU" altLang="ru-RU" sz="1200" b="1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</a:t>
            </a:r>
            <a:endParaRPr kumimoji="0" lang="ru-RU" altLang="ru-RU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Телефон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: 8(38241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) 4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21 17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Сайт: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http://www.nnselp.asino.ru/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/>
            </a:r>
            <a:b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</a:b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E-</a:t>
            </a:r>
            <a:r>
              <a:rPr kumimoji="0" lang="ru-RU" alt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mail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: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 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n</a:t>
            </a:r>
            <a:r>
              <a:rPr lang="en-US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-nikolaevka-sp@asino.gov70.ru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ПРЕДСЕДАТЕЛЬ СОВЕТА – </a:t>
            </a:r>
            <a:r>
              <a:rPr lang="ru-RU" altLang="ru-RU" sz="1200" b="1" noProof="0" dirty="0" smtClean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Авдеева Елена Александровна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дата избрания –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19.09.2022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</a:t>
            </a:r>
          </a:p>
        </p:txBody>
      </p:sp>
      <p:pic>
        <p:nvPicPr>
          <p:cNvPr id="21" name="Picture 40" descr="http://asino.ru/files/pressa/foto/f_nnselp_2004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2392" y="1159396"/>
            <a:ext cx="1483547" cy="1940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"/>
          <p:cNvSpPr>
            <a:spLocks noChangeArrowheads="1"/>
          </p:cNvSpPr>
          <p:nvPr/>
        </p:nvSpPr>
        <p:spPr bwMode="auto">
          <a:xfrm>
            <a:off x="548498" y="7380312"/>
            <a:ext cx="6141909" cy="179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ИНФРАСТРУКТУРА ПОСЕЛЕНИЯ</a:t>
            </a:r>
            <a:endParaRPr kumimoji="0" lang="en-US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социальной сферы: ФАП 4 шт., ОВП-1шт., Школа 2 шт., Библиотека 4 шт., аптека 1 шт., ДК 1 шт.,  Центр досуга 3 шт.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ЖКХ: котельные 5 шт., Тепловые сети 0,62 км , водопроводные сети 17,1 км водонапорные башни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8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шт., водоразборные колонки  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85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шт.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производственной (агропромышленной)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сферы: 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ООО КФХ «НИВА»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малого и среднего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бизнеса: 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ООО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«</a:t>
            </a:r>
            <a:r>
              <a:rPr lang="ru-RU" altLang="ru-RU" sz="1200" dirty="0" err="1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Причулымье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»</a:t>
            </a:r>
            <a:r>
              <a:rPr kumimoji="0" lang="ru-RU" alt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, ООО «Сибирский лес»,        ООО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«Завод Родина».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  <p:pic>
        <p:nvPicPr>
          <p:cNvPr id="1026" name="Picture 2" descr="C:\Users\zakup\Desktop\к паспорту\glava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627" y="1313883"/>
            <a:ext cx="1511130" cy="174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96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17"/>
          <p:cNvSpPr>
            <a:spLocks noChangeArrowheads="1"/>
          </p:cNvSpPr>
          <p:nvPr/>
        </p:nvSpPr>
        <p:spPr bwMode="auto">
          <a:xfrm>
            <a:off x="620688" y="1174750"/>
            <a:ext cx="6073775" cy="641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ru-RU" altLang="ru-RU" sz="1400" b="1" dirty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ИСПОЛНИТЕЛЬНАЯ ВЛАСТЬ</a:t>
            </a:r>
            <a:endParaRPr lang="ru-RU" altLang="ru-RU" sz="1200" b="1" dirty="0">
              <a:solidFill>
                <a:srgbClr val="00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200" b="1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Контактная информация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: </a:t>
            </a: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Почтовый адрес администрации – 636840, Томская область , </a:t>
            </a:r>
            <a:endParaRPr lang="ru-RU" altLang="ru-RU" sz="1200" dirty="0" smtClean="0">
              <a:solidFill>
                <a:srgbClr val="00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 Асино , ул. им. Ленина , 40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Электронный адрес: </a:t>
            </a:r>
            <a:r>
              <a:rPr lang="en-US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asino@asino.tomsknet.ru</a:t>
            </a:r>
            <a:endParaRPr lang="ru-RU" altLang="ru-RU" sz="1200" dirty="0">
              <a:solidFill>
                <a:srgbClr val="00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Телефон : 8 (38241) 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2-76-00, добав.401</a:t>
            </a:r>
            <a:endParaRPr lang="ru-RU" altLang="ru-RU" sz="1200" dirty="0">
              <a:solidFill>
                <a:srgbClr val="00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Факс: 8 (38241) 2-32-93</a:t>
            </a:r>
          </a:p>
          <a:p>
            <a:pPr>
              <a:lnSpc>
                <a:spcPct val="115000"/>
              </a:lnSpc>
            </a:pPr>
            <a:endParaRPr lang="ru-RU" altLang="ru-RU" sz="600" b="1" dirty="0">
              <a:solidFill>
                <a:srgbClr val="00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200" b="1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Глава Асиновского района</a:t>
            </a:r>
            <a:endParaRPr lang="ru-RU" altLang="ru-RU" sz="1200" dirty="0">
              <a:solidFill>
                <a:srgbClr val="00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Данильчук Николай Александрович</a:t>
            </a:r>
            <a:endParaRPr lang="en-US" altLang="ru-RU" sz="1200" dirty="0">
              <a:solidFill>
                <a:srgbClr val="00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од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рождения – 1962.</a:t>
            </a: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Срок полномочий:  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ноябрь 2022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 – 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ноябрь 2027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</a:t>
            </a:r>
            <a:endParaRPr lang="ru-RU" altLang="ru-RU" sz="600" b="1" dirty="0">
              <a:solidFill>
                <a:srgbClr val="00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endParaRPr lang="ru-RU" altLang="ru-RU" sz="600" b="1" dirty="0">
              <a:solidFill>
                <a:srgbClr val="00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200" b="1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Заместитель  Главы  по обеспечению  жизнедеятельности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200" b="1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 безопасности</a:t>
            </a: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Самодуров Евгений Николаевич 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– 8(38241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) 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2-76-00, добав.403; </a:t>
            </a:r>
            <a:endParaRPr lang="ru-RU" altLang="ru-RU" sz="1200" dirty="0">
              <a:solidFill>
                <a:srgbClr val="00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Calibri" pitchFamily="34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200" b="1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Заместитель Главы по социальным вопросам</a:t>
            </a: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Булыгина Ольга Анатольевна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–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8(38241) 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2-76-00, добав.404; </a:t>
            </a:r>
            <a:endParaRPr lang="ru-RU" altLang="ru-RU" sz="1200" dirty="0">
              <a:solidFill>
                <a:srgbClr val="00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Calibri" pitchFamily="34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200" b="1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Заместитель Главы по экономике и финансам</a:t>
            </a: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Сух Татьяна Викторовна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–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8(38241) 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2-76-00, добав.406; </a:t>
            </a:r>
            <a:endParaRPr lang="ru-RU" altLang="ru-RU" sz="1200" dirty="0">
              <a:solidFill>
                <a:srgbClr val="00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Calibri" pitchFamily="34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200" b="1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Заместитель Главы по управлению делами</a:t>
            </a: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Толкачева Татьяна Валентиновна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–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8(38241) 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2-76-00, добав.405. </a:t>
            </a:r>
            <a:endParaRPr lang="ru-RU" altLang="ru-RU" sz="1200" dirty="0">
              <a:solidFill>
                <a:srgbClr val="00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Calibri" pitchFamily="34" charset="0"/>
            </a:endParaRPr>
          </a:p>
          <a:p>
            <a:pPr>
              <a:lnSpc>
                <a:spcPct val="115000"/>
              </a:lnSpc>
            </a:pPr>
            <a:endParaRPr lang="ru-RU" altLang="ru-RU" sz="600" b="1" dirty="0">
              <a:solidFill>
                <a:srgbClr val="00B05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400" b="1" dirty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ПРЕДСТАВИТЕЛЬНАЯ ВЛАСТЬ</a:t>
            </a:r>
          </a:p>
          <a:p>
            <a:pPr>
              <a:lnSpc>
                <a:spcPct val="115000"/>
              </a:lnSpc>
            </a:pPr>
            <a:r>
              <a:rPr lang="ru-RU" altLang="ru-RU" sz="1200" b="1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Контактная информация: </a:t>
            </a: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Почтовый адрес </a:t>
            </a:r>
            <a:r>
              <a:rPr lang="ru-RU" altLang="ru-RU" sz="1200" b="1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–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636840, Томская область, г. Асино, </a:t>
            </a: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ул. им. Ленина, 40, каб. № 301</a:t>
            </a: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Тел.: (38 241) 2-11-16</a:t>
            </a:r>
            <a:endParaRPr lang="ru-RU" altLang="ru-RU" sz="1200" b="1" dirty="0">
              <a:solidFill>
                <a:srgbClr val="00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Calibri" pitchFamily="34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200" b="1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Председатель – </a:t>
            </a:r>
            <a:r>
              <a:rPr lang="ru-RU" altLang="ru-RU" sz="1200" dirty="0" err="1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Флигинских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 Людмила Николаевна</a:t>
            </a: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Год рождения – 1966.</a:t>
            </a: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Дата избрания: сентябрь 2020 г.</a:t>
            </a:r>
            <a:endParaRPr lang="ru-RU" altLang="ru-RU" sz="1100" dirty="0">
              <a:solidFill>
                <a:srgbClr val="00B05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5123" name="Заголовок 2"/>
          <p:cNvSpPr txBox="1">
            <a:spLocks/>
          </p:cNvSpPr>
          <p:nvPr/>
        </p:nvSpPr>
        <p:spPr bwMode="auto">
          <a:xfrm rot="-5400000">
            <a:off x="-3753644" y="4841082"/>
            <a:ext cx="8027987" cy="57785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МЕСТНАЯ ВЛАСТЬ</a:t>
            </a:r>
          </a:p>
        </p:txBody>
      </p:sp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pic>
        <p:nvPicPr>
          <p:cNvPr id="11" name="Picture 8" descr="C:\Users\kakorina\Desktop\fliginskich_dep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697" y="4861477"/>
            <a:ext cx="1825303" cy="2595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kakorina\Desktop\Glava_raio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641" y="1293919"/>
            <a:ext cx="1725413" cy="2423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ая прямоугольная выноска 13"/>
          <p:cNvSpPr/>
          <p:nvPr/>
        </p:nvSpPr>
        <p:spPr>
          <a:xfrm>
            <a:off x="641350" y="7596336"/>
            <a:ext cx="6121400" cy="1225550"/>
          </a:xfrm>
          <a:prstGeom prst="wedgeRoundRectCallout">
            <a:avLst>
              <a:gd name="adj1" fmla="val -21378"/>
              <a:gd name="adj2" fmla="val 5089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5400" cap="flat" cmpd="sng" algn="ctr">
            <a:solidFill>
              <a:srgbClr val="33CC3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50" b="1" kern="0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Удовлетворенность населения деятельностью органов местного самоуправления (% от числа опрошенных</a:t>
            </a:r>
            <a:r>
              <a:rPr lang="ru-RU" sz="1450" b="1" kern="0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):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5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2020 г. – 49,53 %; 2021 г. –  48,69 %;   2022 г. – 48,7 %; 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5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2023г</a:t>
            </a:r>
            <a:r>
              <a:rPr lang="ru-RU" altLang="ru-RU" sz="145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. </a:t>
            </a:r>
            <a:r>
              <a:rPr lang="ru-RU" altLang="ru-RU" sz="145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– 58,7 %; 2024г</a:t>
            </a:r>
            <a:r>
              <a:rPr lang="ru-RU" altLang="ru-RU" sz="145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. </a:t>
            </a:r>
            <a:r>
              <a:rPr lang="ru-RU" altLang="ru-RU" sz="145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– 55,75%</a:t>
            </a:r>
            <a:endParaRPr lang="ru-RU" sz="1450" b="1" kern="0" dirty="0">
              <a:solidFill>
                <a:schemeClr val="accent2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021288" y="8209111"/>
            <a:ext cx="573284" cy="752328"/>
          </a:xfrm>
        </p:spPr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466997" y="2800876"/>
            <a:ext cx="6202363" cy="1816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ОБЩАЯ ХАРАКТЕРИСТИКА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Территория: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площадь: </a:t>
            </a:r>
            <a:r>
              <a:rPr kumimoji="0" lang="en-US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29,691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тысяч га (2,9 % от Асиновского района). 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Удалённость от районного центра: 35 км.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Наличие круглогодичного сообщения: Да.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Структура: административный центр -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с. Ягодное 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833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д. Больше-Жирово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noProof="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50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.), д. Мало Жирово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382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.), с.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Цветковка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116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д.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Латат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67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Население 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(на 1 января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2025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г.): 1 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448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человека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4,4%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от Асиновского района). 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ФИНАНСОВО-ЭКОНОМИЧЕСКАЯ ИНФОРМАЦИЯ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23555" name="Заголовок 2"/>
          <p:cNvSpPr txBox="1">
            <a:spLocks/>
          </p:cNvSpPr>
          <p:nvPr/>
        </p:nvSpPr>
        <p:spPr bwMode="auto">
          <a:xfrm rot="-5400000">
            <a:off x="-3902076" y="4797425"/>
            <a:ext cx="8253414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ЯГОДНОЕ СЕЛЬСКОЕ ПОСЕЛЕНИЕ</a:t>
            </a: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7"/>
          <p:cNvSpPr>
            <a:spLocks noChangeArrowheads="1"/>
          </p:cNvSpPr>
          <p:nvPr/>
        </p:nvSpPr>
        <p:spPr bwMode="auto">
          <a:xfrm>
            <a:off x="5772294" y="4303642"/>
            <a:ext cx="937337" cy="30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тыс. руб.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285284"/>
              </p:ext>
            </p:extLst>
          </p:nvPr>
        </p:nvGraphicFramePr>
        <p:xfrm>
          <a:off x="476672" y="4572000"/>
          <a:ext cx="6192688" cy="189003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994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375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4382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758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28524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Показатель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2023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2024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</a:t>
                      </a:r>
                      <a:r>
                        <a:rPr lang="ru-RU" sz="11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% к </a:t>
                      </a:r>
                      <a:r>
                        <a:rPr lang="ru-RU" sz="1100" baseline="0" dirty="0" err="1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аналогич</a:t>
                      </a:r>
                      <a:r>
                        <a:rPr lang="ru-RU" sz="11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-</a:t>
                      </a:r>
                    </a:p>
                    <a:p>
                      <a:pPr algn="ctr"/>
                      <a:r>
                        <a:rPr lang="ru-RU" sz="11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ному периоду прошлого года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2025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35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Исполнено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Исполнено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План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824985954"/>
                  </a:ext>
                </a:extLst>
              </a:tr>
              <a:tr h="26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ДОХОДЫ, всего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86" marR="91486" marT="45684" marB="45684" anchor="ctr" horzOverflow="overflow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33</a:t>
                      </a:r>
                      <a:r>
                        <a:rPr lang="ru-RU" sz="1100" b="0" kern="1200" baseline="0" dirty="0" smtClean="0">
                          <a:solidFill>
                            <a:schemeClr val="dk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296,6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21</a:t>
                      </a:r>
                      <a:r>
                        <a:rPr lang="ru-RU" sz="1100" b="0" kern="1200" baseline="0" dirty="0" smtClean="0">
                          <a:solidFill>
                            <a:schemeClr val="dk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310.8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64,0</a:t>
                      </a:r>
                      <a:endParaRPr lang="ru-RU" sz="11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18</a:t>
                      </a:r>
                      <a:r>
                        <a:rPr lang="ru-RU" sz="1100" baseline="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433,2</a:t>
                      </a:r>
                      <a:endParaRPr lang="ru-RU" sz="11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31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</a:t>
                      </a:r>
                      <a:r>
                        <a:rPr kumimoji="0" lang="ru-RU" sz="11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т.ч</a:t>
                      </a:r>
                      <a:r>
                        <a:rPr kumimoji="0" lang="ru-RU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. налоговые и неналоговые доходы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86" marR="91486" marT="45684" marB="45684" anchor="ctr" horzOverflow="overflow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6</a:t>
                      </a:r>
                      <a:r>
                        <a:rPr lang="ru-RU" sz="1100" b="0" i="0" u="none" strike="noStrike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097,5</a:t>
                      </a:r>
                      <a:endParaRPr lang="ru-RU" sz="11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7</a:t>
                      </a:r>
                      <a:r>
                        <a:rPr lang="ru-RU" sz="1100" b="0" i="0" u="none" strike="noStrike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234,4</a:t>
                      </a:r>
                      <a:endParaRPr lang="ru-RU" sz="11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118,6</a:t>
                      </a:r>
                      <a:endParaRPr lang="ru-RU" sz="11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7</a:t>
                      </a:r>
                      <a:r>
                        <a:rPr lang="ru-RU" sz="1100" b="0" i="0" u="none" strike="noStrike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305,0</a:t>
                      </a:r>
                      <a:endParaRPr lang="ru-RU" sz="11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РАСХОДЫ, всего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613" marR="68613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32</a:t>
                      </a:r>
                      <a:r>
                        <a:rPr lang="ru-RU" sz="1100" b="0" kern="1200" baseline="0" dirty="0" smtClean="0">
                          <a:solidFill>
                            <a:schemeClr val="dk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580,1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22</a:t>
                      </a:r>
                      <a:r>
                        <a:rPr lang="ru-RU" sz="1100" b="0" kern="1200" baseline="0" dirty="0" smtClean="0">
                          <a:solidFill>
                            <a:schemeClr val="dk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582,3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69,3</a:t>
                      </a:r>
                      <a:endParaRPr lang="ru-RU" sz="11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18</a:t>
                      </a:r>
                      <a:r>
                        <a:rPr lang="ru-RU" sz="1100" baseline="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433,2</a:t>
                      </a:r>
                      <a:endParaRPr lang="ru-RU" sz="11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Прямоугольник 2"/>
          <p:cNvSpPr>
            <a:spLocks noChangeArrowheads="1"/>
          </p:cNvSpPr>
          <p:nvPr/>
        </p:nvSpPr>
        <p:spPr bwMode="auto">
          <a:xfrm>
            <a:off x="476673" y="1148037"/>
            <a:ext cx="6202363" cy="1774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Поселение основано – 2006 г.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ГЛАВА ПОСЕЛЕНИЯ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– Баранов Геннадий Иванович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рок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полномочий – </a:t>
            </a:r>
            <a:r>
              <a:rPr lang="ru-RU" altLang="ru-RU" sz="1200" b="1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но</a:t>
            </a:r>
            <a:r>
              <a:rPr kumimoji="0" lang="ru-RU" alt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ябрь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2022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 - </a:t>
            </a:r>
            <a:r>
              <a:rPr lang="ru-RU" altLang="ru-RU" sz="1200" b="1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но</a:t>
            </a:r>
            <a:r>
              <a:rPr kumimoji="0" lang="ru-RU" alt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ябрь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2027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Телефон: 8(38241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) 4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35 37,4 36 99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Сайт: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http://www.yaselp.asino.ru/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/>
            </a:r>
            <a:b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</a:b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E-</a:t>
            </a:r>
            <a:r>
              <a:rPr kumimoji="0" lang="ru-RU" alt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mail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: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 </a:t>
            </a:r>
            <a:r>
              <a:rPr lang="en-US" altLang="ru-RU" sz="1200" noProof="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j</a:t>
            </a:r>
            <a:r>
              <a:rPr lang="en-US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aselp@yandex.ru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ПРЕДСЕДАТЕЛЬ СОВЕТА – </a:t>
            </a:r>
            <a:r>
              <a:rPr lang="ru-RU" altLang="ru-RU" sz="1200" b="1" dirty="0" smtClean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Носков Виктор Викторович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дата избрания –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19.09.2022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</a:t>
            </a:r>
          </a:p>
        </p:txBody>
      </p:sp>
      <p:pic>
        <p:nvPicPr>
          <p:cNvPr id="16" name="Picture 2" descr="https://www.yaselp.asino.ru/upload/images/image/baranov_glava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658" y="1173219"/>
            <a:ext cx="1665860" cy="19285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476673" y="6444208"/>
            <a:ext cx="6261441" cy="264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ИНФРАСТРУКТУРА ПОСЕЛЕНИЯ</a:t>
            </a:r>
            <a:endParaRPr kumimoji="0" lang="en-US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социальной сферы: МАОУ-СОШ с. Ягодное, МАОУ-СОШ ГДО с. Ягодное - филиал МАОУ-СОШ с. Ягодное, ФАП в д. Мало-Жирово, с. Цветковка, д. Латат, ОВП в с. Ягодное, сельские библиотеки (с. Ягодное, д. Мало-Жирово, с. Цветковка), почтовые отделения (с. Ягодное, д. М-Жирово), ветеринарный участок в с. Ягодное, Центр досуга (с. </a:t>
            </a:r>
            <a:r>
              <a:rPr kumimoji="0" lang="ru-RU" alt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Цветковка</a:t>
            </a:r>
            <a:r>
              <a:rPr kumimoji="0" lang="ru-RU" alt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, д. Мало-Жирово), Дом культуры  в с. Ягодное.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ЖКХ: МУП «Ягодное ЖКХ».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производственной (агропромышленной) сферы </a:t>
            </a:r>
            <a:r>
              <a:rPr lang="ru-RU" alt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-</a:t>
            </a:r>
            <a:r>
              <a:rPr kumimoji="0" lang="ru-RU" alt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ООО «Сибирское молоко</a:t>
            </a:r>
            <a:r>
              <a:rPr kumimoji="0" lang="ru-RU" alt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»,</a:t>
            </a:r>
            <a:r>
              <a:rPr kumimoji="0" lang="ru-RU" altLang="ru-RU" sz="11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ООО «Сибирский колос»</a:t>
            </a:r>
            <a:endParaRPr kumimoji="0" lang="ru-RU" alt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defRPr/>
            </a:pPr>
            <a:r>
              <a:rPr kumimoji="0" lang="ru-RU" alt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малого и среднего бизнеса - ООО «Сырная история</a:t>
            </a:r>
            <a:r>
              <a:rPr kumimoji="0" lang="ru-RU" alt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» , </a:t>
            </a:r>
            <a:r>
              <a:rPr lang="ru-RU" sz="1100" dirty="0">
                <a:solidFill>
                  <a:srgbClr val="000000"/>
                </a:solidFill>
                <a:latin typeface="PT Astra Serif" panose="020A0603040505020204"/>
                <a:ea typeface="PT Astra Serif" panose="020A0603040505020204"/>
                <a:cs typeface="Times New Roman" panose="02020603050405020304" pitchFamily="18" charset="0"/>
              </a:rPr>
              <a:t>ООО «Новый сыр», ООО «</a:t>
            </a:r>
            <a:r>
              <a:rPr lang="ru-RU" sz="1100" dirty="0" err="1" smtClean="0">
                <a:solidFill>
                  <a:srgbClr val="000000"/>
                </a:solidFill>
                <a:latin typeface="PT Astra Serif" panose="020A0603040505020204"/>
                <a:ea typeface="PT Astra Serif" panose="020A0603040505020204"/>
                <a:cs typeface="Times New Roman" panose="02020603050405020304" pitchFamily="18" charset="0"/>
              </a:rPr>
              <a:t>Милкстрой</a:t>
            </a:r>
            <a:r>
              <a:rPr kumimoji="0" lang="ru-RU" alt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», ООО</a:t>
            </a:r>
            <a:r>
              <a:rPr kumimoji="0" lang="ru-RU" altLang="ru-RU" sz="11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«Сибирский лес»,</a:t>
            </a:r>
            <a:r>
              <a:rPr kumimoji="0" lang="ru-RU" alt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Ягодное сельпо № 77, </a:t>
            </a:r>
            <a:r>
              <a:rPr kumimoji="0" lang="ru-RU" alt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Главы КФХ:  Михайлина </a:t>
            </a:r>
            <a:r>
              <a:rPr kumimoji="0" lang="ru-RU" alt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Л.И</a:t>
            </a:r>
            <a:r>
              <a:rPr kumimoji="0" lang="ru-RU" alt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., Рогулин В.И</a:t>
            </a:r>
            <a:r>
              <a:rPr lang="ru-RU" alt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., </a:t>
            </a:r>
            <a:r>
              <a:rPr lang="ru-RU" altLang="ru-RU" sz="1100" dirty="0" err="1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Хисматулина</a:t>
            </a:r>
            <a:r>
              <a:rPr lang="ru-RU" alt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lang="ru-RU" alt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С.М</a:t>
            </a:r>
            <a:r>
              <a:rPr lang="ru-RU" alt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.; </a:t>
            </a:r>
            <a:r>
              <a:rPr kumimoji="0" lang="ru-RU" alt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Индивидуальные</a:t>
            </a:r>
            <a:r>
              <a:rPr kumimoji="0" lang="ru-RU" altLang="ru-RU" sz="11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предприниматели:</a:t>
            </a:r>
            <a:r>
              <a:rPr kumimoji="0" lang="ru-RU" alt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lang="ru-RU" altLang="ru-RU" sz="1100" noProof="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Тихонова П.В.</a:t>
            </a:r>
            <a:r>
              <a:rPr kumimoji="0" lang="ru-RU" alt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, Носков В.В.,  Лазарев А.В., Романова О.В., Байрамов</a:t>
            </a:r>
            <a:r>
              <a:rPr kumimoji="0" lang="ru-RU" altLang="ru-RU" sz="11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А.И.</a:t>
            </a:r>
            <a:r>
              <a:rPr lang="ru-RU" alt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</a:t>
            </a:r>
            <a:endParaRPr kumimoji="0" lang="ru-RU" alt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21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Заголовок 2"/>
          <p:cNvSpPr txBox="1">
            <a:spLocks/>
          </p:cNvSpPr>
          <p:nvPr/>
        </p:nvSpPr>
        <p:spPr bwMode="auto">
          <a:xfrm rot="-5400000">
            <a:off x="-3789607" y="4924178"/>
            <a:ext cx="8009430" cy="430213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РАЗВИТИЕ ПОСЕЛЕНИЙ 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РАЙОНА</a:t>
            </a:r>
          </a:p>
        </p:txBody>
      </p:sp>
      <p:sp>
        <p:nvSpPr>
          <p:cNvPr id="12" name="Прямоугольник 14"/>
          <p:cNvSpPr>
            <a:spLocks noChangeArrowheads="1"/>
          </p:cNvSpPr>
          <p:nvPr/>
        </p:nvSpPr>
        <p:spPr bwMode="auto">
          <a:xfrm>
            <a:off x="1088841" y="1170782"/>
            <a:ext cx="55417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ПЕРСПЕКТИВЫ РАЗВИТИЯ ПОСЕЛЕНИЙ РАЙОНА</a:t>
            </a:r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58003" y="1691680"/>
            <a:ext cx="6054997" cy="3447604"/>
          </a:xfrm>
          <a:prstGeom prst="roundRect">
            <a:avLst>
              <a:gd name="adj" fmla="val 1164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Развитие сельского хозяйства сосредоточено, в основном, в транспортно доступных южной и юго-западной частях района на территориях Новиковского, Ягодного и Большедороховского сельских поселений и с. Новониколаевка. Основные объекты лесозаготовительного производства и лесопереработки сконцентрированы преимущественно вдоль р. Чулым и автомобильной дороги общего пользования Асино - Батурино.</a:t>
            </a: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Во всех сельских поселениях </a:t>
            </a: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планируются и уже частично реализованы и реализуются 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следующие инвестиционные проекты:</a:t>
            </a:r>
          </a:p>
          <a:p>
            <a:pPr marL="28575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капитальный ремонт образовательных учреждений (школы);</a:t>
            </a:r>
          </a:p>
          <a:p>
            <a:pPr marL="28575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проведение мероприятий по очистке питьевой воды;</a:t>
            </a:r>
          </a:p>
          <a:p>
            <a:pPr marL="28575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строительство водопроводов в населенных пунктах;</a:t>
            </a:r>
          </a:p>
          <a:p>
            <a:pPr marL="28575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проведение мероприятий по освещению улиц в населенных пунктах </a:t>
            </a: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поселений;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28575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строительство нового </a:t>
            </a: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жилья (г. Асино);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28575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развитие сельского хозяйства </a:t>
            </a:r>
          </a:p>
          <a:p>
            <a:pPr marL="28575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развитие спортивной инфраструктуры;</a:t>
            </a:r>
          </a:p>
          <a:p>
            <a:pPr marL="28575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развитие индивидуального жилищного строительства.</a:t>
            </a:r>
          </a:p>
        </p:txBody>
      </p:sp>
      <p:sp>
        <p:nvSpPr>
          <p:cNvPr id="10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pic>
        <p:nvPicPr>
          <p:cNvPr id="9" name="Picture 4" descr="Картинки по запросу сельские поселения асиновский райо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69" y="6876256"/>
            <a:ext cx="5918591" cy="1743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Картинки по запросу сельские поселения асиновский райо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09" y="5292080"/>
            <a:ext cx="5918591" cy="1584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16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2"/>
          <p:cNvSpPr txBox="1">
            <a:spLocks/>
          </p:cNvSpPr>
          <p:nvPr/>
        </p:nvSpPr>
        <p:spPr bwMode="auto">
          <a:xfrm rot="-5400000">
            <a:off x="-3943102" y="4770685"/>
            <a:ext cx="8316417" cy="430213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 smtClean="0">
                <a:solidFill>
                  <a:prstClr val="white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РАЗВИТИЕ ПОСЕЛЕНИЙ РАЙОНА</a:t>
            </a:r>
            <a:endParaRPr lang="ru-RU" altLang="ru-RU" sz="2000" b="1" dirty="0">
              <a:solidFill>
                <a:prstClr val="white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F7608AB-A483-4121-8493-825845676913}"/>
              </a:ext>
            </a:extLst>
          </p:cNvPr>
          <p:cNvSpPr txBox="1"/>
          <p:nvPr/>
        </p:nvSpPr>
        <p:spPr>
          <a:xfrm>
            <a:off x="1628800" y="1198657"/>
            <a:ext cx="5229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ПЕРСПЕКТИВЫ РАЗВИТИЯ ПОСЕЛЕНИЙ РАЙОНА</a:t>
            </a:r>
            <a:endParaRPr lang="ru-RU" sz="1200" b="1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755728319"/>
              </p:ext>
            </p:extLst>
          </p:nvPr>
        </p:nvGraphicFramePr>
        <p:xfrm>
          <a:off x="692696" y="1475656"/>
          <a:ext cx="6165304" cy="7783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63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4" descr="Рисунок1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8" t="661" r="39885"/>
          <a:stretch>
            <a:fillRect/>
          </a:stretch>
        </p:blipFill>
        <p:spPr bwMode="auto">
          <a:xfrm>
            <a:off x="-20638" y="0"/>
            <a:ext cx="6878638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 bwMode="auto">
          <a:xfrm rot="-5400000">
            <a:off x="-3685583" y="4847229"/>
            <a:ext cx="7982354" cy="6111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КАЧЕСТВО ЖИЗНИ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3995209"/>
              </p:ext>
            </p:extLst>
          </p:nvPr>
        </p:nvGraphicFramePr>
        <p:xfrm>
          <a:off x="764704" y="1259631"/>
          <a:ext cx="5959409" cy="7174108"/>
        </p:xfrm>
        <a:graphic>
          <a:graphicData uri="http://schemas.openxmlformats.org/drawingml/2006/table">
            <a:tbl>
              <a:tblPr firstRow="1" firstCol="1" bandRow="1">
                <a:effectLst/>
              </a:tblPr>
              <a:tblGrid>
                <a:gridCol w="302386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8451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548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9619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72412">
                <a:tc gridSpan="4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НАСЕЛЕНИЕ 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ru-RU" sz="1400" b="1" kern="1200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2192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ДЕМОГРАФИЯ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01.01.2022</a:t>
                      </a:r>
                      <a:r>
                        <a:rPr lang="ru-RU" sz="1200" b="1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01.01.2024</a:t>
                      </a:r>
                      <a:endParaRPr lang="ru-RU" sz="1200" b="1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01.01.2025</a:t>
                      </a:r>
                      <a:endParaRPr lang="ru-RU" sz="1200" b="1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8439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Родившихся</a:t>
                      </a:r>
                      <a:r>
                        <a:rPr lang="ru-RU" sz="1200" b="1" i="0" baseline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, </a:t>
                      </a:r>
                      <a:r>
                        <a:rPr lang="ru-RU" sz="1200" b="0" i="1" baseline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чел.</a:t>
                      </a:r>
                      <a:endParaRPr lang="ru-RU" sz="1200" b="0" i="1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307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293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271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00450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i="0" strike="noStrike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% к аналогичному периоду прошлого года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91,1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(-30</a:t>
                      </a:r>
                      <a:r>
                        <a:rPr lang="ru-RU" sz="1200" b="0" baseline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baseline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чел.)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95,44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(-14чел</a:t>
                      </a: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.)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92,49</a:t>
                      </a:r>
                      <a:r>
                        <a:rPr lang="ru-RU" sz="1200" b="0" baseline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(-22чел.)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8538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Умерших, </a:t>
                      </a:r>
                      <a:r>
                        <a:rPr lang="ru-RU" sz="1200" b="0" i="1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чел.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531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495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596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17188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i="0" strike="noStrike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% к аналогичному уровню прошлого года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strike="noStrike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79,25</a:t>
                      </a:r>
                      <a:endParaRPr lang="ru-RU" sz="1200" b="0" strike="noStrike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strike="noStrike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93,22</a:t>
                      </a:r>
                      <a:endParaRPr lang="ru-RU" sz="1200" b="0" strike="noStrike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strike="noStrike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120,4</a:t>
                      </a:r>
                      <a:endParaRPr lang="ru-RU" sz="1200" b="0" strike="noStrike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14129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strike="noStrike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Естественная</a:t>
                      </a:r>
                      <a:r>
                        <a:rPr lang="ru-RU" sz="1200" b="1" i="0" strike="noStrike" baseline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i="0" strike="noStrike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убыль, </a:t>
                      </a:r>
                      <a:r>
                        <a:rPr lang="ru-RU" sz="1200" b="0" i="1" strike="noStrike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чел.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-</a:t>
                      </a:r>
                      <a:r>
                        <a:rPr lang="ru-RU" sz="1200" b="0" baseline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224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-202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-325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16579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i="0" strike="noStrike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% к аналогичному уровню прошлого года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67,3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90,18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160,89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36794"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РЫНОК ТРУДА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ru-RU" sz="1400" b="1" i="0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noProof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01.01.2024</a:t>
                      </a:r>
                      <a:endParaRPr lang="ru-RU" sz="1200" b="1" kern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01.01.2025</a:t>
                      </a:r>
                      <a:endParaRPr lang="ru-RU" sz="1200" b="1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96932">
                <a:tc gridSpan="2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Численность экономически активного населения (ЭАН), </a:t>
                      </a:r>
                      <a:r>
                        <a:rPr lang="ru-RU" sz="1200" i="1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чел.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ru-RU" sz="1400" i="1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19 </a:t>
                      </a: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200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19 200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07383">
                <a:tc gridSpan="2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i="0" strike="noStrike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% к аналогичному уровню прошлого года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0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98,98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100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97539">
                <a:tc gridSpan="2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Численность безработных</a:t>
                      </a:r>
                      <a:r>
                        <a:rPr lang="ru-RU" sz="1200" b="1" i="0" baseline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граждан, состоявших в органах службы занятости, </a:t>
                      </a:r>
                      <a:r>
                        <a:rPr lang="ru-RU" sz="1200" i="1" baseline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чел.</a:t>
                      </a:r>
                      <a:endParaRPr lang="ru-RU" sz="1200" i="1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ru-RU" sz="1400" i="1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79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74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68711">
                <a:tc gridSpan="2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i="0" strike="noStrike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% к аналогичному уровню прошлого года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0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42,7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93,7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29685">
                <a:tc gridSpan="2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Уровень регистрируемой безработицы от ЭАН, </a:t>
                      </a:r>
                      <a:r>
                        <a:rPr lang="ru-RU" sz="1200" b="1" i="1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ru-RU" sz="1400" b="1" i="1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0,4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0,4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60890">
                <a:tc gridSpan="2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i="0" strike="noStrike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% к аналогичному уровню прошлого года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0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50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100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307134">
                <a:tc gridSpan="2"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УРОВЕНЬ ЖИЗНИ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ru-RU" sz="1400" b="1" i="0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01.01.2024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uLnTx/>
                        <a:uFillTx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01. </a:t>
                      </a:r>
                      <a:r>
                        <a:rPr lang="ru-RU" sz="1200" b="1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01.2025</a:t>
                      </a:r>
                      <a:endParaRPr lang="ru-RU" sz="1200" b="1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388772">
                <a:tc gridSpan="2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Среднемесячная</a:t>
                      </a:r>
                      <a:r>
                        <a:rPr lang="ru-RU" sz="1200" b="1" i="0" baseline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начисленная заработная плата, </a:t>
                      </a:r>
                      <a:r>
                        <a:rPr lang="ru-RU" sz="1200" b="1" i="1" baseline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рублей</a:t>
                      </a:r>
                      <a:endParaRPr lang="ru-RU" sz="1200" b="1" i="1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ru-RU" sz="1400" b="1" i="1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44</a:t>
                      </a:r>
                      <a:r>
                        <a:rPr lang="ru-RU" sz="1200" baseline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845,2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52 156,4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39419">
                <a:tc gridSpan="2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i="0" strike="noStrike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% к аналогичному уровню прошлого года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0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111,47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116,3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469449">
                <a:tc gridSpan="2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Величина</a:t>
                      </a:r>
                      <a:r>
                        <a:rPr lang="ru-RU" sz="1200" b="1" i="0" baseline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прожиточного минимума трудоспособного населения, </a:t>
                      </a:r>
                      <a:r>
                        <a:rPr lang="ru-RU" sz="1200" b="0" i="1" baseline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руб.</a:t>
                      </a:r>
                      <a:endParaRPr lang="ru-RU" sz="1200" b="0" i="1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ru-RU" sz="1400" b="0" i="1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15</a:t>
                      </a:r>
                      <a:r>
                        <a:rPr lang="ru-RU" sz="1200" baseline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500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16</a:t>
                      </a:r>
                      <a:r>
                        <a:rPr lang="ru-RU" sz="1200" baseline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135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414056">
                <a:tc gridSpan="2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i="0" strike="noStrike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% к аналогичному уровню прошлого года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0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103,3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104,1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2"/>
          <p:cNvSpPr txBox="1">
            <a:spLocks/>
          </p:cNvSpPr>
          <p:nvPr/>
        </p:nvSpPr>
        <p:spPr bwMode="auto">
          <a:xfrm rot="-5400000">
            <a:off x="-3698481" y="4834331"/>
            <a:ext cx="8008150" cy="6111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КАЧЕСТВО ЖИЗНИ</a:t>
            </a:r>
          </a:p>
        </p:txBody>
      </p:sp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4157650657"/>
              </p:ext>
            </p:extLst>
          </p:nvPr>
        </p:nvGraphicFramePr>
        <p:xfrm>
          <a:off x="620713" y="1522209"/>
          <a:ext cx="6154546" cy="342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F7608AB-A483-4121-8493-825845676913}"/>
              </a:ext>
            </a:extLst>
          </p:cNvPr>
          <p:cNvSpPr txBox="1"/>
          <p:nvPr/>
        </p:nvSpPr>
        <p:spPr>
          <a:xfrm>
            <a:off x="1772816" y="1135850"/>
            <a:ext cx="40324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i="0" dirty="0"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Динамика численности населения Асиновского района </a:t>
            </a:r>
            <a:r>
              <a:rPr lang="ru-RU" sz="1200" b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за период</a:t>
            </a:r>
            <a:r>
              <a:rPr lang="ru-RU" sz="1200" b="1" i="0" dirty="0" smtClean="0"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 01.01.2018-01.01.2025 </a:t>
            </a:r>
            <a:r>
              <a:rPr lang="ru-RU" sz="1200" b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годы</a:t>
            </a:r>
            <a:endParaRPr lang="ru-RU" sz="1200" b="1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F7608AB-A483-4121-8493-825845676913}"/>
              </a:ext>
            </a:extLst>
          </p:cNvPr>
          <p:cNvSpPr txBox="1"/>
          <p:nvPr/>
        </p:nvSpPr>
        <p:spPr>
          <a:xfrm>
            <a:off x="1196752" y="4967365"/>
            <a:ext cx="53285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i="0" dirty="0"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Динамика показателей «Миграционный прирост (убыль)» и «Естественный прирост (убыль)» за период </a:t>
            </a:r>
            <a:r>
              <a:rPr lang="ru-RU" sz="1200" b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2018</a:t>
            </a:r>
            <a:r>
              <a:rPr lang="ru-RU" sz="1200" b="1" i="0" dirty="0" smtClean="0"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-2025 годы</a:t>
            </a:r>
            <a:endParaRPr lang="ru-RU" sz="1200" b="1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498114738"/>
              </p:ext>
            </p:extLst>
          </p:nvPr>
        </p:nvGraphicFramePr>
        <p:xfrm>
          <a:off x="823033" y="5439671"/>
          <a:ext cx="5846328" cy="3164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46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61741" y="1187624"/>
            <a:ext cx="638175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rgbClr val="66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rPr>
              <a:t>Основные параметры консолидированного бюджета </a:t>
            </a:r>
            <a:r>
              <a:rPr lang="ru-RU" sz="2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rPr>
              <a:t>муниципального образования </a:t>
            </a:r>
            <a:r>
              <a:rPr lang="ru-RU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rPr>
              <a:t>«Асиновский район» (млн. рублей)</a:t>
            </a:r>
          </a:p>
        </p:txBody>
      </p:sp>
      <p:sp>
        <p:nvSpPr>
          <p:cNvPr id="12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1561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</a:p>
        </p:txBody>
      </p:sp>
      <p:sp>
        <p:nvSpPr>
          <p:cNvPr id="8" name="Заголовок 2"/>
          <p:cNvSpPr txBox="1">
            <a:spLocks/>
          </p:cNvSpPr>
          <p:nvPr/>
        </p:nvSpPr>
        <p:spPr bwMode="auto">
          <a:xfrm rot="-5400000">
            <a:off x="-3775556" y="4819165"/>
            <a:ext cx="8100390" cy="549275"/>
          </a:xfrm>
          <a:prstGeom prst="rect">
            <a:avLst/>
          </a:prstGeom>
          <a:gradFill rotWithShape="0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          БЮДЖЕТ МО «АСИНОВСКИЙ РАЙОН»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471314"/>
              </p:ext>
            </p:extLst>
          </p:nvPr>
        </p:nvGraphicFramePr>
        <p:xfrm>
          <a:off x="561740" y="2411761"/>
          <a:ext cx="6054812" cy="4759309"/>
        </p:xfrm>
        <a:graphic>
          <a:graphicData uri="http://schemas.openxmlformats.org/drawingml/2006/table">
            <a:tbl>
              <a:tblPr/>
              <a:tblGrid>
                <a:gridCol w="20654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9187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6582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6582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6582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60809"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Показатель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2023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2024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Темп</a:t>
                      </a:r>
                      <a:r>
                        <a:rPr lang="ru-RU" sz="1300" b="1" baseline="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роста </a:t>
                      </a:r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2024года </a:t>
                      </a:r>
                      <a:r>
                        <a:rPr lang="ru-RU" sz="1300" b="1" baseline="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к </a:t>
                      </a:r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2023 году</a:t>
                      </a:r>
                      <a:r>
                        <a:rPr lang="ru-RU" sz="1300" b="1" baseline="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, %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  <a:p>
                      <a:pPr algn="ctr"/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2025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969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Исполнено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Исполнено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84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ДОХОДЫ, всего</a:t>
                      </a:r>
                    </a:p>
                  </a:txBody>
                  <a:tcPr marL="91486" marR="91486" marT="45684" marB="45684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</a:t>
                      </a:r>
                      <a:r>
                        <a:rPr lang="ru-RU" sz="1300" baseline="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013,98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2 377,39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PT Astra Serif"/>
                        </a:rPr>
                        <a:t>118,04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PT Astra Serif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2 059,4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808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налоговые и неналоговые доходы</a:t>
                      </a:r>
                    </a:p>
                  </a:txBody>
                  <a:tcPr marL="91486" marR="91486" marT="45684" marB="45684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330,34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399,88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PT Astra Serif"/>
                        </a:rPr>
                        <a:t>121,05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PT Astra Serif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432,77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45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безвозмездные поступления</a:t>
                      </a:r>
                    </a:p>
                  </a:txBody>
                  <a:tcPr marL="68613" marR="68613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 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683,64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1 977,5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PT Astra Serif"/>
                        </a:rPr>
                        <a:t>117,45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PT Astra Serif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1 626,63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60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РАСХОДЫ, всего</a:t>
                      </a:r>
                    </a:p>
                  </a:txBody>
                  <a:tcPr marL="68613" marR="68613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</a:t>
                      </a:r>
                      <a:r>
                        <a:rPr lang="ru-RU" sz="1300" baseline="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009,48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2 362,18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PT Astra Serif"/>
                        </a:rPr>
                        <a:t>117,55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PT Astra Serif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2 049,65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69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программные расходы</a:t>
                      </a:r>
                    </a:p>
                  </a:txBody>
                  <a:tcPr marL="68613" marR="68613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 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755,56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1 614,73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PT Astra Serif"/>
                        </a:rPr>
                        <a:t>91,98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PT Astra Serif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1 320,72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907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непрограммные расходы</a:t>
                      </a:r>
                    </a:p>
                  </a:txBody>
                  <a:tcPr marL="68613" marR="68613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253,92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747,45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PT Astra Serif"/>
                        </a:rPr>
                        <a:t>294,36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PT Astra Serif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728,93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7566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ДЕФИЦИТ (-),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ПРОФИЦИТ (+)</a:t>
                      </a:r>
                    </a:p>
                  </a:txBody>
                  <a:tcPr marL="68613" marR="68613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+</a:t>
                      </a:r>
                      <a:r>
                        <a:rPr lang="ru-RU" sz="1300" baseline="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4,50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+15,21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х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+9,75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" name="Скругленная прямоугольная выноска 6"/>
          <p:cNvSpPr>
            <a:spLocks noChangeArrowheads="1"/>
          </p:cNvSpPr>
          <p:nvPr/>
        </p:nvSpPr>
        <p:spPr bwMode="auto">
          <a:xfrm>
            <a:off x="566592" y="7308304"/>
            <a:ext cx="6049962" cy="1223963"/>
          </a:xfrm>
          <a:prstGeom prst="wedgeRoundRectCallout">
            <a:avLst>
              <a:gd name="adj1" fmla="val -20657"/>
              <a:gd name="adj2" fmla="val 5068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5400" cap="flat" cmpd="sng" algn="ctr">
            <a:solidFill>
              <a:srgbClr val="33CC3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550" b="1" kern="0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Доходы бюджета за </a:t>
            </a:r>
            <a:r>
              <a:rPr lang="ru-RU" altLang="ru-RU" sz="1550" b="1" kern="0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2024 </a:t>
            </a:r>
            <a:r>
              <a:rPr lang="ru-RU" altLang="ru-RU" sz="1550" b="1" kern="0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год на одного жителя Асиновского района  составили </a:t>
            </a:r>
            <a:r>
              <a:rPr lang="ru-RU" altLang="ru-RU" sz="1550" b="1" kern="0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71 750,77 </a:t>
            </a:r>
            <a:r>
              <a:rPr lang="ru-RU" altLang="ru-RU" sz="1550" b="1" kern="0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рублей.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550" b="1" kern="0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Расходы бюджета за </a:t>
            </a:r>
            <a:r>
              <a:rPr lang="ru-RU" altLang="ru-RU" sz="1550" b="1" kern="0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2024 </a:t>
            </a:r>
            <a:r>
              <a:rPr lang="ru-RU" altLang="ru-RU" sz="1550" b="1" kern="0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год на одного жителя Асиновского </a:t>
            </a:r>
            <a:r>
              <a:rPr lang="ru-RU" altLang="ru-RU" sz="1550" b="1" ker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района </a:t>
            </a:r>
            <a:r>
              <a:rPr lang="ru-RU" altLang="ru-RU" sz="1550" b="1" kern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71 291,91 </a:t>
            </a:r>
            <a:r>
              <a:rPr lang="ru-RU" altLang="ru-RU" sz="1550" b="1" kern="0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рублей.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40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Заголовок 2"/>
          <p:cNvSpPr txBox="1">
            <a:spLocks/>
          </p:cNvSpPr>
          <p:nvPr/>
        </p:nvSpPr>
        <p:spPr bwMode="auto">
          <a:xfrm rot="-5400000">
            <a:off x="-3775556" y="4819165"/>
            <a:ext cx="8100390" cy="549275"/>
          </a:xfrm>
          <a:prstGeom prst="rect">
            <a:avLst/>
          </a:prstGeom>
          <a:gradFill rotWithShape="0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          БЮДЖЕТ МО «АСИНОВСКИЙ РАЙОН»</a:t>
            </a:r>
          </a:p>
        </p:txBody>
      </p:sp>
      <p:sp>
        <p:nvSpPr>
          <p:cNvPr id="12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1561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52023" y="1331640"/>
            <a:ext cx="6119813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rPr>
              <a:t>Экономическая структура расходов консолидированного </a:t>
            </a:r>
            <a:r>
              <a:rPr lang="ru-RU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rPr>
              <a:t>бюджета </a:t>
            </a:r>
            <a:r>
              <a:rPr lang="ru-RU" b="1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rPr>
              <a:t>муниципального образования  </a:t>
            </a:r>
            <a:r>
              <a:rPr lang="ru-RU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rPr>
              <a:t>«</a:t>
            </a:r>
            <a:r>
              <a:rPr lang="ru-RU" b="1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rPr>
              <a:t>Асиновский район» по действующим расходным обязательствам за </a:t>
            </a:r>
            <a:r>
              <a:rPr lang="ru-RU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rPr>
              <a:t>2024 год</a:t>
            </a:r>
            <a:endParaRPr lang="ru-RU" b="1" dirty="0">
              <a:solidFill>
                <a:srgbClr val="66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2023" y="7956376"/>
            <a:ext cx="60173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rPr>
              <a:t>Всего произведено </a:t>
            </a:r>
            <a:r>
              <a:rPr lang="ru-RU" b="1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rPr>
              <a:t>расходов – </a:t>
            </a:r>
            <a:r>
              <a:rPr lang="ru-RU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rPr>
              <a:t>2 362 186,21</a:t>
            </a: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rPr>
              <a:t> </a:t>
            </a:r>
            <a:r>
              <a:rPr lang="ru-RU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rPr>
              <a:t>тыс. руб.</a:t>
            </a:r>
            <a:endParaRPr lang="ru-RU" b="1" dirty="0">
              <a:solidFill>
                <a:srgbClr val="66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+mn-cs"/>
            </a:endParaRPr>
          </a:p>
        </p:txBody>
      </p:sp>
      <p:graphicFrame>
        <p:nvGraphicFramePr>
          <p:cNvPr id="10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4865224"/>
              </p:ext>
            </p:extLst>
          </p:nvPr>
        </p:nvGraphicFramePr>
        <p:xfrm>
          <a:off x="738187" y="2699792"/>
          <a:ext cx="6119813" cy="5091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40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Заголовок 2"/>
          <p:cNvSpPr txBox="1">
            <a:spLocks/>
          </p:cNvSpPr>
          <p:nvPr/>
        </p:nvSpPr>
        <p:spPr bwMode="auto">
          <a:xfrm rot="-5400000">
            <a:off x="-3843337" y="4679950"/>
            <a:ext cx="8307387" cy="620713"/>
          </a:xfrm>
          <a:prstGeom prst="rect">
            <a:avLst/>
          </a:prstGeom>
          <a:gradFill rotWithShape="0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algn="ctr" eaLnBrk="1" hangingPunct="1"/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</a:t>
            </a:r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БЮДЖЕТ МО «АСИНОВСКИЙ РАЙОН»</a:t>
            </a:r>
          </a:p>
        </p:txBody>
      </p:sp>
      <p:sp>
        <p:nvSpPr>
          <p:cNvPr id="1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80728" y="1691680"/>
            <a:ext cx="5508360" cy="86409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17780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2024 году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рамках инициативного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бюджетирования было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реализовано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проекта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общую сумму </a:t>
            </a:r>
            <a:r>
              <a:rPr lang="ru-RU" sz="14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4,1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млн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руб</a:t>
            </a:r>
            <a:r>
              <a:rPr lang="ru-RU" sz="14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0728" y="1187624"/>
            <a:ext cx="55083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T Astra Serif" panose="020A0603040505020204"/>
              </a:rPr>
              <a:t>ИНИЦИАТИВНОЕ БЮДЖЕТИРОВАНИЕ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347367"/>
              </p:ext>
            </p:extLst>
          </p:nvPr>
        </p:nvGraphicFramePr>
        <p:xfrm>
          <a:off x="836712" y="2847176"/>
          <a:ext cx="5760640" cy="3063240"/>
        </p:xfrm>
        <a:graphic>
          <a:graphicData uri="http://schemas.openxmlformats.org/drawingml/2006/table">
            <a:tbl>
              <a:tblPr/>
              <a:tblGrid>
                <a:gridCol w="41764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Наименование</a:t>
                      </a:r>
                      <a:r>
                        <a:rPr lang="ru-RU" sz="1300" b="1" baseline="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реализованного проекта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Стоимость</a:t>
                      </a:r>
                      <a:r>
                        <a:rPr lang="ru-RU" sz="1300" b="1" baseline="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проекта, млн. руб.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Благоустройство</a:t>
                      </a:r>
                      <a:r>
                        <a:rPr lang="ru-RU" sz="1400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 детской площадки в районе улицы АВПУ в городе Асино Томской области</a:t>
                      </a:r>
                      <a:endParaRPr lang="ru-RU" sz="13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1,56</a:t>
                      </a:r>
                      <a:endParaRPr lang="ru-RU" sz="13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Благоустройство</a:t>
                      </a:r>
                      <a:r>
                        <a:rPr lang="ru-RU" sz="1400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 территории кладбища в с. </a:t>
                      </a:r>
                      <a:r>
                        <a:rPr lang="ru-RU" sz="1400" baseline="0" dirty="0" err="1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Новиковка</a:t>
                      </a:r>
                      <a:r>
                        <a:rPr lang="ru-RU" sz="1400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 </a:t>
                      </a:r>
                      <a:r>
                        <a:rPr lang="ru-RU" sz="1400" baseline="0" dirty="0" err="1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Асиновского</a:t>
                      </a:r>
                      <a:r>
                        <a:rPr lang="ru-RU" sz="1400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 района Томской области</a:t>
                      </a:r>
                      <a:endParaRPr lang="ru-RU" sz="13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1,4</a:t>
                      </a:r>
                      <a:endParaRPr lang="ru-RU" sz="13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Текущий</a:t>
                      </a:r>
                      <a:r>
                        <a:rPr lang="ru-RU" sz="1400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 ремонт участка сети холодного водоснабжения по ул. Партизанская, от дома №19 до дома №27 и пересечение от дома №21 по ул. Партизанская до дома №8 по ул. Рабочая в с. Ново-Кусково </a:t>
                      </a:r>
                      <a:r>
                        <a:rPr lang="ru-RU" sz="1400" baseline="0" dirty="0" err="1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Асиновского</a:t>
                      </a:r>
                      <a:r>
                        <a:rPr lang="ru-RU" sz="1400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  района Томской области</a:t>
                      </a:r>
                      <a:endParaRPr lang="ru-RU" sz="13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1,12</a:t>
                      </a:r>
                      <a:endParaRPr lang="ru-RU" sz="13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26" name="Picture 2" descr="https://static.wixstatic.com/media/b04e3e_ae015a983eb34e69855ae2355885a656~mv2.jpg/v1/fit/w_945%2Ch_709%2Cal_c%2Cq_80/fi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6084168"/>
            <a:ext cx="5904656" cy="28419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80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13392</TotalTime>
  <Words>7469</Words>
  <Application>Microsoft Office PowerPoint</Application>
  <PresentationFormat>Экран (4:3)</PresentationFormat>
  <Paragraphs>1184</Paragraphs>
  <Slides>43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43</vt:i4>
      </vt:variant>
    </vt:vector>
  </HeadingPairs>
  <TitlesOfParts>
    <vt:vector size="52" baseType="lpstr">
      <vt:lpstr>Arial</vt:lpstr>
      <vt:lpstr>Calibri</vt:lpstr>
      <vt:lpstr>Georgia</vt:lpstr>
      <vt:lpstr>PT Astra Serif</vt:lpstr>
      <vt:lpstr>Symbol</vt:lpstr>
      <vt:lpstr>Times New Roman</vt:lpstr>
      <vt:lpstr>Тема Office</vt:lpstr>
      <vt:lpstr>1_Тема Office</vt:lpstr>
      <vt:lpstr>2_Тема Office</vt:lpstr>
      <vt:lpstr>Презентация PowerPoint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М У Н И Ц И П А Л Ь Н О Е  О Б Р А З О В А Н И Е   «А С И Н О В С К И Й  Р А Й О Н»</vt:lpstr>
      <vt:lpstr>М У Н И Ц И П А Л Ь Н О Е  О Б Р А З О В А Н И Е   «А С И Н О В С К И Й  Р А Й О Н»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М У Н И Ц И П А Л Ь Н О Е  О Б Р А З О В А Н И Е   «А С И Н О В С К И Й  Р А Й О Н»</vt:lpstr>
      <vt:lpstr> М У Н И Ц И П А Л Ь Н О Е  О Б Р А З О В А Н И Е   «А С И Н О В С К И Й  Р А Й О Н» </vt:lpstr>
      <vt:lpstr>М У Н И Ц И П А Л Ь Н О Е  О Б Р А З О В А Н И Е   «А С И Н О В С К И Й  Р А Й О Н»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Презентация PowerPoint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Шинкевич Ирина Владимировна</cp:lastModifiedBy>
  <cp:revision>1141</cp:revision>
  <cp:lastPrinted>2025-04-22T02:25:01Z</cp:lastPrinted>
  <dcterms:created xsi:type="dcterms:W3CDTF">2014-04-22T08:22:10Z</dcterms:created>
  <dcterms:modified xsi:type="dcterms:W3CDTF">2025-04-22T02:27:39Z</dcterms:modified>
</cp:coreProperties>
</file>