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370" r:id="rId4"/>
    <p:sldId id="279" r:id="rId5"/>
    <p:sldId id="258" r:id="rId6"/>
    <p:sldId id="281" r:id="rId7"/>
    <p:sldId id="269" r:id="rId8"/>
    <p:sldId id="363" r:id="rId9"/>
    <p:sldId id="344" r:id="rId10"/>
    <p:sldId id="377" r:id="rId11"/>
    <p:sldId id="378" r:id="rId12"/>
    <p:sldId id="346" r:id="rId13"/>
    <p:sldId id="341" r:id="rId14"/>
    <p:sldId id="368" r:id="rId15"/>
    <p:sldId id="369" r:id="rId16"/>
    <p:sldId id="364" r:id="rId17"/>
    <p:sldId id="365" r:id="rId18"/>
    <p:sldId id="366" r:id="rId19"/>
    <p:sldId id="367" r:id="rId20"/>
    <p:sldId id="353" r:id="rId21"/>
    <p:sldId id="327" r:id="rId22"/>
    <p:sldId id="355" r:id="rId23"/>
    <p:sldId id="329" r:id="rId24"/>
    <p:sldId id="330" r:id="rId25"/>
    <p:sldId id="336" r:id="rId26"/>
    <p:sldId id="358" r:id="rId27"/>
    <p:sldId id="314" r:id="rId28"/>
    <p:sldId id="316" r:id="rId29"/>
    <p:sldId id="360" r:id="rId30"/>
    <p:sldId id="318" r:id="rId31"/>
    <p:sldId id="320" r:id="rId32"/>
    <p:sldId id="362" r:id="rId33"/>
    <p:sldId id="257" r:id="rId34"/>
    <p:sldId id="313" r:id="rId35"/>
    <p:sldId id="371" r:id="rId36"/>
    <p:sldId id="372" r:id="rId37"/>
    <p:sldId id="349" r:id="rId38"/>
    <p:sldId id="350" r:id="rId39"/>
    <p:sldId id="351" r:id="rId40"/>
    <p:sldId id="352" r:id="rId41"/>
    <p:sldId id="373" r:id="rId42"/>
    <p:sldId id="354" r:id="rId43"/>
    <p:sldId id="374" r:id="rId44"/>
    <p:sldId id="375" r:id="rId45"/>
    <p:sldId id="275" r:id="rId46"/>
  </p:sldIdLst>
  <p:sldSz cx="6858000" cy="9144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19D41"/>
    <a:srgbClr val="FFFFFF"/>
    <a:srgbClr val="DEFAFE"/>
    <a:srgbClr val="A0E4B2"/>
    <a:srgbClr val="ABE7BB"/>
    <a:srgbClr val="DAFCFE"/>
    <a:srgbClr val="FFFFCC"/>
    <a:srgbClr val="00361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76" autoAdjust="0"/>
  </p:normalViewPr>
  <p:slideViewPr>
    <p:cSldViewPr>
      <p:cViewPr varScale="1">
        <p:scale>
          <a:sx n="83" d="100"/>
          <a:sy n="83" d="100"/>
        </p:scale>
        <p:origin x="28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48" y="60"/>
      </p:cViewPr>
      <p:guideLst>
        <p:guide orient="horz" pos="3127"/>
        <p:guide pos="214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84E-4922-BB3A-9E0361A580E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84E-4922-BB3A-9E0361A580E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84E-4922-BB3A-9E0361A580E3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84E-4922-BB3A-9E0361A580E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D84E-4922-BB3A-9E0361A580E3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D84E-4922-BB3A-9E0361A580E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D84E-4922-BB3A-9E0361A580E3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D84E-4922-BB3A-9E0361A580E3}"/>
              </c:ext>
            </c:extLst>
          </c:dPt>
          <c:dLbls>
            <c:dLbl>
              <c:idx val="0"/>
              <c:layout>
                <c:manualLayout>
                  <c:x val="2.554534485565629E-2"/>
                  <c:y val="-1.2739277784270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616545195384994E-2"/>
                  <c:y val="-3.4507035450167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42984697307914E-2"/>
                  <c:y val="-5.367761070026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84E-4922-BB3A-9E0361A580E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33713</c:v>
                </c:pt>
                <c:pt idx="1">
                  <c:v>33267</c:v>
                </c:pt>
                <c:pt idx="2">
                  <c:v>33389</c:v>
                </c:pt>
                <c:pt idx="3">
                  <c:v>33348</c:v>
                </c:pt>
                <c:pt idx="4">
                  <c:v>33336</c:v>
                </c:pt>
                <c:pt idx="5">
                  <c:v>33514</c:v>
                </c:pt>
                <c:pt idx="6">
                  <c:v>33342</c:v>
                </c:pt>
                <c:pt idx="7">
                  <c:v>32925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84E-4922-BB3A-9E0361A580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6801952"/>
        <c:axId val="189476816"/>
        <c:axId val="0"/>
      </c:bar3DChart>
      <c:catAx>
        <c:axId val="18680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9476816"/>
        <c:crosses val="autoZero"/>
        <c:auto val="1"/>
        <c:lblAlgn val="ctr"/>
        <c:lblOffset val="100"/>
        <c:noMultiLvlLbl val="0"/>
      </c:catAx>
      <c:valAx>
        <c:axId val="189476816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one"/>
        <c:crossAx val="18680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-257</c:v>
                </c:pt>
                <c:pt idx="1">
                  <c:v>-290</c:v>
                </c:pt>
                <c:pt idx="2" formatCode="General">
                  <c:v>275</c:v>
                </c:pt>
                <c:pt idx="3" formatCode="General">
                  <c:v>287</c:v>
                </c:pt>
                <c:pt idx="4" formatCode="General">
                  <c:v>221</c:v>
                </c:pt>
                <c:pt idx="5" formatCode="General">
                  <c:v>7</c:v>
                </c:pt>
                <c:pt idx="6" formatCode="General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AC-43CB-9CB9-9189498EAA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>
                <c:manualLayout>
                  <c:x val="4.1270306534389369E-3"/>
                  <c:y val="3.3394004908262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AC-43CB-9CB9-9189498EAA2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905459801584063E-3"/>
                  <c:y val="6.80234438628812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7AC-43CB-9CB9-9189498EAA2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-153</c:v>
                </c:pt>
                <c:pt idx="1">
                  <c:v>-151</c:v>
                </c:pt>
                <c:pt idx="2">
                  <c:v>-158</c:v>
                </c:pt>
                <c:pt idx="3">
                  <c:v>-241</c:v>
                </c:pt>
                <c:pt idx="4">
                  <c:v>-333</c:v>
                </c:pt>
                <c:pt idx="5">
                  <c:v>-224</c:v>
                </c:pt>
                <c:pt idx="6">
                  <c:v>-202</c:v>
                </c:pt>
                <c:pt idx="7">
                  <c:v>-325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7AC-43CB-9CB9-9189498EA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9474576"/>
        <c:axId val="189475136"/>
        <c:axId val="0"/>
      </c:bar3DChart>
      <c:catAx>
        <c:axId val="18947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9475136"/>
        <c:crosses val="autoZero"/>
        <c:auto val="1"/>
        <c:lblAlgn val="ctr"/>
        <c:lblOffset val="100"/>
        <c:noMultiLvlLbl val="0"/>
      </c:catAx>
      <c:valAx>
        <c:axId val="18947513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189474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56439841379048"/>
          <c:y val="0.41720521210704686"/>
          <c:w val="0.29543560158620968"/>
          <c:h val="0.239797826341007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3"/>
            <c:bubble3D val="0"/>
            <c:explosion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288-4DE3-B3B1-9ADBE2BD93CF}"/>
              </c:ext>
            </c:extLst>
          </c:dPt>
          <c:dPt>
            <c:idx val="4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288-4DE3-B3B1-9ADBE2BD93CF}"/>
              </c:ext>
            </c:extLst>
          </c:dPt>
          <c:dPt>
            <c:idx val="5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3-F288-4DE3-B3B1-9ADBE2BD93CF}"/>
              </c:ext>
            </c:extLst>
          </c:dPt>
          <c:dPt>
            <c:idx val="6"/>
            <c:bubble3D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4-F288-4DE3-B3B1-9ADBE2BD93CF}"/>
              </c:ext>
            </c:extLst>
          </c:dPt>
          <c:dPt>
            <c:idx val="8"/>
            <c:bubble3D val="0"/>
            <c:explosion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5-F288-4DE3-B3B1-9ADBE2BD93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PT Astra Serif" panose="020A0603040505020204" pitchFamily="18" charset="-52"/>
                    <a:ea typeface="PT Astra Serif" panose="020A0603040505020204" pitchFamily="18" charset="-52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Общегосуд. вопросы                (219 437,51)</c:v>
                </c:pt>
                <c:pt idx="1">
                  <c:v>Нац.оборона, нац. безоп. и правоохран. деятельность          (7 435,02)</c:v>
                </c:pt>
                <c:pt idx="2">
                  <c:v>Нац. экономика (333 102,72)</c:v>
                </c:pt>
                <c:pt idx="3">
                  <c:v>ЖКХ (226 349,79)</c:v>
                </c:pt>
                <c:pt idx="4">
                  <c:v>Охрана окружающей среды         
(13 299,49)</c:v>
                </c:pt>
                <c:pt idx="5">
                  <c:v>Образование (994 148,39)</c:v>
                </c:pt>
                <c:pt idx="6">
                  <c:v>Культура, кинематография (169 864,48)</c:v>
                </c:pt>
                <c:pt idx="7">
                  <c:v>Соц. политика (89 947,78)</c:v>
                </c:pt>
                <c:pt idx="8">
                  <c:v>Физ.культура и спорт                           (215 855,63)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219437.51</c:v>
                </c:pt>
                <c:pt idx="1">
                  <c:v>7435.0199999999995</c:v>
                </c:pt>
                <c:pt idx="2">
                  <c:v>333102.71999999997</c:v>
                </c:pt>
                <c:pt idx="3">
                  <c:v>226349.79</c:v>
                </c:pt>
                <c:pt idx="4">
                  <c:v>13299.49</c:v>
                </c:pt>
                <c:pt idx="5">
                  <c:v>994148.39</c:v>
                </c:pt>
                <c:pt idx="6">
                  <c:v>169864.48</c:v>
                </c:pt>
                <c:pt idx="7">
                  <c:v>89947.78</c:v>
                </c:pt>
                <c:pt idx="8">
                  <c:v>215855.63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288-4DE3-B3B1-9ADBE2BD93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676870355352386"/>
          <c:y val="2.3497970895844433E-2"/>
          <c:w val="0.37798540576321538"/>
          <c:h val="0.97545492061440575"/>
        </c:manualLayout>
      </c:layout>
      <c:overlay val="0"/>
      <c:txPr>
        <a:bodyPr/>
        <a:lstStyle/>
        <a:p>
          <a:pPr>
            <a:defRPr>
              <a:latin typeface="PT Astra Serif" panose="020A0603040505020204" pitchFamily="18" charset="-52"/>
              <a:ea typeface="PT Astra Serif" panose="020A0603040505020204" pitchFamily="18" charset="-52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44</c:v>
                </c:pt>
                <c:pt idx="1">
                  <c:v>46</c:v>
                </c:pt>
                <c:pt idx="2">
                  <c:v>42</c:v>
                </c:pt>
                <c:pt idx="3">
                  <c:v>257</c:v>
                </c:pt>
                <c:pt idx="4">
                  <c:v>83</c:v>
                </c:pt>
                <c:pt idx="5">
                  <c:v>24</c:v>
                </c:pt>
                <c:pt idx="6">
                  <c:v>9</c:v>
                </c:pt>
                <c:pt idx="7">
                  <c:v>18</c:v>
                </c:pt>
                <c:pt idx="8">
                  <c:v>29</c:v>
                </c:pt>
                <c:pt idx="9">
                  <c:v>12</c:v>
                </c:pt>
                <c:pt idx="10">
                  <c:v>8</c:v>
                </c:pt>
                <c:pt idx="11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30</c:v>
                </c:pt>
                <c:pt idx="1">
                  <c:v>45</c:v>
                </c:pt>
                <c:pt idx="2">
                  <c:v>41</c:v>
                </c:pt>
                <c:pt idx="3">
                  <c:v>248</c:v>
                </c:pt>
                <c:pt idx="4">
                  <c:v>92</c:v>
                </c:pt>
                <c:pt idx="5">
                  <c:v>24</c:v>
                </c:pt>
                <c:pt idx="6">
                  <c:v>16</c:v>
                </c:pt>
                <c:pt idx="7">
                  <c:v>18</c:v>
                </c:pt>
                <c:pt idx="8">
                  <c:v>29</c:v>
                </c:pt>
                <c:pt idx="9">
                  <c:v>14</c:v>
                </c:pt>
                <c:pt idx="10">
                  <c:v>8</c:v>
                </c:pt>
                <c:pt idx="11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2211296"/>
        <c:axId val="242211856"/>
        <c:axId val="0"/>
      </c:bar3DChart>
      <c:catAx>
        <c:axId val="24221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PT Astra Serif" panose="020A0603040505020204" pitchFamily="18" charset="-52"/>
                <a:ea typeface="PT Astra Serif" panose="020A0603040505020204" pitchFamily="18" charset="-52"/>
              </a:defRPr>
            </a:pPr>
            <a:endParaRPr lang="ru-RU"/>
          </a:p>
        </c:txPr>
        <c:crossAx val="242211856"/>
        <c:crosses val="autoZero"/>
        <c:auto val="1"/>
        <c:lblAlgn val="ctr"/>
        <c:lblOffset val="100"/>
        <c:noMultiLvlLbl val="0"/>
      </c:catAx>
      <c:valAx>
        <c:axId val="242211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PT Astra Serif" panose="020A0603040505020204" pitchFamily="18" charset="-52"/>
                <a:ea typeface="PT Astra Serif" panose="020A0603040505020204" pitchFamily="18" charset="-52"/>
              </a:defRPr>
            </a:pPr>
            <a:endParaRPr lang="ru-RU"/>
          </a:p>
        </c:txPr>
        <c:crossAx val="242211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143EA2-4D6F-4619-AC55-9C21281E2262}" type="doc">
      <dgm:prSet loTypeId="urn:microsoft.com/office/officeart/2005/8/layout/vList6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4CF580C-DDCD-449E-945A-67638E4D6F1B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406119A9-57D2-4717-A68D-30847B98D7E5}" type="sib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BEC49-BFC4-4486-8A19-1476C83E3A73}" type="par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4639C-97A3-4293-AAAD-B8A8C88BEF4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</a:t>
          </a:r>
        </a:p>
        <a:p>
          <a:pPr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ховское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BF49184D-4C0D-440E-B851-39DD65648A86}" type="par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FF3084-E731-41F5-B155-2876AE701F10}" type="sib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70EAE1-D1C2-4C2E-A426-0DB7571B91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д.Победа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с.Больше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-Дорохово,                 д. Воронино-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Яя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строительство газовых котельных;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3F820C7-BFDC-4F91-BE99-C3BD6BBB3E1B}" type="par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9105FB-F865-489C-88D3-29A7E18D8AB7}" type="sib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0302F1-5C16-4334-89A8-E105257C0668}">
      <dgm:prSet custT="1"/>
      <dgm:spPr/>
      <dgm:t>
        <a:bodyPr/>
        <a:lstStyle/>
        <a:p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Ягодное сельское поселение</a:t>
          </a:r>
        </a:p>
      </dgm:t>
    </dgm:pt>
    <dgm:pt modelId="{5642290A-E0F5-4A4D-8A5B-721ED6DDB86E}" type="par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751C3C-8D91-41A3-A6A8-38CFC6160CF6}" type="sib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C01D1-530A-413C-B8DE-A71B09168E1D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Строительство убойного цеха с последующей переработкой, д. </a:t>
          </a:r>
          <a:r>
            <a:rPr lang="ru-RU" sz="1300" dirty="0" err="1" smtClean="0">
              <a:latin typeface="Times New Roman" pitchFamily="18" charset="0"/>
              <a:cs typeface="Times New Roman" pitchFamily="18" charset="0"/>
            </a:rPr>
            <a:t>Маложирово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5259D69-EFE8-4226-853F-241644A4FE79}" type="par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D53D29-2076-4069-9865-FCF10CDEAEFA}" type="sib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BB9E2B-77D7-4CB1-98E8-9D4EE78F1DC3}">
      <dgm:prSet custT="1"/>
      <dgm:spPr/>
      <dgm:t>
        <a:bodyPr/>
        <a:lstStyle/>
        <a:p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Новокусковское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6061E1A8-417B-42EE-8FC0-F1D5EA8447C4}" type="par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C7A2F5-5601-4243-8253-219B202349DA}" type="sib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879090-7D44-4616-870C-5469B59B55CC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8389E59-8706-45D2-91C0-E267950B4566}" type="par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BC1689-9A3A-4C6B-B76E-394C617AA2C7}" type="sib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64F30A-ADBE-4DA8-AD41-9F0AF514F5DE}">
      <dgm:prSet custT="1"/>
      <dgm:spPr/>
      <dgm:t>
        <a:bodyPr/>
        <a:lstStyle/>
        <a:p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Батуринское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01908027-3064-4CF8-A46D-7BE6C5DC9F4D}" type="par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8A9FAE-B3F9-4441-913F-EE440EF2C74C}" type="sib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EC4135-3E9F-4DA9-990A-27628E6F86B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Создание заготовительных пунктов дикоросов с первичной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переработкой.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BB931D6-7F51-4125-91B2-247BC3C24658}" type="par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55B986-59A5-4D48-9A5A-CC65A6EA9736}" type="sib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603E65-E710-4074-B112-B42D23FFAC28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FD29B2B-7430-42ED-A528-7726601C57AF}" type="par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B7634-E04F-4DD6-BBEB-04CE8C62B56F}" type="sib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0AE346-5412-434D-8693-C4C6A650167B}">
      <dgm:prSet phldrT="[Текст]" custT="1"/>
      <dgm:spPr/>
      <dgm:t>
        <a:bodyPr/>
        <a:lstStyle/>
        <a:p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Новиковское сельское поселение</a:t>
          </a:r>
        </a:p>
      </dgm:t>
    </dgm:pt>
    <dgm:pt modelId="{D5E96A5C-E66F-43CC-868A-E498A4D6B5EB}" type="sib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24EEB5-EDE1-46F7-9875-AC06F731C3E5}" type="par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18E27F-B7F9-490F-948A-1F1045DF3B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нового молочно-товарного комплекса на 1 999 голов ООО «</a:t>
          </a:r>
          <a:r>
            <a:rPr lang="ru-RU" sz="13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Большедороховское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молоко».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92C30EFA-BDEC-4C31-849C-A335465E4C16}" type="par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3C1F1AA-155A-45BC-8BAA-33CDC732560B}" type="sib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5016EA0-AF07-4447-AF5D-659F2C86EB9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с. Ново - Кусково, д. </a:t>
          </a:r>
          <a:r>
            <a:rPr lang="ru-RU" sz="13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Старо – Кусково, </a:t>
          </a: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газовых </a:t>
          </a: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котельных.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7BBED3FA-DBA8-4751-83F2-2A8FD99CC505}" type="par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3FA13EA-90EA-4122-9EAC-50E956206A47}" type="sib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88FD57D-FB04-4117-8670-8D203ADD654B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D3A32E3-FDF7-4A11-92EB-118ED20D6482}" type="par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BD2E9A82-0F8A-4E20-BE8D-50120A3A803D}" type="sib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DA3B8BE-F806-4754-9521-5FA6A4B4F591}">
      <dgm:prSet custT="1"/>
      <dgm:spPr/>
      <dgm:t>
        <a:bodyPr/>
        <a:lstStyle/>
        <a:p>
          <a:pPr>
            <a:spcAft>
              <a:spcPct val="15000"/>
            </a:spcAft>
          </a:pPr>
          <a:endParaRPr lang="ru-RU" sz="1300" dirty="0">
            <a:solidFill>
              <a:srgbClr val="003618"/>
            </a:solidFill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657A256-0282-4E18-8990-9E5F6B67F0FF}" type="par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05142A9-4877-41FA-B727-FFAD7D28D14E}" type="sib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3FE1E28-B90C-49DC-A922-36531BB7FE6A}">
      <dgm:prSet phldrT="[Текст]" custT="1"/>
      <dgm:spPr/>
      <dgm:t>
        <a:bodyPr/>
        <a:lstStyle/>
        <a:p>
          <a:r>
            <a:rPr lang="ru-RU" sz="13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Асиновское</a:t>
          </a:r>
          <a:r>
            <a: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городское поселение</a:t>
          </a:r>
        </a:p>
      </dgm:t>
    </dgm:pt>
    <dgm:pt modelId="{D4CA43CA-4378-4B8D-A847-0987B7CA6AA2}" type="par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D12A971-0ECB-4F2B-935E-2114394DA770}" type="sib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9AD9823-5CE1-4C18-B75E-F3F60559488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газораспределительных сетей;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AE8AB2E-75AF-42AB-AE2A-FA00EBCE8EF0}" type="sib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B717D51-89D6-4966-ACBA-74A56FEEB1C2}" type="par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0346EECE-9626-4DE0-A323-ACD20770E9B1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5F323A45-4FE6-4864-A3AC-A62E6EB5DBEF}" type="parTrans" cxnId="{839BF62D-6541-465B-A695-F9E9FE75BDD4}">
      <dgm:prSet/>
      <dgm:spPr/>
      <dgm:t>
        <a:bodyPr/>
        <a:lstStyle/>
        <a:p>
          <a:endParaRPr lang="ru-RU"/>
        </a:p>
      </dgm:t>
    </dgm:pt>
    <dgm:pt modelId="{13455D2D-8F42-42D7-B18F-FDEF449C4BB4}" type="sibTrans" cxnId="{839BF62D-6541-465B-A695-F9E9FE75BDD4}">
      <dgm:prSet/>
      <dgm:spPr/>
      <dgm:t>
        <a:bodyPr/>
        <a:lstStyle/>
        <a:p>
          <a:endParaRPr lang="ru-RU"/>
        </a:p>
      </dgm:t>
    </dgm:pt>
    <dgm:pt modelId="{1CE194A0-07F0-4DEF-BA50-4FE2B1B5DF7A}">
      <dgm:prSet custT="1"/>
      <dgm:spPr/>
      <dgm:t>
        <a:bodyPr/>
        <a:lstStyle/>
        <a:p>
          <a:pPr algn="just"/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экологической базы отдыха д. Вороно- Пашня.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39CE5301-2EA1-44A2-AEBD-28FE5ACC4E47}" type="parTrans" cxnId="{854E7EC4-7D43-48DC-B4BB-440C9B0F2C1C}">
      <dgm:prSet/>
      <dgm:spPr/>
      <dgm:t>
        <a:bodyPr/>
        <a:lstStyle/>
        <a:p>
          <a:endParaRPr lang="ru-RU"/>
        </a:p>
      </dgm:t>
    </dgm:pt>
    <dgm:pt modelId="{2DB551CA-FFB0-4FDD-91CB-A6AB546E3FC7}" type="sibTrans" cxnId="{854E7EC4-7D43-48DC-B4BB-440C9B0F2C1C}">
      <dgm:prSet/>
      <dgm:spPr/>
      <dgm:t>
        <a:bodyPr/>
        <a:lstStyle/>
        <a:p>
          <a:endParaRPr lang="ru-RU"/>
        </a:p>
      </dgm:t>
    </dgm:pt>
    <dgm:pt modelId="{5B964448-A695-45F6-A214-EE794E0A7347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F58A409D-7883-4E78-95DB-1BC307E92027}" type="parTrans" cxnId="{25869D44-DCB7-44B3-8AB1-5655E15FD2A7}">
      <dgm:prSet/>
      <dgm:spPr/>
      <dgm:t>
        <a:bodyPr/>
        <a:lstStyle/>
        <a:p>
          <a:endParaRPr lang="ru-RU"/>
        </a:p>
      </dgm:t>
    </dgm:pt>
    <dgm:pt modelId="{978CCF4E-8D0D-4C3B-A521-3BCA3669498E}" type="sibTrans" cxnId="{25869D44-DCB7-44B3-8AB1-5655E15FD2A7}">
      <dgm:prSet/>
      <dgm:spPr/>
      <dgm:t>
        <a:bodyPr/>
        <a:lstStyle/>
        <a:p>
          <a:endParaRPr lang="ru-RU"/>
        </a:p>
      </dgm:t>
    </dgm:pt>
    <dgm:pt modelId="{BB0E83F9-D0AA-4326-A170-B6454298EBD1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020AC98-CCB7-46B7-B300-1A9909408870}" type="parTrans" cxnId="{C144546A-AD32-4C32-B4EF-B694FECF16D4}">
      <dgm:prSet/>
      <dgm:spPr/>
      <dgm:t>
        <a:bodyPr/>
        <a:lstStyle/>
        <a:p>
          <a:endParaRPr lang="ru-RU"/>
        </a:p>
      </dgm:t>
    </dgm:pt>
    <dgm:pt modelId="{9043CC4E-9319-4507-A80E-4473C547CCF5}" type="sibTrans" cxnId="{C144546A-AD32-4C32-B4EF-B694FECF16D4}">
      <dgm:prSet/>
      <dgm:spPr/>
      <dgm:t>
        <a:bodyPr/>
        <a:lstStyle/>
        <a:p>
          <a:endParaRPr lang="ru-RU"/>
        </a:p>
      </dgm:t>
    </dgm:pt>
    <dgm:pt modelId="{33FB403C-2806-49AD-99A4-EF2142F4CD73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торгового центра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6709F34-022F-4340-8551-9F604BC8032E}" type="parTrans" cxnId="{86F1EECB-8F4B-48FB-83EF-4F9F1357141C}">
      <dgm:prSet/>
      <dgm:spPr/>
      <dgm:t>
        <a:bodyPr/>
        <a:lstStyle/>
        <a:p>
          <a:endParaRPr lang="ru-RU"/>
        </a:p>
      </dgm:t>
    </dgm:pt>
    <dgm:pt modelId="{6C549D73-985E-4DBC-998D-2A9F3B6B642B}" type="sibTrans" cxnId="{86F1EECB-8F4B-48FB-83EF-4F9F1357141C}">
      <dgm:prSet/>
      <dgm:spPr/>
      <dgm:t>
        <a:bodyPr/>
        <a:lstStyle/>
        <a:p>
          <a:endParaRPr lang="ru-RU"/>
        </a:p>
      </dgm:t>
    </dgm:pt>
    <dgm:pt modelId="{D77650FD-6857-4F0B-ABBF-7FE99918A75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мусоросортировочного комплекса;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35CE471-48E9-42C3-96D1-E0679D22C8C9}" type="parTrans" cxnId="{BDA58818-503D-4D52-B61F-61591662BFB3}">
      <dgm:prSet/>
      <dgm:spPr/>
      <dgm:t>
        <a:bodyPr/>
        <a:lstStyle/>
        <a:p>
          <a:endParaRPr lang="ru-RU"/>
        </a:p>
      </dgm:t>
    </dgm:pt>
    <dgm:pt modelId="{0CED6145-847E-4F69-A4AB-C5BB10D8A8EA}" type="sibTrans" cxnId="{BDA58818-503D-4D52-B61F-61591662BFB3}">
      <dgm:prSet/>
      <dgm:spPr/>
      <dgm:t>
        <a:bodyPr/>
        <a:lstStyle/>
        <a:p>
          <a:endParaRPr lang="ru-RU"/>
        </a:p>
      </dgm:t>
    </dgm:pt>
    <dgm:pt modelId="{07E9440B-95C5-4991-A083-933586D689F6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очистных сооружений в </a:t>
          </a:r>
          <a:r>
            <a:rPr lang="ru-RU" sz="1300" dirty="0" err="1" smtClean="0">
              <a:latin typeface="PT Astra Serif" panose="020A0603040505020204" pitchFamily="18" charset="-52"/>
              <a:cs typeface="Times New Roman" pitchFamily="18" charset="0"/>
            </a:rPr>
            <a:t>с.Ягодное</a:t>
          </a:r>
          <a:endParaRPr lang="ru-RU" sz="13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gm:t>
    </dgm:pt>
    <dgm:pt modelId="{36EEDD78-9C97-49D1-A5E2-F15DA44DD0C9}" type="parTrans" cxnId="{203D39C5-31B8-4269-B29D-97869910FDFB}">
      <dgm:prSet/>
      <dgm:spPr/>
      <dgm:t>
        <a:bodyPr/>
        <a:lstStyle/>
        <a:p>
          <a:endParaRPr lang="ru-RU"/>
        </a:p>
      </dgm:t>
    </dgm:pt>
    <dgm:pt modelId="{5A58935A-BE8A-46EC-B20C-1393B84D4DF9}" type="sibTrans" cxnId="{203D39C5-31B8-4269-B29D-97869910FDFB}">
      <dgm:prSet/>
      <dgm:spPr/>
      <dgm:t>
        <a:bodyPr/>
        <a:lstStyle/>
        <a:p>
          <a:endParaRPr lang="ru-RU"/>
        </a:p>
      </dgm:t>
    </dgm:pt>
    <dgm:pt modelId="{E81C8622-F223-4923-97DA-2EA1E52A6AA3}" type="pres">
      <dgm:prSet presAssocID="{4F143EA2-4D6F-4619-AC55-9C21281E22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E7C18C-378B-4F95-B57F-96E9AA0771F5}" type="pres">
      <dgm:prSet presAssocID="{1B0AE346-5412-434D-8693-C4C6A650167B}" presName="linNode" presStyleCnt="0"/>
      <dgm:spPr/>
    </dgm:pt>
    <dgm:pt modelId="{52457D0A-F0E6-46C9-BA7B-C5EAFB2F9511}" type="pres">
      <dgm:prSet presAssocID="{1B0AE346-5412-434D-8693-C4C6A650167B}" presName="parentShp" presStyleLbl="node1" presStyleIdx="0" presStyleCnt="6" custScaleX="76400" custScaleY="130285" custLinFactY="100000" custLinFactNeighborX="-78" custLinFactNeighborY="113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F600-600D-4C17-9C4C-2F1900016CD1}" type="pres">
      <dgm:prSet presAssocID="{1B0AE346-5412-434D-8693-C4C6A650167B}" presName="childShp" presStyleLbl="bgAccFollowNode1" presStyleIdx="0" presStyleCnt="6" custScaleX="114467" custScaleY="149707" custLinFactY="100000" custLinFactNeighborX="117" custLinFactNeighborY="128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618D-A422-4A80-8FDC-FF23361654DC}" type="pres">
      <dgm:prSet presAssocID="{D5E96A5C-E66F-43CC-868A-E498A4D6B5EB}" presName="spacing" presStyleCnt="0"/>
      <dgm:spPr/>
    </dgm:pt>
    <dgm:pt modelId="{EE52771F-4DC4-42E2-91BB-01ACB8A7B857}" type="pres">
      <dgm:prSet presAssocID="{CBA4639C-97A3-4293-AAAD-B8A8C88BEF48}" presName="linNode" presStyleCnt="0"/>
      <dgm:spPr/>
    </dgm:pt>
    <dgm:pt modelId="{3ED914A5-6439-4E29-AFF3-F38716B96729}" type="pres">
      <dgm:prSet presAssocID="{CBA4639C-97A3-4293-AAAD-B8A8C88BEF48}" presName="parentShp" presStyleLbl="node1" presStyleIdx="1" presStyleCnt="6" custScaleX="68599" custScaleY="148448" custLinFactY="100000" custLinFactNeighborX="313" custLinFactNeighborY="107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02B71-B14C-4272-9885-6D10C8AD9F1B}" type="pres">
      <dgm:prSet presAssocID="{CBA4639C-97A3-4293-AAAD-B8A8C88BEF48}" presName="childShp" presStyleLbl="bgAccFollowNode1" presStyleIdx="1" presStyleCnt="6" custScaleX="116958" custScaleY="132907" custLinFactY="90202" custLinFactNeighborX="3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AA92-5A7E-4AB3-A5A8-0509BDF0FD1C}" type="pres">
      <dgm:prSet presAssocID="{8BFF3084-E731-41F5-B155-2876AE701F10}" presName="spacing" presStyleCnt="0"/>
      <dgm:spPr/>
    </dgm:pt>
    <dgm:pt modelId="{BBEFC4E9-BE8F-4660-9F48-3418C6BC5065}" type="pres">
      <dgm:prSet presAssocID="{7B0302F1-5C16-4334-89A8-E105257C0668}" presName="linNode" presStyleCnt="0"/>
      <dgm:spPr/>
    </dgm:pt>
    <dgm:pt modelId="{D46FBFF2-5516-48E4-9AA7-AEAA300FC7A4}" type="pres">
      <dgm:prSet presAssocID="{7B0302F1-5C16-4334-89A8-E105257C0668}" presName="parentShp" presStyleLbl="node1" presStyleIdx="2" presStyleCnt="6" custScaleX="70157" custScaleY="143096" custLinFactY="94908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54D16-3578-4CD0-B9C3-D145C99E194D}" type="pres">
      <dgm:prSet presAssocID="{7B0302F1-5C16-4334-89A8-E105257C0668}" presName="childShp" presStyleLbl="bgAccFollowNode1" presStyleIdx="2" presStyleCnt="6" custScaleX="119660" custScaleY="140106" custLinFactY="94908" custLinFactNeighborX="1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68FC9-4C8B-4620-8FF6-D8D34B0A4798}" type="pres">
      <dgm:prSet presAssocID="{2B751C3C-8D91-41A3-A6A8-38CFC6160CF6}" presName="spacing" presStyleCnt="0"/>
      <dgm:spPr/>
    </dgm:pt>
    <dgm:pt modelId="{78A37848-A623-40D1-A70C-9CC9B29F4E93}" type="pres">
      <dgm:prSet presAssocID="{20BB9E2B-77D7-4CB1-98E8-9D4EE78F1DC3}" presName="linNode" presStyleCnt="0"/>
      <dgm:spPr/>
    </dgm:pt>
    <dgm:pt modelId="{DFA2EC5B-0E90-42C0-920F-A7119C439957}" type="pres">
      <dgm:prSet presAssocID="{20BB9E2B-77D7-4CB1-98E8-9D4EE78F1DC3}" presName="parentShp" presStyleLbl="node1" presStyleIdx="3" presStyleCnt="6" custScaleX="70157" custScaleY="140217" custLinFactY="81625" custLinFactNeighborX="-10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3B579-422A-4CE1-9E70-477C58CFDE64}" type="pres">
      <dgm:prSet presAssocID="{20BB9E2B-77D7-4CB1-98E8-9D4EE78F1DC3}" presName="childShp" presStyleLbl="bgAccFollowNode1" presStyleIdx="3" presStyleCnt="6" custScaleX="118127" custScaleY="130324" custLinFactY="81624" custLinFactNeighborX="-10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F02FE-43F8-4347-A17F-221EB07537D5}" type="pres">
      <dgm:prSet presAssocID="{D6C7A2F5-5601-4243-8253-219B202349DA}" presName="spacing" presStyleCnt="0"/>
      <dgm:spPr/>
    </dgm:pt>
    <dgm:pt modelId="{B089A642-F7F4-4D86-A7F1-ED6EF57E21F2}" type="pres">
      <dgm:prSet presAssocID="{D064F30A-ADBE-4DA8-AD41-9F0AF514F5DE}" presName="linNode" presStyleCnt="0"/>
      <dgm:spPr/>
    </dgm:pt>
    <dgm:pt modelId="{BED44F6A-0DB8-4B69-9396-62B1D54C3758}" type="pres">
      <dgm:prSet presAssocID="{D064F30A-ADBE-4DA8-AD41-9F0AF514F5DE}" presName="parentShp" presStyleLbl="node1" presStyleIdx="4" presStyleCnt="6" custScaleX="70157" custLinFactY="84501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8355-16B1-4097-B3D8-30ECD6899260}" type="pres">
      <dgm:prSet presAssocID="{D064F30A-ADBE-4DA8-AD41-9F0AF514F5DE}" presName="childShp" presStyleLbl="bgAccFollowNode1" presStyleIdx="4" presStyleCnt="6" custScaleX="125116" custLinFactY="92487" custLinFactNeighborX="1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166B6-1946-43AD-92AA-FD284A9B90EC}" type="pres">
      <dgm:prSet presAssocID="{4F8A9FAE-B3F9-4441-913F-EE440EF2C74C}" presName="spacing" presStyleCnt="0"/>
      <dgm:spPr/>
    </dgm:pt>
    <dgm:pt modelId="{A6FB2EA0-BCD4-4D9F-9ECD-EEF0A9C4978E}" type="pres">
      <dgm:prSet presAssocID="{D3FE1E28-B90C-49DC-A922-36531BB7FE6A}" presName="linNode" presStyleCnt="0"/>
      <dgm:spPr/>
    </dgm:pt>
    <dgm:pt modelId="{D62F21C7-9180-4F99-A530-EF585AFA5347}" type="pres">
      <dgm:prSet presAssocID="{D3FE1E28-B90C-49DC-A922-36531BB7FE6A}" presName="parentShp" presStyleLbl="node1" presStyleIdx="5" presStyleCnt="6" custScaleX="70157" custScaleY="211022" custLinFactY="-400000" custLinFactNeighborX="-1250" custLinFactNeighborY="-418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BBEA1-B268-44DE-B322-7FD1BD03A755}" type="pres">
      <dgm:prSet presAssocID="{D3FE1E28-B90C-49DC-A922-36531BB7FE6A}" presName="childShp" presStyleLbl="bgAccFollowNode1" presStyleIdx="5" presStyleCnt="6" custScaleX="117558" custScaleY="203512" custLinFactY="-400000" custLinFactNeighborX="1875" custLinFactNeighborY="-440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91D75-ADFA-4A22-99BD-BDAF07EE95C7}" type="presOf" srcId="{4F143EA2-4D6F-4619-AC55-9C21281E2262}" destId="{E81C8622-F223-4923-97DA-2EA1E52A6AA3}" srcOrd="0" destOrd="0" presId="urn:microsoft.com/office/officeart/2005/8/layout/vList6"/>
    <dgm:cxn modelId="{203D39C5-31B8-4269-B29D-97869910FDFB}" srcId="{7B0302F1-5C16-4334-89A8-E105257C0668}" destId="{07E9440B-95C5-4991-A083-933586D689F6}" srcOrd="1" destOrd="0" parTransId="{36EEDD78-9C97-49D1-A5E2-F15DA44DD0C9}" sibTransId="{5A58935A-BE8A-46EC-B20C-1393B84D4DF9}"/>
    <dgm:cxn modelId="{AFD84000-BCAA-4191-92FE-13CB4F531146}" srcId="{4F143EA2-4D6F-4619-AC55-9C21281E2262}" destId="{CBA4639C-97A3-4293-AAAD-B8A8C88BEF48}" srcOrd="1" destOrd="0" parTransId="{BF49184D-4C0D-440E-B851-39DD65648A86}" sibTransId="{8BFF3084-E731-41F5-B155-2876AE701F10}"/>
    <dgm:cxn modelId="{AD79358E-0183-4531-B8BB-49509F59BAF4}" srcId="{D3FE1E28-B90C-49DC-A922-36531BB7FE6A}" destId="{F9AD9823-5CE1-4C18-B75E-F3F60559488E}" srcOrd="0" destOrd="0" parTransId="{8B717D51-89D6-4966-ACBA-74A56FEEB1C2}" sibTransId="{DAE8AB2E-75AF-42AB-AE2A-FA00EBCE8EF0}"/>
    <dgm:cxn modelId="{64F2A5AD-9B98-4A9D-804A-A6EC0A84DC6B}" type="presOf" srcId="{8FEC4135-3E9F-4DA9-990A-27628E6F86BE}" destId="{47148355-16B1-4097-B3D8-30ECD6899260}" srcOrd="0" destOrd="0" presId="urn:microsoft.com/office/officeart/2005/8/layout/vList6"/>
    <dgm:cxn modelId="{710541B8-41D2-48A7-9332-51D00E4F12CE}" type="presOf" srcId="{07E9440B-95C5-4991-A083-933586D689F6}" destId="{50F54D16-3578-4CD0-B9C3-D145C99E194D}" srcOrd="0" destOrd="1" presId="urn:microsoft.com/office/officeart/2005/8/layout/vList6"/>
    <dgm:cxn modelId="{839BF62D-6541-465B-A695-F9E9FE75BDD4}" srcId="{CBA4639C-97A3-4293-AAAD-B8A8C88BEF48}" destId="{0346EECE-9626-4DE0-A323-ACD20770E9B1}" srcOrd="2" destOrd="0" parTransId="{5F323A45-4FE6-4864-A3AC-A62E6EB5DBEF}" sibTransId="{13455D2D-8F42-42D7-B18F-FDEF449C4BB4}"/>
    <dgm:cxn modelId="{19D46A8A-BDA7-4AA1-B551-6E88926E45D8}" srcId="{7B0302F1-5C16-4334-89A8-E105257C0668}" destId="{C8CC01D1-530A-413C-B8DE-A71B09168E1D}" srcOrd="0" destOrd="0" parTransId="{A5259D69-EFE8-4226-853F-241644A4FE79}" sibTransId="{58D53D29-2076-4069-9865-FCF10CDEAEFA}"/>
    <dgm:cxn modelId="{37BE5777-4293-4764-B7F4-FF172FB90F24}" srcId="{4F143EA2-4D6F-4619-AC55-9C21281E2262}" destId="{7B0302F1-5C16-4334-89A8-E105257C0668}" srcOrd="2" destOrd="0" parTransId="{5642290A-E0F5-4A4D-8A5B-721ED6DDB86E}" sibTransId="{2B751C3C-8D91-41A3-A6A8-38CFC6160CF6}"/>
    <dgm:cxn modelId="{6A7C0168-F60D-4F8F-94FE-0DDC9491E3B7}" type="presOf" srcId="{EC879090-7D44-4616-870C-5469B59B55CC}" destId="{2AB3B579-422A-4CE1-9E70-477C58CFDE64}" srcOrd="0" destOrd="0" presId="urn:microsoft.com/office/officeart/2005/8/layout/vList6"/>
    <dgm:cxn modelId="{BC9E0F87-A7BB-40A5-A45F-3ACB3EDC2C7E}" type="presOf" srcId="{2B603E65-E710-4074-B112-B42D23FFAC28}" destId="{47148355-16B1-4097-B3D8-30ECD6899260}" srcOrd="0" destOrd="1" presId="urn:microsoft.com/office/officeart/2005/8/layout/vList6"/>
    <dgm:cxn modelId="{3BB24095-72CF-4A58-9647-BB5F9EF1D726}" type="presOf" srcId="{1B0AE346-5412-434D-8693-C4C6A650167B}" destId="{52457D0A-F0E6-46C9-BA7B-C5EAFB2F9511}" srcOrd="0" destOrd="0" presId="urn:microsoft.com/office/officeart/2005/8/layout/vList6"/>
    <dgm:cxn modelId="{6E3A06A4-52A8-471E-AA64-AC7BB75D0C7A}" srcId="{4F143EA2-4D6F-4619-AC55-9C21281E2262}" destId="{20BB9E2B-77D7-4CB1-98E8-9D4EE78F1DC3}" srcOrd="3" destOrd="0" parTransId="{6061E1A8-417B-42EE-8FC0-F1D5EA8447C4}" sibTransId="{D6C7A2F5-5601-4243-8253-219B202349DA}"/>
    <dgm:cxn modelId="{DE337CAA-1E3B-453E-86DB-CBE295475649}" type="presOf" srcId="{15016EA0-AF07-4447-AF5D-659F2C86EB9E}" destId="{2AB3B579-422A-4CE1-9E70-477C58CFDE64}" srcOrd="0" destOrd="1" presId="urn:microsoft.com/office/officeart/2005/8/layout/vList6"/>
    <dgm:cxn modelId="{C144546A-AD32-4C32-B4EF-B694FECF16D4}" srcId="{1B0AE346-5412-434D-8693-C4C6A650167B}" destId="{BB0E83F9-D0AA-4326-A170-B6454298EBD1}" srcOrd="2" destOrd="0" parTransId="{D020AC98-CCB7-46B7-B300-1A9909408870}" sibTransId="{9043CC4E-9319-4507-A80E-4473C547CCF5}"/>
    <dgm:cxn modelId="{675DC3F7-A9DD-401F-A5BD-92F96A5AD56D}" type="presOf" srcId="{CBA4639C-97A3-4293-AAAD-B8A8C88BEF48}" destId="{3ED914A5-6439-4E29-AFF3-F38716B96729}" srcOrd="0" destOrd="0" presId="urn:microsoft.com/office/officeart/2005/8/layout/vList6"/>
    <dgm:cxn modelId="{E78F8F5E-B488-4A83-8C7A-C00653CC1A70}" type="presOf" srcId="{F9AD9823-5CE1-4C18-B75E-F3F60559488E}" destId="{E11BBEA1-B268-44DE-B322-7FD1BD03A755}" srcOrd="0" destOrd="0" presId="urn:microsoft.com/office/officeart/2005/8/layout/vList6"/>
    <dgm:cxn modelId="{53C9ED46-55DB-46EB-9ED3-4C5B48E4BE99}" srcId="{20BB9E2B-77D7-4CB1-98E8-9D4EE78F1DC3}" destId="{FDA3B8BE-F806-4754-9521-5FA6A4B4F591}" srcOrd="3" destOrd="0" parTransId="{2657A256-0282-4E18-8990-9E5F6B67F0FF}" sibTransId="{805142A9-4877-41FA-B727-FFAD7D28D14E}"/>
    <dgm:cxn modelId="{011BEFE7-46D5-4935-B2E9-28302CFC1394}" type="presOf" srcId="{388FD57D-FB04-4117-8670-8D203ADD654B}" destId="{2AB3B579-422A-4CE1-9E70-477C58CFDE64}" srcOrd="0" destOrd="2" presId="urn:microsoft.com/office/officeart/2005/8/layout/vList6"/>
    <dgm:cxn modelId="{BDA58818-503D-4D52-B61F-61591662BFB3}" srcId="{D3FE1E28-B90C-49DC-A922-36531BB7FE6A}" destId="{D77650FD-6857-4F0B-ABBF-7FE99918A75C}" srcOrd="1" destOrd="0" parTransId="{035CE471-48E9-42C3-96D1-E0679D22C8C9}" sibTransId="{0CED6145-847E-4F69-A4AB-C5BB10D8A8EA}"/>
    <dgm:cxn modelId="{53F43ADD-4088-40CE-96C5-AEBE795D61E8}" srcId="{4F143EA2-4D6F-4619-AC55-9C21281E2262}" destId="{D064F30A-ADBE-4DA8-AD41-9F0AF514F5DE}" srcOrd="4" destOrd="0" parTransId="{01908027-3064-4CF8-A46D-7BE6C5DC9F4D}" sibTransId="{4F8A9FAE-B3F9-4441-913F-EE440EF2C74C}"/>
    <dgm:cxn modelId="{86F1EECB-8F4B-48FB-83EF-4F9F1357141C}" srcId="{D3FE1E28-B90C-49DC-A922-36531BB7FE6A}" destId="{33FB403C-2806-49AD-99A4-EF2142F4CD73}" srcOrd="2" destOrd="0" parTransId="{A6709F34-022F-4340-8551-9F604BC8032E}" sibTransId="{6C549D73-985E-4DBC-998D-2A9F3B6B642B}"/>
    <dgm:cxn modelId="{496EF70D-36E2-4DE5-874D-CA15E98FFDB3}" type="presOf" srcId="{33FB403C-2806-49AD-99A4-EF2142F4CD73}" destId="{E11BBEA1-B268-44DE-B322-7FD1BD03A755}" srcOrd="0" destOrd="2" presId="urn:microsoft.com/office/officeart/2005/8/layout/vList6"/>
    <dgm:cxn modelId="{CA5005B0-2C11-4898-A3ED-EDC3E135DCBD}" srcId="{4F143EA2-4D6F-4619-AC55-9C21281E2262}" destId="{D3FE1E28-B90C-49DC-A922-36531BB7FE6A}" srcOrd="5" destOrd="0" parTransId="{D4CA43CA-4378-4B8D-A847-0987B7CA6AA2}" sibTransId="{ED12A971-0ECB-4F2B-935E-2114394DA770}"/>
    <dgm:cxn modelId="{165E3A71-CC92-4DED-8776-00BA9A7C560E}" type="presOf" srcId="{D3FE1E28-B90C-49DC-A922-36531BB7FE6A}" destId="{D62F21C7-9180-4F99-A530-EF585AFA5347}" srcOrd="0" destOrd="0" presId="urn:microsoft.com/office/officeart/2005/8/layout/vList6"/>
    <dgm:cxn modelId="{E47FAD13-0094-44B0-9BC3-39F6CCFB5AB1}" type="presOf" srcId="{7B0302F1-5C16-4334-89A8-E105257C0668}" destId="{D46FBFF2-5516-48E4-9AA7-AEAA300FC7A4}" srcOrd="0" destOrd="0" presId="urn:microsoft.com/office/officeart/2005/8/layout/vList6"/>
    <dgm:cxn modelId="{300A75DB-E2C3-4A90-BBA2-B400DAC028EB}" srcId="{20BB9E2B-77D7-4CB1-98E8-9D4EE78F1DC3}" destId="{EC879090-7D44-4616-870C-5469B59B55CC}" srcOrd="0" destOrd="0" parTransId="{28389E59-8706-45D2-91C0-E267950B4566}" sibTransId="{44BC1689-9A3A-4C6B-B76E-394C617AA2C7}"/>
    <dgm:cxn modelId="{51D11385-8D40-4A8B-BF24-E4F5E62E94EA}" srcId="{D064F30A-ADBE-4DA8-AD41-9F0AF514F5DE}" destId="{2B603E65-E710-4074-B112-B42D23FFAC28}" srcOrd="1" destOrd="0" parTransId="{DFD29B2B-7430-42ED-A528-7726601C57AF}" sibTransId="{6E2B7634-E04F-4DD6-BBEB-04CE8C62B56F}"/>
    <dgm:cxn modelId="{6C291E9E-CA64-4B90-AFD7-93B4AE5813D3}" srcId="{4F143EA2-4D6F-4619-AC55-9C21281E2262}" destId="{1B0AE346-5412-434D-8693-C4C6A650167B}" srcOrd="0" destOrd="0" parTransId="{F824EEB5-EDE1-46F7-9875-AC06F731C3E5}" sibTransId="{D5E96A5C-E66F-43CC-868A-E498A4D6B5EB}"/>
    <dgm:cxn modelId="{25869D44-DCB7-44B3-8AB1-5655E15FD2A7}" srcId="{1B0AE346-5412-434D-8693-C4C6A650167B}" destId="{5B964448-A695-45F6-A214-EE794E0A7347}" srcOrd="3" destOrd="0" parTransId="{F58A409D-7883-4E78-95DB-1BC307E92027}" sibTransId="{978CCF4E-8D0D-4C3B-A521-3BCA3669498E}"/>
    <dgm:cxn modelId="{7F39C30F-488B-4FA0-9118-58B73BBFB1B4}" type="presOf" srcId="{1CE194A0-07F0-4DEF-BA50-4FE2B1B5DF7A}" destId="{AA7EF600-600D-4C17-9C4C-2F1900016CD1}" srcOrd="0" destOrd="1" presId="urn:microsoft.com/office/officeart/2005/8/layout/vList6"/>
    <dgm:cxn modelId="{1D8D079C-435C-4FC0-A9BC-6CF65E7034B8}" type="presOf" srcId="{0346EECE-9626-4DE0-A323-ACD20770E9B1}" destId="{F2902B71-B14C-4272-9885-6D10C8AD9F1B}" srcOrd="0" destOrd="2" presId="urn:microsoft.com/office/officeart/2005/8/layout/vList6"/>
    <dgm:cxn modelId="{90D7FF5C-9A9F-4EC9-8C76-3D8126A29AC0}" type="presOf" srcId="{14CF580C-DDCD-449E-945A-67638E4D6F1B}" destId="{AA7EF600-600D-4C17-9C4C-2F1900016CD1}" srcOrd="0" destOrd="0" presId="urn:microsoft.com/office/officeart/2005/8/layout/vList6"/>
    <dgm:cxn modelId="{9E5FD779-FEBB-4275-8665-798DF87F62E7}" srcId="{D064F30A-ADBE-4DA8-AD41-9F0AF514F5DE}" destId="{8FEC4135-3E9F-4DA9-990A-27628E6F86BE}" srcOrd="0" destOrd="0" parTransId="{0BB931D6-7F51-4125-91B2-247BC3C24658}" sibTransId="{6355B986-59A5-4D48-9A5A-CC65A6EA9736}"/>
    <dgm:cxn modelId="{92D2C79C-B97C-4A63-99B0-1E360F98CBAB}" type="presOf" srcId="{20BB9E2B-77D7-4CB1-98E8-9D4EE78F1DC3}" destId="{DFA2EC5B-0E90-42C0-920F-A7119C439957}" srcOrd="0" destOrd="0" presId="urn:microsoft.com/office/officeart/2005/8/layout/vList6"/>
    <dgm:cxn modelId="{C6F07763-FFBA-46DB-985B-5568C2E95267}" srcId="{CBA4639C-97A3-4293-AAAD-B8A8C88BEF48}" destId="{E270EAE1-D1C2-4C2E-A426-0DB7571B911C}" srcOrd="0" destOrd="0" parTransId="{A3F820C7-BFDC-4F91-BE99-C3BD6BBB3E1B}" sibTransId="{4D9105FB-F865-489C-88D3-29A7E18D8AB7}"/>
    <dgm:cxn modelId="{6A830388-8E42-4B74-B02F-D8561ED4908E}" srcId="{1B0AE346-5412-434D-8693-C4C6A650167B}" destId="{14CF580C-DDCD-449E-945A-67638E4D6F1B}" srcOrd="0" destOrd="0" parTransId="{418BEC49-BFC4-4486-8A19-1476C83E3A73}" sibTransId="{406119A9-57D2-4717-A68D-30847B98D7E5}"/>
    <dgm:cxn modelId="{899D8345-2C4D-41D1-987E-24EFE81F6E6A}" type="presOf" srcId="{FDA3B8BE-F806-4754-9521-5FA6A4B4F591}" destId="{2AB3B579-422A-4CE1-9E70-477C58CFDE64}" srcOrd="0" destOrd="3" presId="urn:microsoft.com/office/officeart/2005/8/layout/vList6"/>
    <dgm:cxn modelId="{0EC30A87-3F16-4E5F-BFB0-C57E4697B401}" type="presOf" srcId="{C8CC01D1-530A-413C-B8DE-A71B09168E1D}" destId="{50F54D16-3578-4CD0-B9C3-D145C99E194D}" srcOrd="0" destOrd="0" presId="urn:microsoft.com/office/officeart/2005/8/layout/vList6"/>
    <dgm:cxn modelId="{F00C9B2F-6DDE-4E65-9962-C4029FF5E9AC}" type="presOf" srcId="{D064F30A-ADBE-4DA8-AD41-9F0AF514F5DE}" destId="{BED44F6A-0DB8-4B69-9396-62B1D54C3758}" srcOrd="0" destOrd="0" presId="urn:microsoft.com/office/officeart/2005/8/layout/vList6"/>
    <dgm:cxn modelId="{57327E88-6602-4C6F-BD80-7C2648347885}" type="presOf" srcId="{BB0E83F9-D0AA-4326-A170-B6454298EBD1}" destId="{AA7EF600-600D-4C17-9C4C-2F1900016CD1}" srcOrd="0" destOrd="2" presId="urn:microsoft.com/office/officeart/2005/8/layout/vList6"/>
    <dgm:cxn modelId="{5B444C3A-D790-4CCC-9518-C18E1814AA1F}" srcId="{20BB9E2B-77D7-4CB1-98E8-9D4EE78F1DC3}" destId="{15016EA0-AF07-4447-AF5D-659F2C86EB9E}" srcOrd="1" destOrd="0" parTransId="{7BBED3FA-DBA8-4751-83F2-2A8FD99CC505}" sibTransId="{E3FA13EA-90EA-4122-9EAC-50E956206A47}"/>
    <dgm:cxn modelId="{87FC825B-C184-4C89-AE1C-10840657FEA0}" type="presOf" srcId="{E270EAE1-D1C2-4C2E-A426-0DB7571B911C}" destId="{F2902B71-B14C-4272-9885-6D10C8AD9F1B}" srcOrd="0" destOrd="0" presId="urn:microsoft.com/office/officeart/2005/8/layout/vList6"/>
    <dgm:cxn modelId="{B82624AD-0F98-4254-AF6C-29573345186C}" type="presOf" srcId="{D77650FD-6857-4F0B-ABBF-7FE99918A75C}" destId="{E11BBEA1-B268-44DE-B322-7FD1BD03A755}" srcOrd="0" destOrd="1" presId="urn:microsoft.com/office/officeart/2005/8/layout/vList6"/>
    <dgm:cxn modelId="{854E7EC4-7D43-48DC-B4BB-440C9B0F2C1C}" srcId="{1B0AE346-5412-434D-8693-C4C6A650167B}" destId="{1CE194A0-07F0-4DEF-BA50-4FE2B1B5DF7A}" srcOrd="1" destOrd="0" parTransId="{39CE5301-2EA1-44A2-AEBD-28FE5ACC4E47}" sibTransId="{2DB551CA-FFB0-4FDD-91CB-A6AB546E3FC7}"/>
    <dgm:cxn modelId="{B7DD81AF-9142-4E85-8257-F26D11A36879}" type="presOf" srcId="{5B964448-A695-45F6-A214-EE794E0A7347}" destId="{AA7EF600-600D-4C17-9C4C-2F1900016CD1}" srcOrd="0" destOrd="3" presId="urn:microsoft.com/office/officeart/2005/8/layout/vList6"/>
    <dgm:cxn modelId="{25E8B422-9A40-49F0-968A-C28B4FF8B1A9}" type="presOf" srcId="{4818E27F-B7F9-490F-948A-1F1045DF3B1C}" destId="{F2902B71-B14C-4272-9885-6D10C8AD9F1B}" srcOrd="0" destOrd="1" presId="urn:microsoft.com/office/officeart/2005/8/layout/vList6"/>
    <dgm:cxn modelId="{126F2D66-1075-407E-9666-DDC981F9B471}" srcId="{CBA4639C-97A3-4293-AAAD-B8A8C88BEF48}" destId="{4818E27F-B7F9-490F-948A-1F1045DF3B1C}" srcOrd="1" destOrd="0" parTransId="{92C30EFA-BDEC-4C31-849C-A335465E4C16}" sibTransId="{53C1F1AA-155A-45BC-8BAA-33CDC732560B}"/>
    <dgm:cxn modelId="{5D8D8857-A77E-4333-B934-80B6C4D9ABB7}" srcId="{20BB9E2B-77D7-4CB1-98E8-9D4EE78F1DC3}" destId="{388FD57D-FB04-4117-8670-8D203ADD654B}" srcOrd="2" destOrd="0" parTransId="{2D3A32E3-FDF7-4A11-92EB-118ED20D6482}" sibTransId="{BD2E9A82-0F8A-4E20-BE8D-50120A3A803D}"/>
    <dgm:cxn modelId="{5B2558C2-5D90-43BF-816C-69BD4B410FB2}" type="presParOf" srcId="{E81C8622-F223-4923-97DA-2EA1E52A6AA3}" destId="{24E7C18C-378B-4F95-B57F-96E9AA0771F5}" srcOrd="0" destOrd="0" presId="urn:microsoft.com/office/officeart/2005/8/layout/vList6"/>
    <dgm:cxn modelId="{4F51B91C-9650-46E5-BF77-CBA322C4FAC3}" type="presParOf" srcId="{24E7C18C-378B-4F95-B57F-96E9AA0771F5}" destId="{52457D0A-F0E6-46C9-BA7B-C5EAFB2F9511}" srcOrd="0" destOrd="0" presId="urn:microsoft.com/office/officeart/2005/8/layout/vList6"/>
    <dgm:cxn modelId="{93867B8A-7273-4B20-8B1E-354627B96235}" type="presParOf" srcId="{24E7C18C-378B-4F95-B57F-96E9AA0771F5}" destId="{AA7EF600-600D-4C17-9C4C-2F1900016CD1}" srcOrd="1" destOrd="0" presId="urn:microsoft.com/office/officeart/2005/8/layout/vList6"/>
    <dgm:cxn modelId="{1BEFC591-F225-43C6-A199-3AFEBBDA6A6B}" type="presParOf" srcId="{E81C8622-F223-4923-97DA-2EA1E52A6AA3}" destId="{A6D8618D-A422-4A80-8FDC-FF23361654DC}" srcOrd="1" destOrd="0" presId="urn:microsoft.com/office/officeart/2005/8/layout/vList6"/>
    <dgm:cxn modelId="{F22FD96B-83CB-4611-A624-71FCB86CDDBC}" type="presParOf" srcId="{E81C8622-F223-4923-97DA-2EA1E52A6AA3}" destId="{EE52771F-4DC4-42E2-91BB-01ACB8A7B857}" srcOrd="2" destOrd="0" presId="urn:microsoft.com/office/officeart/2005/8/layout/vList6"/>
    <dgm:cxn modelId="{D1F33D4E-E4F5-4DCC-A796-90766750866D}" type="presParOf" srcId="{EE52771F-4DC4-42E2-91BB-01ACB8A7B857}" destId="{3ED914A5-6439-4E29-AFF3-F38716B96729}" srcOrd="0" destOrd="0" presId="urn:microsoft.com/office/officeart/2005/8/layout/vList6"/>
    <dgm:cxn modelId="{05A41DDC-8701-4054-97CA-4EFC600EEF78}" type="presParOf" srcId="{EE52771F-4DC4-42E2-91BB-01ACB8A7B857}" destId="{F2902B71-B14C-4272-9885-6D10C8AD9F1B}" srcOrd="1" destOrd="0" presId="urn:microsoft.com/office/officeart/2005/8/layout/vList6"/>
    <dgm:cxn modelId="{23445163-1299-40DA-931C-4BA1A80553AB}" type="presParOf" srcId="{E81C8622-F223-4923-97DA-2EA1E52A6AA3}" destId="{76DAAA92-5A7E-4AB3-A5A8-0509BDF0FD1C}" srcOrd="3" destOrd="0" presId="urn:microsoft.com/office/officeart/2005/8/layout/vList6"/>
    <dgm:cxn modelId="{A4F487F9-DB79-4C9F-938E-9BAC40A72AB2}" type="presParOf" srcId="{E81C8622-F223-4923-97DA-2EA1E52A6AA3}" destId="{BBEFC4E9-BE8F-4660-9F48-3418C6BC5065}" srcOrd="4" destOrd="0" presId="urn:microsoft.com/office/officeart/2005/8/layout/vList6"/>
    <dgm:cxn modelId="{A7B595B1-D00D-4F2D-921F-362F1D2EA125}" type="presParOf" srcId="{BBEFC4E9-BE8F-4660-9F48-3418C6BC5065}" destId="{D46FBFF2-5516-48E4-9AA7-AEAA300FC7A4}" srcOrd="0" destOrd="0" presId="urn:microsoft.com/office/officeart/2005/8/layout/vList6"/>
    <dgm:cxn modelId="{927C1202-F53B-4660-B67D-47587DB33CA8}" type="presParOf" srcId="{BBEFC4E9-BE8F-4660-9F48-3418C6BC5065}" destId="{50F54D16-3578-4CD0-B9C3-D145C99E194D}" srcOrd="1" destOrd="0" presId="urn:microsoft.com/office/officeart/2005/8/layout/vList6"/>
    <dgm:cxn modelId="{8523A099-080A-4CF1-8E7A-359BD7821575}" type="presParOf" srcId="{E81C8622-F223-4923-97DA-2EA1E52A6AA3}" destId="{D7768FC9-4C8B-4620-8FF6-D8D34B0A4798}" srcOrd="5" destOrd="0" presId="urn:microsoft.com/office/officeart/2005/8/layout/vList6"/>
    <dgm:cxn modelId="{B7B67838-E27D-418E-99A4-66E1AE393B20}" type="presParOf" srcId="{E81C8622-F223-4923-97DA-2EA1E52A6AA3}" destId="{78A37848-A623-40D1-A70C-9CC9B29F4E93}" srcOrd="6" destOrd="0" presId="urn:microsoft.com/office/officeart/2005/8/layout/vList6"/>
    <dgm:cxn modelId="{5C25468A-24BB-42C4-A414-AC1FEE71E8CB}" type="presParOf" srcId="{78A37848-A623-40D1-A70C-9CC9B29F4E93}" destId="{DFA2EC5B-0E90-42C0-920F-A7119C439957}" srcOrd="0" destOrd="0" presId="urn:microsoft.com/office/officeart/2005/8/layout/vList6"/>
    <dgm:cxn modelId="{683E8C26-7D5B-408E-B7F5-942F55F21C00}" type="presParOf" srcId="{78A37848-A623-40D1-A70C-9CC9B29F4E93}" destId="{2AB3B579-422A-4CE1-9E70-477C58CFDE64}" srcOrd="1" destOrd="0" presId="urn:microsoft.com/office/officeart/2005/8/layout/vList6"/>
    <dgm:cxn modelId="{6831343E-CE0F-471D-A8AB-631A3D48D5F5}" type="presParOf" srcId="{E81C8622-F223-4923-97DA-2EA1E52A6AA3}" destId="{8E1F02FE-43F8-4347-A17F-221EB07537D5}" srcOrd="7" destOrd="0" presId="urn:microsoft.com/office/officeart/2005/8/layout/vList6"/>
    <dgm:cxn modelId="{EE734A6B-E4D6-4258-803B-840AD975B01C}" type="presParOf" srcId="{E81C8622-F223-4923-97DA-2EA1E52A6AA3}" destId="{B089A642-F7F4-4D86-A7F1-ED6EF57E21F2}" srcOrd="8" destOrd="0" presId="urn:microsoft.com/office/officeart/2005/8/layout/vList6"/>
    <dgm:cxn modelId="{D2D89E9B-66B4-405B-8F3E-2A31260AA7A7}" type="presParOf" srcId="{B089A642-F7F4-4D86-A7F1-ED6EF57E21F2}" destId="{BED44F6A-0DB8-4B69-9396-62B1D54C3758}" srcOrd="0" destOrd="0" presId="urn:microsoft.com/office/officeart/2005/8/layout/vList6"/>
    <dgm:cxn modelId="{7B3EEAD7-460F-48E6-BB3A-447D53D3430E}" type="presParOf" srcId="{B089A642-F7F4-4D86-A7F1-ED6EF57E21F2}" destId="{47148355-16B1-4097-B3D8-30ECD6899260}" srcOrd="1" destOrd="0" presId="urn:microsoft.com/office/officeart/2005/8/layout/vList6"/>
    <dgm:cxn modelId="{2258112C-841C-4EFC-9197-26A012F79E76}" type="presParOf" srcId="{E81C8622-F223-4923-97DA-2EA1E52A6AA3}" destId="{8CC166B6-1946-43AD-92AA-FD284A9B90EC}" srcOrd="9" destOrd="0" presId="urn:microsoft.com/office/officeart/2005/8/layout/vList6"/>
    <dgm:cxn modelId="{B1EA0A6A-E856-405C-B14B-B0E2EDE66473}" type="presParOf" srcId="{E81C8622-F223-4923-97DA-2EA1E52A6AA3}" destId="{A6FB2EA0-BCD4-4D9F-9ECD-EEF0A9C4978E}" srcOrd="10" destOrd="0" presId="urn:microsoft.com/office/officeart/2005/8/layout/vList6"/>
    <dgm:cxn modelId="{8A792BF9-CD89-4F0F-9E1C-42236695A9EB}" type="presParOf" srcId="{A6FB2EA0-BCD4-4D9F-9ECD-EEF0A9C4978E}" destId="{D62F21C7-9180-4F99-A530-EF585AFA5347}" srcOrd="0" destOrd="0" presId="urn:microsoft.com/office/officeart/2005/8/layout/vList6"/>
    <dgm:cxn modelId="{2479A9D9-57E7-42A3-9443-C8B6424556A0}" type="presParOf" srcId="{A6FB2EA0-BCD4-4D9F-9ECD-EEF0A9C4978E}" destId="{E11BBEA1-B268-44DE-B322-7FD1BD03A75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EF600-600D-4C17-9C4C-2F1900016CD1}">
      <dsp:nvSpPr>
        <dsp:cNvPr id="0" name=""/>
        <dsp:cNvSpPr/>
      </dsp:nvSpPr>
      <dsp:spPr>
        <a:xfrm>
          <a:off x="1911569" y="1883924"/>
          <a:ext cx="4230208" cy="12360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экологической базы отдыха д. Вороно- Пашня.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911569" y="2038426"/>
        <a:ext cx="3766703" cy="927010"/>
      </dsp:txXfrm>
    </dsp:sp>
    <dsp:sp modelId="{52457D0A-F0E6-46C9-BA7B-C5EAFB2F9511}">
      <dsp:nvSpPr>
        <dsp:cNvPr id="0" name=""/>
        <dsp:cNvSpPr/>
      </dsp:nvSpPr>
      <dsp:spPr>
        <a:xfrm>
          <a:off x="23526" y="1846358"/>
          <a:ext cx="1882276" cy="10756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Новиковское сельское поселение</a:t>
          </a:r>
        </a:p>
      </dsp:txBody>
      <dsp:txXfrm>
        <a:off x="76035" y="1898867"/>
        <a:ext cx="1777258" cy="970643"/>
      </dsp:txXfrm>
    </dsp:sp>
    <dsp:sp modelId="{F2902B71-B14C-4272-9885-6D10C8AD9F1B}">
      <dsp:nvSpPr>
        <dsp:cNvPr id="0" name=""/>
        <dsp:cNvSpPr/>
      </dsp:nvSpPr>
      <dsp:spPr>
        <a:xfrm>
          <a:off x="1767423" y="2953918"/>
          <a:ext cx="4322264" cy="10973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д.Победа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с.Больше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-Дорохово,                 д. Воронино-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Яя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, строительство газовых котельных;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нового молочно-товарного комплекса на 1 999 голов ООО «</a:t>
          </a:r>
          <a:r>
            <a:rPr lang="ru-RU" sz="1300" kern="1200" dirty="0" err="1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Большедороховское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молоко».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67423" y="3091082"/>
        <a:ext cx="3910773" cy="822981"/>
      </dsp:txXfrm>
    </dsp:sp>
    <dsp:sp modelId="{3ED914A5-6439-4E29-AFF3-F38716B96729}">
      <dsp:nvSpPr>
        <dsp:cNvPr id="0" name=""/>
        <dsp:cNvSpPr/>
      </dsp:nvSpPr>
      <dsp:spPr>
        <a:xfrm>
          <a:off x="88045" y="3033248"/>
          <a:ext cx="1690082" cy="12256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Большедоро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-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ховское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147875" y="3093078"/>
        <a:ext cx="1570422" cy="1105959"/>
      </dsp:txXfrm>
    </dsp:sp>
    <dsp:sp modelId="{50F54D16-3578-4CD0-B9C3-D145C99E194D}">
      <dsp:nvSpPr>
        <dsp:cNvPr id="0" name=""/>
        <dsp:cNvSpPr/>
      </dsp:nvSpPr>
      <dsp:spPr>
        <a:xfrm>
          <a:off x="1738708" y="4249142"/>
          <a:ext cx="4422118" cy="11567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 Строительство убойного цеха с последующей переработкой, д. </a:t>
          </a:r>
          <a:r>
            <a:rPr lang="ru-RU" sz="1300" kern="1200" dirty="0" err="1" smtClean="0">
              <a:latin typeface="Times New Roman" pitchFamily="18" charset="0"/>
              <a:cs typeface="Times New Roman" pitchFamily="18" charset="0"/>
            </a:rPr>
            <a:t>Маложирово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очистных сооружений в </a:t>
          </a:r>
          <a:r>
            <a:rPr lang="ru-RU" sz="1300" kern="1200" dirty="0" err="1" smtClean="0">
              <a:latin typeface="PT Astra Serif" panose="020A0603040505020204" pitchFamily="18" charset="-52"/>
              <a:cs typeface="Times New Roman" pitchFamily="18" charset="0"/>
            </a:rPr>
            <a:t>с.Ягодное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38708" y="4393735"/>
        <a:ext cx="3988338" cy="867560"/>
      </dsp:txXfrm>
    </dsp:sp>
    <dsp:sp modelId="{D46FBFF2-5516-48E4-9AA7-AEAA300FC7A4}">
      <dsp:nvSpPr>
        <dsp:cNvPr id="0" name=""/>
        <dsp:cNvSpPr/>
      </dsp:nvSpPr>
      <dsp:spPr>
        <a:xfrm>
          <a:off x="4476" y="4236799"/>
          <a:ext cx="1728467" cy="1181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Ягодное сельское поселение</a:t>
          </a:r>
        </a:p>
      </dsp:txBody>
      <dsp:txXfrm>
        <a:off x="62149" y="4294472"/>
        <a:ext cx="1613121" cy="1066086"/>
      </dsp:txXfrm>
    </dsp:sp>
    <dsp:sp modelId="{2AB3B579-422A-4CE1-9E70-477C58CFDE64}">
      <dsp:nvSpPr>
        <dsp:cNvPr id="0" name=""/>
        <dsp:cNvSpPr/>
      </dsp:nvSpPr>
      <dsp:spPr>
        <a:xfrm>
          <a:off x="1738702" y="5431957"/>
          <a:ext cx="4365465" cy="10759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Газоснабжение с. Ново - Кусково, д. </a:t>
          </a:r>
          <a:r>
            <a:rPr lang="ru-RU" sz="1300" kern="12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Старо – Кусково, 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газовых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котельных.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>
            <a:solidFill>
              <a:srgbClr val="003618"/>
            </a:solidFill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738702" y="5566455"/>
        <a:ext cx="3961971" cy="806987"/>
      </dsp:txXfrm>
    </dsp:sp>
    <dsp:sp modelId="{DFA2EC5B-0E90-42C0-920F-A7119C439957}">
      <dsp:nvSpPr>
        <dsp:cNvPr id="0" name=""/>
        <dsp:cNvSpPr/>
      </dsp:nvSpPr>
      <dsp:spPr>
        <a:xfrm>
          <a:off x="31694" y="5391126"/>
          <a:ext cx="1728467" cy="11576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Новокусковское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88206" y="5447638"/>
        <a:ext cx="1615443" cy="1044638"/>
      </dsp:txXfrm>
    </dsp:sp>
    <dsp:sp modelId="{47148355-16B1-4097-B3D8-30ECD6899260}">
      <dsp:nvSpPr>
        <dsp:cNvPr id="0" name=""/>
        <dsp:cNvSpPr/>
      </dsp:nvSpPr>
      <dsp:spPr>
        <a:xfrm>
          <a:off x="1681668" y="6721030"/>
          <a:ext cx="4483635" cy="8256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Создание заготовительных пунктов дикоросов с первичной </a:t>
          </a: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переработкой.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681668" y="6824233"/>
        <a:ext cx="4174027" cy="619216"/>
      </dsp:txXfrm>
    </dsp:sp>
    <dsp:sp modelId="{BED44F6A-0DB8-4B69-9396-62B1D54C3758}">
      <dsp:nvSpPr>
        <dsp:cNvPr id="0" name=""/>
        <dsp:cNvSpPr/>
      </dsp:nvSpPr>
      <dsp:spPr>
        <a:xfrm>
          <a:off x="0" y="6655096"/>
          <a:ext cx="1676089" cy="8256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Батуринское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sp:txBody>
      <dsp:txXfrm>
        <a:off x="40304" y="6695400"/>
        <a:ext cx="1595481" cy="745014"/>
      </dsp:txXfrm>
    </dsp:sp>
    <dsp:sp modelId="{E11BBEA1-B268-44DE-B322-7FD1BD03A755}">
      <dsp:nvSpPr>
        <dsp:cNvPr id="0" name=""/>
        <dsp:cNvSpPr/>
      </dsp:nvSpPr>
      <dsp:spPr>
        <a:xfrm>
          <a:off x="1820861" y="0"/>
          <a:ext cx="4344438" cy="16802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газораспределительных сетей;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Строительство мусоросортировочного комплекса;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300" kern="1200" dirty="0" smtClean="0">
              <a:latin typeface="PT Astra Serif" panose="020A0603040505020204" pitchFamily="18" charset="-52"/>
              <a:cs typeface="Times New Roman" pitchFamily="18" charset="0"/>
            </a:rPr>
            <a:t>Строительство торгового центра</a:t>
          </a:r>
          <a:endParaRPr lang="ru-RU" sz="1300" kern="1200" dirty="0">
            <a:latin typeface="PT Astra Serif" panose="020A0603040505020204" pitchFamily="18" charset="-52"/>
            <a:ea typeface="PT Astra Serif" panose="020A0603040505020204" pitchFamily="18" charset="-52"/>
            <a:cs typeface="Times New Roman" pitchFamily="18" charset="0"/>
          </a:endParaRPr>
        </a:p>
      </dsp:txBody>
      <dsp:txXfrm>
        <a:off x="1820861" y="210030"/>
        <a:ext cx="3714348" cy="1260180"/>
      </dsp:txXfrm>
    </dsp:sp>
    <dsp:sp modelId="{D62F21C7-9180-4F99-A530-EF585AFA5347}">
      <dsp:nvSpPr>
        <dsp:cNvPr id="0" name=""/>
        <dsp:cNvSpPr/>
      </dsp:nvSpPr>
      <dsp:spPr>
        <a:xfrm>
          <a:off x="4" y="0"/>
          <a:ext cx="1728467" cy="17422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Асиновское</a:t>
          </a:r>
          <a:r>
            <a:rPr lang="ru-RU" sz="1300" kern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rPr>
            <a:t> городское поселение</a:t>
          </a:r>
        </a:p>
      </dsp:txBody>
      <dsp:txXfrm>
        <a:off x="84381" y="84377"/>
        <a:ext cx="1559713" cy="157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0.08333</cdr:x>
      <cdr:y>0.65476</cdr:y>
    </cdr:from>
    <cdr:to>
      <cdr:x>0.14757</cdr:x>
      <cdr:y>0.74405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457200" y="2095500"/>
          <a:ext cx="35242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44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0.09375</cdr:x>
      <cdr:y>0.65179</cdr:y>
    </cdr:from>
    <cdr:to>
      <cdr:x>0.19618</cdr:x>
      <cdr:y>0.73214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514350" y="2085974"/>
          <a:ext cx="5619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 anchorCtr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0.11458</cdr:x>
      <cdr:y>0.59226</cdr:y>
    </cdr:from>
    <cdr:to>
      <cdr:x>0.18403</cdr:x>
      <cdr:y>0.6994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628651" y="1895475"/>
          <a:ext cx="380999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30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0.1441</cdr:x>
      <cdr:y>0.63095</cdr:y>
    </cdr:from>
    <cdr:to>
      <cdr:x>0.22743</cdr:x>
      <cdr:y>0.72024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790574" y="2019299"/>
          <a:ext cx="457199" cy="285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46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0.20312</cdr:x>
      <cdr:y>0.67111</cdr:y>
    </cdr:from>
    <cdr:to>
      <cdr:x>0.31288</cdr:x>
      <cdr:y>0.79167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1192040" y="2240261"/>
          <a:ext cx="644163" cy="402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42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0.23438</cdr:x>
      <cdr:y>0.65476</cdr:y>
    </cdr:from>
    <cdr:to>
      <cdr:x>0.30729</cdr:x>
      <cdr:y>0.76786</cdr:y>
    </cdr:to>
    <cdr:sp macro="" textlink="">
      <cdr:nvSpPr>
        <cdr:cNvPr id="9" name="Поле 8"/>
        <cdr:cNvSpPr txBox="1"/>
      </cdr:nvSpPr>
      <cdr:spPr>
        <a:xfrm xmlns:a="http://schemas.openxmlformats.org/drawingml/2006/main">
          <a:off x="1285875" y="2095500"/>
          <a:ext cx="400050" cy="361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41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0.23611</cdr:x>
      <cdr:y>0.10417</cdr:y>
    </cdr:from>
    <cdr:to>
      <cdr:x>0.32986</cdr:x>
      <cdr:y>0.19345</cdr:y>
    </cdr:to>
    <cdr:sp macro="" textlink="">
      <cdr:nvSpPr>
        <cdr:cNvPr id="10" name="Поле 9"/>
        <cdr:cNvSpPr txBox="1"/>
      </cdr:nvSpPr>
      <cdr:spPr>
        <a:xfrm xmlns:a="http://schemas.openxmlformats.org/drawingml/2006/main">
          <a:off x="1295400" y="333375"/>
          <a:ext cx="514349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257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0.28819</cdr:x>
      <cdr:y>0.09524</cdr:y>
    </cdr:from>
    <cdr:to>
      <cdr:x>0.36458</cdr:x>
      <cdr:y>0.18155</cdr:y>
    </cdr:to>
    <cdr:sp macro="" textlink="">
      <cdr:nvSpPr>
        <cdr:cNvPr id="11" name="Поле 10"/>
        <cdr:cNvSpPr txBox="1"/>
      </cdr:nvSpPr>
      <cdr:spPr>
        <a:xfrm xmlns:a="http://schemas.openxmlformats.org/drawingml/2006/main">
          <a:off x="1581150" y="304800"/>
          <a:ext cx="4191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248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0.32639</cdr:x>
      <cdr:y>0.58631</cdr:y>
    </cdr:from>
    <cdr:to>
      <cdr:x>0.39757</cdr:x>
      <cdr:y>0.66964</cdr:y>
    </cdr:to>
    <cdr:sp macro="" textlink="">
      <cdr:nvSpPr>
        <cdr:cNvPr id="12" name="Поле 11"/>
        <cdr:cNvSpPr txBox="1"/>
      </cdr:nvSpPr>
      <cdr:spPr>
        <a:xfrm xmlns:a="http://schemas.openxmlformats.org/drawingml/2006/main">
          <a:off x="1790699" y="1876424"/>
          <a:ext cx="390525" cy="266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83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0.36806</cdr:x>
      <cdr:y>0.57143</cdr:y>
    </cdr:from>
    <cdr:to>
      <cdr:x>0.43229</cdr:x>
      <cdr:y>0.65774</cdr:y>
    </cdr:to>
    <cdr:sp macro="" textlink="">
      <cdr:nvSpPr>
        <cdr:cNvPr id="13" name="Поле 12"/>
        <cdr:cNvSpPr txBox="1"/>
      </cdr:nvSpPr>
      <cdr:spPr>
        <a:xfrm xmlns:a="http://schemas.openxmlformats.org/drawingml/2006/main">
          <a:off x="2160016" y="1907506"/>
          <a:ext cx="376944" cy="288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rPr>
            <a:t>92</a:t>
          </a:r>
          <a:endParaRPr lang="ru-RU" sz="1100" b="1" dirty="0">
            <a:solidFill>
              <a:schemeClr val="tx1"/>
            </a:solidFill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0.39583</cdr:x>
      <cdr:y>0.74593</cdr:y>
    </cdr:from>
    <cdr:to>
      <cdr:x>0.50286</cdr:x>
      <cdr:y>0.83333</cdr:y>
    </cdr:to>
    <cdr:sp macro="" textlink="">
      <cdr:nvSpPr>
        <cdr:cNvPr id="14" name="Поле 13"/>
        <cdr:cNvSpPr txBox="1"/>
      </cdr:nvSpPr>
      <cdr:spPr>
        <a:xfrm xmlns:a="http://schemas.openxmlformats.org/drawingml/2006/main">
          <a:off x="2494006" y="2611208"/>
          <a:ext cx="674346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24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0.43229</cdr:x>
      <cdr:y>0.70833</cdr:y>
    </cdr:from>
    <cdr:to>
      <cdr:x>0.62674</cdr:x>
      <cdr:y>1</cdr:y>
    </cdr:to>
    <cdr:sp macro="" textlink="">
      <cdr:nvSpPr>
        <cdr:cNvPr id="15" name="Поле 14"/>
        <cdr:cNvSpPr txBox="1"/>
      </cdr:nvSpPr>
      <cdr:spPr>
        <a:xfrm xmlns:a="http://schemas.openxmlformats.org/drawingml/2006/main">
          <a:off x="2371725" y="2266950"/>
          <a:ext cx="1066800" cy="933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0.42535</cdr:x>
      <cdr:y>0.74405</cdr:y>
    </cdr:from>
    <cdr:to>
      <cdr:x>0.51563</cdr:x>
      <cdr:y>0.83036</cdr:y>
    </cdr:to>
    <cdr:sp macro="" textlink="">
      <cdr:nvSpPr>
        <cdr:cNvPr id="16" name="Поле 15"/>
        <cdr:cNvSpPr txBox="1"/>
      </cdr:nvSpPr>
      <cdr:spPr>
        <a:xfrm xmlns:a="http://schemas.openxmlformats.org/drawingml/2006/main">
          <a:off x="2333626" y="2381250"/>
          <a:ext cx="4953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0.46857</cdr:x>
      <cdr:y>0.78707</cdr:y>
    </cdr:from>
    <cdr:to>
      <cdr:x>0.53714</cdr:x>
      <cdr:y>0.875</cdr:y>
    </cdr:to>
    <cdr:sp macro="" textlink="">
      <cdr:nvSpPr>
        <cdr:cNvPr id="17" name="Поле 16"/>
        <cdr:cNvSpPr txBox="1"/>
      </cdr:nvSpPr>
      <cdr:spPr>
        <a:xfrm xmlns:a="http://schemas.openxmlformats.org/drawingml/2006/main">
          <a:off x="2952328" y="2755224"/>
          <a:ext cx="432048" cy="307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0.49132</cdr:x>
      <cdr:y>0.78274</cdr:y>
    </cdr:from>
    <cdr:to>
      <cdr:x>0.54514</cdr:x>
      <cdr:y>0.86607</cdr:y>
    </cdr:to>
    <cdr:sp macro="" textlink="">
      <cdr:nvSpPr>
        <cdr:cNvPr id="18" name="Поле 17"/>
        <cdr:cNvSpPr txBox="1"/>
      </cdr:nvSpPr>
      <cdr:spPr>
        <a:xfrm xmlns:a="http://schemas.openxmlformats.org/drawingml/2006/main">
          <a:off x="2695575" y="2505076"/>
          <a:ext cx="2952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16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0.5191</cdr:x>
      <cdr:y>0.75</cdr:y>
    </cdr:from>
    <cdr:to>
      <cdr:x>0.58333</cdr:x>
      <cdr:y>0.82738</cdr:y>
    </cdr:to>
    <cdr:sp macro="" textlink="">
      <cdr:nvSpPr>
        <cdr:cNvPr id="19" name="Поле 18"/>
        <cdr:cNvSpPr txBox="1"/>
      </cdr:nvSpPr>
      <cdr:spPr>
        <a:xfrm xmlns:a="http://schemas.openxmlformats.org/drawingml/2006/main">
          <a:off x="2847974" y="2400299"/>
          <a:ext cx="352425" cy="247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18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0.55729</cdr:x>
      <cdr:y>0.72917</cdr:y>
    </cdr:from>
    <cdr:to>
      <cdr:x>0.63021</cdr:x>
      <cdr:y>0.83333</cdr:y>
    </cdr:to>
    <cdr:sp macro="" textlink="">
      <cdr:nvSpPr>
        <cdr:cNvPr id="20" name="Поле 19"/>
        <cdr:cNvSpPr txBox="1"/>
      </cdr:nvSpPr>
      <cdr:spPr>
        <a:xfrm xmlns:a="http://schemas.openxmlformats.org/drawingml/2006/main">
          <a:off x="3057525" y="2333625"/>
          <a:ext cx="400050" cy="333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18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0.59201</cdr:x>
      <cdr:y>0.6875</cdr:y>
    </cdr:from>
    <cdr:to>
      <cdr:x>0.69618</cdr:x>
      <cdr:y>0.80952</cdr:y>
    </cdr:to>
    <cdr:sp macro="" textlink="">
      <cdr:nvSpPr>
        <cdr:cNvPr id="21" name="Поле 20"/>
        <cdr:cNvSpPr txBox="1"/>
      </cdr:nvSpPr>
      <cdr:spPr>
        <a:xfrm xmlns:a="http://schemas.openxmlformats.org/drawingml/2006/main">
          <a:off x="3248025" y="2200275"/>
          <a:ext cx="571499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0.61458</cdr:x>
      <cdr:y>0.71429</cdr:y>
    </cdr:from>
    <cdr:to>
      <cdr:x>0.71181</cdr:x>
      <cdr:y>0.77976</cdr:y>
    </cdr:to>
    <cdr:sp macro="" textlink="">
      <cdr:nvSpPr>
        <cdr:cNvPr id="22" name="Поле 21"/>
        <cdr:cNvSpPr txBox="1"/>
      </cdr:nvSpPr>
      <cdr:spPr>
        <a:xfrm xmlns:a="http://schemas.openxmlformats.org/drawingml/2006/main">
          <a:off x="3371850" y="2286000"/>
          <a:ext cx="533399" cy="209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29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0.65104</cdr:x>
      <cdr:y>0.76786</cdr:y>
    </cdr:from>
    <cdr:to>
      <cdr:x>0.71354</cdr:x>
      <cdr:y>0.84821</cdr:y>
    </cdr:to>
    <cdr:sp macro="" textlink="">
      <cdr:nvSpPr>
        <cdr:cNvPr id="23" name="Поле 22"/>
        <cdr:cNvSpPr txBox="1"/>
      </cdr:nvSpPr>
      <cdr:spPr>
        <a:xfrm xmlns:a="http://schemas.openxmlformats.org/drawingml/2006/main">
          <a:off x="3571875" y="2457450"/>
          <a:ext cx="34290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0.68056</cdr:x>
      <cdr:y>0.77679</cdr:y>
    </cdr:from>
    <cdr:to>
      <cdr:x>0.7691</cdr:x>
      <cdr:y>0.83631</cdr:y>
    </cdr:to>
    <cdr:sp macro="" textlink="">
      <cdr:nvSpPr>
        <cdr:cNvPr id="24" name="Поле 23"/>
        <cdr:cNvSpPr txBox="1"/>
      </cdr:nvSpPr>
      <cdr:spPr>
        <a:xfrm xmlns:a="http://schemas.openxmlformats.org/drawingml/2006/main">
          <a:off x="3733800" y="2486025"/>
          <a:ext cx="485775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14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0.73143</cdr:x>
      <cdr:y>0.78707</cdr:y>
    </cdr:from>
    <cdr:to>
      <cdr:x>0.8</cdr:x>
      <cdr:y>0.85714</cdr:y>
    </cdr:to>
    <cdr:sp macro="" textlink="">
      <cdr:nvSpPr>
        <cdr:cNvPr id="25" name="Поле 24"/>
        <cdr:cNvSpPr txBox="1"/>
      </cdr:nvSpPr>
      <cdr:spPr>
        <a:xfrm xmlns:a="http://schemas.openxmlformats.org/drawingml/2006/main">
          <a:off x="4608512" y="2755224"/>
          <a:ext cx="432048" cy="245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0.75429</cdr:x>
      <cdr:y>0.78707</cdr:y>
    </cdr:from>
    <cdr:to>
      <cdr:x>0.8</cdr:x>
      <cdr:y>0.85119</cdr:y>
    </cdr:to>
    <cdr:sp macro="" textlink="">
      <cdr:nvSpPr>
        <cdr:cNvPr id="26" name="Поле 25"/>
        <cdr:cNvSpPr txBox="1"/>
      </cdr:nvSpPr>
      <cdr:spPr>
        <a:xfrm xmlns:a="http://schemas.openxmlformats.org/drawingml/2006/main">
          <a:off x="4752528" y="2755223"/>
          <a:ext cx="288032" cy="224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8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0.8</cdr:x>
      <cdr:y>0.62251</cdr:y>
    </cdr:from>
    <cdr:to>
      <cdr:x>0.89143</cdr:x>
      <cdr:y>0.72536</cdr:y>
    </cdr:to>
    <cdr:sp macro="" textlink="">
      <cdr:nvSpPr>
        <cdr:cNvPr id="27" name="Поле 26"/>
        <cdr:cNvSpPr txBox="1"/>
      </cdr:nvSpPr>
      <cdr:spPr>
        <a:xfrm xmlns:a="http://schemas.openxmlformats.org/drawingml/2006/main">
          <a:off x="5040560" y="2179160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70 56</a:t>
          </a:r>
          <a:endParaRPr lang="ru-RU" sz="1100" b="1" dirty="0" smtClean="0">
            <a:latin typeface="PT Astra Serif" panose="020A0603040505020204" pitchFamily="18" charset="-52"/>
            <a:ea typeface="PT Astra Serif" panose="020A0603040505020204" pitchFamily="18" charset="-52"/>
          </a:endParaRPr>
        </a:p>
        <a:p xmlns:a="http://schemas.openxmlformats.org/drawingml/2006/main">
          <a:pPr marL="228600" indent="-228600">
            <a:buAutoNum type="arabicPlain" startAt="67"/>
          </a:pP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0.77714</cdr:x>
      <cdr:y>0.60194</cdr:y>
    </cdr:from>
    <cdr:to>
      <cdr:x>0.88</cdr:x>
      <cdr:y>0.65469</cdr:y>
    </cdr:to>
    <cdr:sp macro="" textlink="">
      <cdr:nvSpPr>
        <cdr:cNvPr id="28" name="Поле 27"/>
        <cdr:cNvSpPr txBox="1"/>
      </cdr:nvSpPr>
      <cdr:spPr>
        <a:xfrm xmlns:a="http://schemas.openxmlformats.org/drawingml/2006/main">
          <a:off x="4896544" y="2107152"/>
          <a:ext cx="648072" cy="184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b="1" dirty="0" smtClean="0">
            <a:latin typeface="PT Astra Serif" panose="020A0603040505020204" pitchFamily="18" charset="-52"/>
            <a:ea typeface="PT Astra Serif" panose="020A0603040505020204" pitchFamily="18" charset="-52"/>
          </a:endParaRPr>
        </a:p>
        <a:p xmlns:a="http://schemas.openxmlformats.org/drawingml/2006/main">
          <a:r>
            <a: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rPr>
            <a:t>70</a:t>
          </a:r>
          <a:endParaRPr lang="ru-RU" sz="1100" b="1" dirty="0">
            <a:latin typeface="PT Astra Serif" panose="020A0603040505020204" pitchFamily="18" charset="-52"/>
            <a:ea typeface="PT Astra Serif" panose="020A0603040505020204" pitchFamily="18" charset="-52"/>
          </a:endParaRPr>
        </a:p>
      </cdr:txBody>
    </cdr:sp>
  </cdr:relSizeAnchor>
  <cdr:relSizeAnchor xmlns:cdr="http://schemas.openxmlformats.org/drawingml/2006/chartDrawing">
    <cdr:from>
      <cdr:x>0.19018</cdr:x>
      <cdr:y>0.61579</cdr:y>
    </cdr:from>
    <cdr:to>
      <cdr:x>0.2638</cdr:x>
      <cdr:y>0.69052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8267" y="2155648"/>
          <a:ext cx="463858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ru-RU" sz="1100" b="1" dirty="0" smtClean="0"/>
            <a:t>45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0.44571</cdr:x>
      <cdr:y>0.73879</cdr:y>
    </cdr:from>
    <cdr:to>
      <cdr:x>0.49792</cdr:x>
      <cdr:y>0.81352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2808312" y="2586222"/>
          <a:ext cx="328936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ru-RU" sz="1100" dirty="0" smtClean="0"/>
            <a:t>24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93F5A-FF59-40C4-A5F4-A289F85F95E5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84DD2-4CD1-4DE1-86DE-45FDEC8577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6448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48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r">
              <a:defRPr sz="1200"/>
            </a:lvl1pPr>
          </a:lstStyle>
          <a:p>
            <a:pPr>
              <a:defRPr/>
            </a:pPr>
            <a:fld id="{D708C9CE-0A53-45D5-8D79-51B4C45A5C7E}" type="datetimeFigureOut">
              <a:rPr lang="ru-RU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1" tIns="45851" rIns="91701" bIns="4585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979" y="4715390"/>
            <a:ext cx="5439719" cy="4467461"/>
          </a:xfrm>
          <a:prstGeom prst="rect">
            <a:avLst/>
          </a:prstGeom>
        </p:spPr>
        <p:txBody>
          <a:bodyPr vert="horz" lIns="91701" tIns="45851" rIns="91701" bIns="4585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48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r">
              <a:defRPr sz="1200"/>
            </a:lvl1pPr>
          </a:lstStyle>
          <a:p>
            <a:pPr>
              <a:defRPr/>
            </a:pPr>
            <a:fld id="{DAF835A8-838C-4244-9CFE-03A87E948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461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34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784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46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79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2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67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05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894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D4A58-A18E-45D5-B5D6-76B5AD3C0B5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17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42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6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B2D69E-7D70-4509-885A-0D30F7CEFF33}" type="slidenum">
              <a:rPr lang="ru-RU" altLang="ru-RU" smtClean="0"/>
              <a:pPr eaLnBrk="1" hangingPunct="1"/>
              <a:t>3</a:t>
            </a:fld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6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69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56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32</a:t>
            </a:fld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1EEE5-B086-4AD2-8DE4-18F2F5D81CB7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3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1CB6-7FA8-46BA-B211-27AFE571DBD6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072C-53FD-4CAE-8415-8F6416CF85A8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8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6676-6325-4BA4-A62C-830B7D09A6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62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210C-E634-48C5-BE1F-DED8C38B49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8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5BA5-DEC7-4883-AFE7-D6247FF526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270-D8C5-4926-924A-0BAC48B796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F86D-938B-4246-9F5E-B3BCE838C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1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E4F6-4F90-447F-A35F-377695FB3D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3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2F2E-ACB2-411B-9BAF-9420F9A564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0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3E29-FE90-4A6F-8A0C-1CB5B4F5D7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BC0F-5CF2-4796-8D27-66869C9C6045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E4E10-6E2B-4466-AB5B-F82BDBE82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9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5E13-26FF-4FEB-B98F-9137E0A9D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48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928C-D03C-4714-A3A7-5F6B2E2253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BB15B-BA5C-4F92-BA6D-8AAF6F3D2307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9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6D7F-EC12-45B5-AA6C-94EF6853CBD2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1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1F72-2FD6-4815-8D67-DDFBC523276C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8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A620-EEE3-4088-8A7B-5F41F98782D2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01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19BE-DD07-4FF3-BC78-C6371A95305D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00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745B-EB9A-4F76-85C2-02432A17BAC7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3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B677-2205-405A-BEB2-DB0F5FE5EA22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14C2-5B20-432E-B16E-B1F7A526A3AE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04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D7A-80FB-4253-864A-4AB8877F18CD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2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5FE6-6DF3-4815-9DE8-1DA55DED81C0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4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A0FE3-974F-4B0E-AC7B-98726404712E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1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5944-E753-4218-853C-B1FE30BA0EAD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2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EF62-B00A-4F75-BDA3-10A16B7728EC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62E3-93BB-41ED-80EF-37B207339CF6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0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B8FE-8A23-4AE4-A6AC-4A149113B55E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5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CB9F3-80FF-477F-ACE9-31ACFFF9B079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9553-5C9D-418A-A9AD-F0464086D692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1E93-56E6-4FCC-98FE-03518086A938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3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8682AB-B669-448A-8CC4-B429BCB7310F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88BA78-3AEB-4325-999F-A8826D3BE5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EBD4C-7B5C-4C34-830F-79E86B1F452D}" type="datetime1">
              <a:rPr lang="ru-RU" smtClean="0"/>
              <a:pPr>
                <a:defRPr/>
              </a:pPr>
              <a:t>07.04.2026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968530" cy="9144000"/>
          </a:xfrm>
          <a:prstGeom prst="rect">
            <a:avLst/>
          </a:prstGeom>
          <a:gradFill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 Б Р А З О В А Н И 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«А С И Н О В С К И Й  Р А Й О Н»</a:t>
            </a: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50825"/>
            <a:ext cx="1373187" cy="25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3" descr="slide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508625"/>
            <a:ext cx="5165725" cy="298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611188" y="1239704"/>
            <a:ext cx="6246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20177"/>
              </p:ext>
            </p:extLst>
          </p:nvPr>
        </p:nvGraphicFramePr>
        <p:xfrm>
          <a:off x="611189" y="2338013"/>
          <a:ext cx="6248943" cy="6775896"/>
        </p:xfrm>
        <a:graphic>
          <a:graphicData uri="http://schemas.openxmlformats.org/drawingml/2006/table">
            <a:tbl>
              <a:tblPr/>
              <a:tblGrid>
                <a:gridCol w="22689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402"/>
                <a:gridCol w="6777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631"/>
                <a:gridCol w="616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631"/>
                <a:gridCol w="5724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340"/>
                <a:gridCol w="7585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94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884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Категория работников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9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Образование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231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организаций общего образования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33 284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41 140,4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49 852,2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61 830,6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59 169,65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528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организаций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27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392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36 177,7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42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542,5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50 830,8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56 226,9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143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организаций дополнительного образования детей (по отрасли «Образование»)</a:t>
                      </a:r>
                      <a:endParaRPr kumimoji="0" lang="ru-RU" sz="13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36 576,8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35 390,6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44 704,4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53 031,4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58 241,3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7384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98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Работники культуры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392,7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41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158,1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48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616,5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56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102,3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24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Здравоохранение 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26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Врачи и работники медицинских</a:t>
                      </a: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организаций, имеющих высшее медицинское (фармацевтическое) или иное образование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75 962,1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86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241,2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95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560,0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110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114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124 842,8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3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33 707,3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35 343,7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40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059,0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45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208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52 520,4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34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Младший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31 703,6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33 781,9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39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898,0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43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858</a:t>
                      </a: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,0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48 414,4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1189" y="1691681"/>
            <a:ext cx="6202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реализации «майских» Указов Президента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РФ 2012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года, муниципальных «дорожных карт» 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изменений в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сфере образования и культуры повышение заработной платы работников муниципальных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учреждений.                                Руб.                                                                                             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Президента Российской Федерации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2696" y="1907704"/>
            <a:ext cx="5976664" cy="66967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Основными показателями в части достижения целевых являются средний размер заработной платы:</a:t>
            </a: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реальная заработная плата по крупным и средним предприятиям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году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увеличилась на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15,2 %;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среднегодовой рост заработной платы с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2021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годы в сфере общего образования 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12,19%;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15,47%,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дополнительного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9,75 %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работников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культуры – 12,11 %.</a:t>
            </a:r>
            <a:endParaRPr lang="en-US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детей, охваченных образовательными программами дополнительного образования детей в общей численности детей от 5 до 18 лет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87,7%.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Потребность в местах для от 3-х до 7 лет удовлетворена на 100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обучающихся во вторую смену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2025-2026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учебном году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  29,3%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210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деятельностью органов местного самоуправления за </a:t>
            </a:r>
            <a:r>
              <a:rPr lang="ru-RU" sz="1350" dirty="0" smtClean="0">
                <a:solidFill>
                  <a:schemeClr val="accent6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 составила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67,3%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числа опрошенных.</a:t>
            </a:r>
          </a:p>
          <a:p>
            <a:pPr lvl="0" algn="just">
              <a:lnSpc>
                <a:spcPct val="115000"/>
              </a:lnSpc>
              <a:defRPr/>
            </a:pPr>
            <a:endParaRPr lang="ru-RU" sz="12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7800" algn="just">
              <a:lnSpc>
                <a:spcPct val="115000"/>
              </a:lnSpc>
              <a:defRPr/>
            </a:pPr>
            <a:endParaRPr lang="ru-RU" sz="13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04823"/>
              </p:ext>
            </p:extLst>
          </p:nvPr>
        </p:nvGraphicFramePr>
        <p:xfrm>
          <a:off x="637367" y="1514427"/>
          <a:ext cx="6237288" cy="4487469"/>
        </p:xfrm>
        <a:graphic>
          <a:graphicData uri="http://schemas.openxmlformats.org/drawingml/2006/table">
            <a:tbl>
              <a:tblPr firstRow="1" bandRow="1"/>
              <a:tblGrid>
                <a:gridCol w="1423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68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352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национальных проектов за 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 год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Национальные проект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Региональный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Бюджет проекта, млн. руб.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Семья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Семейные ценности и инфраструктура культуры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Развитие культуры и туризма в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Асиновском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районе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8,2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1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Молодежь</a:t>
                      </a:r>
                      <a:r>
                        <a:rPr lang="ru-RU" sz="1300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и дети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 лучшее детям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Развитие образования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районе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44,6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8010">
                <a:tc vMerge="1"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Педагоги и наставники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6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Жилье и городская среда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комфортной городской среды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современной среды населенных пунктов на территории муниципального образования «Асиновский район</a:t>
                      </a: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»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15,1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Picture 2" descr="Национальный проект «Образование» и федеральный проект «Цифровая  образовательная сред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32" y="7211743"/>
            <a:ext cx="1091854" cy="10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НАЦПРОЕКТ &quot;ДЕМОГРАФИЯ&quot; » Осинники, официальный сайт город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35473" r="64632" b="23413"/>
          <a:stretch/>
        </p:blipFill>
        <p:spPr bwMode="auto">
          <a:xfrm>
            <a:off x="2348880" y="7191033"/>
            <a:ext cx="1269400" cy="12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Национальный проект «Жилье и городская среда» | Администрация Московского  района г. Чебоксар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4" b="16772"/>
          <a:stretch/>
        </p:blipFill>
        <p:spPr bwMode="auto">
          <a:xfrm>
            <a:off x="4077072" y="7299022"/>
            <a:ext cx="1054248" cy="10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krasnokamsk.ru/upload/pages/158913/dat_1580989461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8"/>
          <a:stretch/>
        </p:blipFill>
        <p:spPr bwMode="auto">
          <a:xfrm>
            <a:off x="908720" y="7285537"/>
            <a:ext cx="1086874" cy="11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80607" y="4752206"/>
            <a:ext cx="8172401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971601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8283" y="1012811"/>
            <a:ext cx="6027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</a:t>
            </a:r>
            <a:r>
              <a:rPr lang="ru-RU" sz="1200" b="1" dirty="0" smtClean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«Семья»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72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муниципальном образовании «Асиновский район»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 нацелен на 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модельных библиотек в которых сочетаются традиционные функции библиотеки с цифровыми технологиями,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-зонами и современным дизайном. Цель создания модельной библиотеки — трансформация учреждения в социальный и семейно-ориентированный центр XXI века. Концепция смещает фокус с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книгохранения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создание комфортной среды, предоставление услуг, организацию площадок для обучения, развития, интеллектуального досуга.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1452" y="2582471"/>
            <a:ext cx="60077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endParaRPr lang="ru-RU" sz="1200" b="1" dirty="0" smtClean="0">
              <a:solidFill>
                <a:srgbClr val="2A411B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indent="182563" algn="ctr"/>
            <a:r>
              <a:rPr lang="ru-RU" sz="1200" b="1" dirty="0" smtClean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</a:t>
            </a:r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 </a:t>
            </a:r>
            <a:r>
              <a:rPr lang="ru-RU" sz="1200" b="1" dirty="0" smtClean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</a:t>
            </a:r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</a:t>
            </a:r>
            <a:r>
              <a:rPr lang="ru-RU" sz="1200" b="1" dirty="0" smtClean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олодежь и дети»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360000" algn="just"/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 нацпроекта представлена рядом проектов, из которого на территории </a:t>
            </a:r>
            <a:r>
              <a:rPr lang="ru-RU" sz="1200" dirty="0" err="1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Асиновского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района присутствуют два проекта – «Все лучшее детям» и «Педагоги и наставники».</a:t>
            </a:r>
          </a:p>
          <a:p>
            <a:pPr lvl="0" indent="360000" algn="just"/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•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	Проект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«Все лучшее детям» направлен на оснащение (обновление материально-технической базы) оборудованием, средствами обучения и воспитания образовательных организаций различных типов для реализации дополнительных общеразвивающих программ, для создания информационных систем в образовательных организациях.</a:t>
            </a:r>
          </a:p>
          <a:p>
            <a:pPr lvl="0" indent="360000" algn="just"/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•	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 «Педагоги и наставники» </a:t>
            </a:r>
            <a:r>
              <a:rPr lang="ru-RU" sz="12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 на финансовое обеспечение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организациях, а также педагогическим работникам за классное руководство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8165" y="5583292"/>
            <a:ext cx="6007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endParaRPr lang="ru-RU" sz="1200" b="1" dirty="0" smtClean="0">
              <a:solidFill>
                <a:srgbClr val="2A411B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indent="182563" algn="ctr"/>
            <a:r>
              <a:rPr lang="ru-RU" sz="1200" b="1" dirty="0" smtClean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</a:t>
            </a:r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 «Жилье и городская среда»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2025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году в рамках реализации приоритетного проекта «Формирование комфортной городской среды», муниципальной программы «Формирование современной среды населенных пунктов на территории муниципального образования «</a:t>
            </a:r>
            <a:r>
              <a:rPr lang="ru-RU" sz="1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Асиновский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район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»»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были выполнены работы по благоустройству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трех территорий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  <a:endParaRPr lang="ru-RU" sz="1200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indent="360000" algn="just"/>
            <a:r>
              <a:rPr lang="ru-RU" sz="1200" dirty="0" err="1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Асиновский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район, г. Асино, сквер на пересечении ул. имени Ленина и ул. Фурманова (2 этап, 3 очередь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); </a:t>
            </a:r>
          </a:p>
          <a:p>
            <a:pPr indent="360000" algn="just"/>
            <a:r>
              <a:rPr lang="ru-RU" sz="1200" dirty="0" err="1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Асиновский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район, г. Асино, сквер на пересечении ул. имени Ленина и ул. Стадионная (2 этап); </a:t>
            </a:r>
            <a:endParaRPr lang="ru-RU" sz="1200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indent="360000" algn="just"/>
            <a:r>
              <a:rPr lang="ru-RU" sz="1200" dirty="0" err="1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Асиновский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район, г. Асино, обелиск 370 Ордена Кутузова второй степени </a:t>
            </a:r>
            <a:r>
              <a:rPr lang="ru-RU" sz="12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Брандербургской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Краснознаменной дивизии (2 этап, 2 очередь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).</a:t>
            </a:r>
          </a:p>
          <a:p>
            <a:pPr indent="360000" algn="just"/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       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805264" y="8820472"/>
            <a:ext cx="709836" cy="140966"/>
          </a:xfrm>
        </p:spPr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188" y="1187624"/>
            <a:ext cx="62468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defRPr/>
            </a:pPr>
            <a:r>
              <a:rPr lang="ru-RU" sz="1200" b="1" dirty="0">
                <a:solidFill>
                  <a:srgbClr val="5BD07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МО «Асиновский район» входит в группу районов со средним уровнем развития</a:t>
            </a:r>
            <a:endParaRPr lang="ru-RU" sz="1300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266910"/>
              </p:ext>
            </p:extLst>
          </p:nvPr>
        </p:nvGraphicFramePr>
        <p:xfrm>
          <a:off x="764702" y="2051720"/>
          <a:ext cx="5915748" cy="4824536"/>
        </p:xfrm>
        <a:graphic>
          <a:graphicData uri="http://schemas.openxmlformats.org/drawingml/2006/table">
            <a:tbl>
              <a:tblPr/>
              <a:tblGrid>
                <a:gridCol w="2850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63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63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9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3019"/>
              </a:tblGrid>
              <a:tr h="64532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показатели социально – экономического развития района 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2025/ 2024г.,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%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«чистым» видам деятельности (разделы С,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3 366,9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1 946,2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1 567,9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80,56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9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платных услуг по </a:t>
                      </a:r>
                      <a:r>
                        <a:rPr kumimoji="0" lang="ru-RU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крупным и средним предприятиям и организациям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509,6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576,2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600,99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104,3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8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(по крупным и средним предприятиям и организациям), 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млрд. 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 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952,5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2004,4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1 245,0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62,1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9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Зарегистрировано хозяйствующих 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субъектов (ед.), 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3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.:</a:t>
                      </a:r>
                      <a:endParaRPr kumimoji="0" lang="ru-RU" sz="1300" b="1" i="1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978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986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1028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104,3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Индивидуальные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предприниматели (ед.)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632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642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687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107,0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Юридические 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лица (</a:t>
                      </a:r>
                      <a:r>
                        <a:rPr kumimoji="0" lang="ru-RU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346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344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341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99,1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xn--90anbaj9ad0j.xn--80asehdb/content/editor/asinovskiyra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3" y="7092280"/>
            <a:ext cx="2808312" cy="181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5" y="7092280"/>
            <a:ext cx="3024337" cy="1814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 bwMode="auto">
          <a:xfrm rot="-5400000">
            <a:off x="-3672596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4552" y="995739"/>
            <a:ext cx="6192837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Ведущие отрасли экономики – сферы эффективного приложения капитала</a:t>
            </a:r>
            <a:endParaRPr lang="ru-RU" sz="14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1581" y="1547664"/>
            <a:ext cx="2979787" cy="2844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произведенной продукции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сельского хозяйства 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2 220,5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(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105,8% к уровню 2024 года).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года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хозяйствах всех форм собственности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числилось 9 238 голов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крупного рогатого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скота  (124,6%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года).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2815" y="1547664"/>
            <a:ext cx="2735262" cy="2844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категории «Обрабатывающие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производства» по средним и крупным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предприятиям по «чистым» видам экономической деятельности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1 034 млн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руб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(71,6% к уровню 2024 года)</a:t>
            </a:r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8049" y="4605722"/>
            <a:ext cx="2669943" cy="19989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kern="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Произведено за 2025 год – 410,5 млн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(105,3 к уровню 2024 года)</a:t>
            </a:r>
            <a:endParaRPr lang="ru-RU" sz="1100" kern="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644552" y="1547665"/>
            <a:ext cx="280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Деревообрабатывающее производство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Wood processing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459152" y="1662063"/>
            <a:ext cx="1648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Agriculture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253" name="Прямоугольник 16"/>
          <p:cNvSpPr>
            <a:spLocks noChangeArrowheads="1"/>
          </p:cNvSpPr>
          <p:nvPr/>
        </p:nvSpPr>
        <p:spPr bwMode="auto">
          <a:xfrm>
            <a:off x="644552" y="4644008"/>
            <a:ext cx="290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Производство и распределение электроэнергии, газа и воды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Generation and distribution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of electric energy, gas and water</a:t>
            </a:r>
            <a:endParaRPr lang="ru-RU" sz="1200" b="1" dirty="0">
              <a:solidFill>
                <a:schemeClr val="tx2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043609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2815" y="6785596"/>
            <a:ext cx="2932209" cy="22371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1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2025 году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обустройство запланированных к 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реализации 10,11 этапов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газификации не производилось.  Проектными организациями ООО «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азпром газораспределение Сибирь» выполнялась корректировка документации . 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2026 году планируется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10.11.15,16,17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этапов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2736" y="6840328"/>
            <a:ext cx="2040571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Газификация /</a:t>
            </a:r>
            <a:r>
              <a:rPr lang="en-US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Gasification</a:t>
            </a:r>
            <a:endParaRPr lang="ru-RU" sz="115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40970" y="4716016"/>
            <a:ext cx="3000398" cy="265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Строительство/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Construction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5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работ, выполненных по виду деятельности «Строительство», крупными и средними организациями в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году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35,6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</a:t>
            </a:r>
          </a:p>
          <a:p>
            <a:pPr lvl="0"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Введено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действие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жилых домов общей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площадью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8 228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кв. м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(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82,5%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года), в том числе населением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8 228 кв. м. (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83,2%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2024 года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).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	</a:t>
            </a:r>
            <a:endParaRPr lang="ru-RU" sz="11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Выдан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31 градостроительный план земельного участка.</a:t>
            </a:r>
            <a:endParaRPr lang="ru-RU" sz="11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algn="ctr"/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1" name="Picture 2" descr="Картинки по запросу ЖКХ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63" y="7574562"/>
            <a:ext cx="2201718" cy="153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"/>
          <p:cNvSpPr txBox="1">
            <a:spLocks/>
          </p:cNvSpPr>
          <p:nvPr/>
        </p:nvSpPr>
        <p:spPr bwMode="auto">
          <a:xfrm rot="-5400000">
            <a:off x="-3744603" y="4788210"/>
            <a:ext cx="8100393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64704" y="1619671"/>
            <a:ext cx="5954159" cy="40881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 относится к районам Томской области с развитым секторам малого и среднего предпринимательства. 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года количество включенных в Единый реестр субъектов малого и среднего предпринимательства составило: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ю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ридические лица 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207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;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индивидуальные предприниматели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629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— 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41,3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(более 7 тыс. человек),</a:t>
            </a: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Малый бизнес сосредоточен в промышленном секторе (пищевая промышленность, деревообработка, прочие производства), сельском и лесном хозяйстве, в сфере торговли и общественного питания, в сфере услуг (бытовые услуги, транспортные услуги и др.).  </a:t>
            </a:r>
          </a:p>
          <a:p>
            <a:pPr indent="360000" algn="just">
              <a:defRPr/>
            </a:pP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Среди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жителей Асиновского района активно применяется специальный налоговый режим «Налог на профессиональный доход», который позволяет гражданам осуществлять предпринимательскую деятельность без постановки на налоговый учет (определенные виды ОКВЭД) в качестве индивидуального предпринимателя.</a:t>
            </a:r>
            <a:endParaRPr lang="en-US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966405" y="1177148"/>
            <a:ext cx="57524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МАЛОЕ И СРЕДНЕЕ ПРЕДПРИНИМАТЕЛЬСТВО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4" descr="Картинки по запросу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5621104"/>
            <a:ext cx="2429204" cy="1677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7020272"/>
            <a:ext cx="2560126" cy="1708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7105629"/>
            <a:ext cx="2459830" cy="184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5707851"/>
            <a:ext cx="2459830" cy="150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764704" y="1187624"/>
            <a:ext cx="5976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РАСПРЕДЕЛЕНИЕ СУБЪЕКТОВ МСП ПО ВИДАМ ЭКОНОМИЧЕСКОЙ </a:t>
            </a:r>
            <a:r>
              <a:rPr lang="ru-RU" altLang="ru-RU" sz="16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ДЕЯТЕЛЬНОСТИ ЗА ПЕРИОД 2024-2025 ГОДЫ, ЕД.</a:t>
            </a:r>
            <a:endParaRPr lang="ru-RU" altLang="ru-RU" sz="1600" b="1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049567"/>
              </p:ext>
            </p:extLst>
          </p:nvPr>
        </p:nvGraphicFramePr>
        <p:xfrm>
          <a:off x="836712" y="5436098"/>
          <a:ext cx="5760640" cy="312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Сельское хозяйство, охота и лесное хозяйство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Строительство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93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Транспортировка и хранение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гостиниц и предприятий общественного питания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информации и связи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по операциям с недвижимым имуществом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профессиональная, научная и техническая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административная и сопутствующие дополнительные услуги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здравоохранения и социальных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 –</a:t>
                      </a:r>
                      <a:r>
                        <a:rPr lang="ru-RU" sz="11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Предоставление прочих видов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16077" y="38832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53336" y="34198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92003864"/>
              </p:ext>
            </p:extLst>
          </p:nvPr>
        </p:nvGraphicFramePr>
        <p:xfrm>
          <a:off x="692696" y="1960792"/>
          <a:ext cx="6300700" cy="350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08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2"/>
          <p:cNvSpPr txBox="1">
            <a:spLocks/>
          </p:cNvSpPr>
          <p:nvPr/>
        </p:nvSpPr>
        <p:spPr bwMode="auto">
          <a:xfrm rot="-5400000">
            <a:off x="-3780608" y="4752207"/>
            <a:ext cx="8172401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79171"/>
              </p:ext>
            </p:extLst>
          </p:nvPr>
        </p:nvGraphicFramePr>
        <p:xfrm>
          <a:off x="611187" y="981745"/>
          <a:ext cx="6058173" cy="7987929"/>
        </p:xfrm>
        <a:graphic>
          <a:graphicData uri="http://schemas.openxmlformats.org/drawingml/2006/table">
            <a:tbl>
              <a:tblPr/>
              <a:tblGrid>
                <a:gridCol w="2639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18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57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Асиновском районе созданы условия успешной работы предпринимателей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3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районе  разработана и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действуют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25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в Асиновском районе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 поддержке и развитию малого и среднего предпринимательства (Постановление администрации Асиновского района от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03.12.2021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1647)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Программа разработана в целях создания условий, обеспечивающих благоприятные возможности для становления и развития субъектов малого и среднего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Асиновского района.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989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Сформирована базовая инфраструктура поддержки предпринимательства: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761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2003 года действует Центр поддержки предпринимательства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НП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«Асиновский Бизнес-центр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».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мая 2016 года полное фирменное наименование Ассоциация бизнес-консультантов «Асиновский бизнес-центр» (далее – АБК «Асиновский Бизнес-центр»)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АБК «Асиновский Бизнес-центр» направлена на: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оказание информационной и практической помощи предприятиям малого и среднего бизнеса;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проведение обучающих семинаров по различным темам.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923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2008 года работает Асиновский производственно-технологический бизнес-инкубатор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solidFill>
                            <a:srgbClr val="C0504D">
                              <a:lumMod val="50000"/>
                            </a:srgbClr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объект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инфраструктуры  поддержки субъектов малого предпринимательства, осуществляющий поддержку предпринимателей на начальной стадии их деятельности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18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АБК «Асиновский Бизнес-центр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выбран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качестве управляющей компании деятельностью бизнес-инкубатора оказывает следующие услуги: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комплекс консультационных услуг по всем ключевым вопросам ведения бизнеса;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разработка бизнес-планов и сопровождение предпринимательских проектов, оценка их эффективности;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и проведение обучающих семинаров;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выставок и конференций;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помощь в подготовке предпринимательских кадров;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содействие в продвижении товаров местных производителей на новые рынки.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6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2"/>
          <p:cNvSpPr txBox="1">
            <a:spLocks/>
          </p:cNvSpPr>
          <p:nvPr/>
        </p:nvSpPr>
        <p:spPr bwMode="auto">
          <a:xfrm rot="-5400000">
            <a:off x="-3689224" y="4843589"/>
            <a:ext cx="798963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755651" y="1159089"/>
            <a:ext cx="584170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Выгодное географическое положение: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Асино расположен в 100 км от областного центра (г. Томск), является транспортным узлом юго-восточной группы районов.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Развитая транспортная сеть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железнодорожное и автомобильное транспортные сообщения.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Разнообразие минерально-сырьевых ресурсов: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недрах Асиновского района находятся полезные ископаемые строительного направления: глина кирпичная, строительные и формовочные пески, песчано-гравийные смеси; имеются месторождения торфа с общим объемом запаса 207,4 млн. тонн.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древесных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ресурсов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сельхозугодий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(сельскохозяйственные угодья занимают 16,7 % территории района),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дикоросов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(тайга в районе богата ягодами, грибами, кедровыми орехами, лекарственными растениями).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свободных производственных площадей, существенно меньшая в сравнении с Томском стоимость объектов недвижимости и ставка арендной платы, относительно недорогое жилье, устойчивое энергоснабжение.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Наличие квалифицированных трудовых ресурсов и реальная возможность повышения их квалификации через систему высшего и специального образования.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 Возможность де-факто стать центром глубокой переработки древесины, базовой площадкой для развития лесопромышленного комплекса Томской области благодаря реализации инвестиционного проекта по созданию на территории района крупного современного деревообрабатывающего производства.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3958" y="1182587"/>
            <a:ext cx="393621" cy="2309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1907704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3" y="2483768"/>
            <a:ext cx="384176" cy="2254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3347864"/>
            <a:ext cx="393621" cy="2309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4053" y="5724128"/>
            <a:ext cx="384174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3" y="4283968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4" y="5000897"/>
            <a:ext cx="384174" cy="2254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roy-podskazka.ru/images/article/orig/2020/08/chto-takoe-drevesina-i-kakoj-ona-byvae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2" y="6982506"/>
            <a:ext cx="2638252" cy="176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gra-news.ru/upload/iblock/244/1_3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98" y="6982506"/>
            <a:ext cx="2665338" cy="18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 txBox="1">
            <a:spLocks/>
          </p:cNvSpPr>
          <p:nvPr/>
        </p:nvSpPr>
        <p:spPr bwMode="auto">
          <a:xfrm rot="-5400000">
            <a:off x="-3703835" y="4819452"/>
            <a:ext cx="8028383" cy="6207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СОДЕРЖАНИЕ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auto">
          <a:xfrm>
            <a:off x="765175" y="1341438"/>
            <a:ext cx="5184104" cy="714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Характеристика территории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Местная власть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(население)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 МО «Асиновский район»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Майские» Указы Президента Российской </a:t>
            </a: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Федерации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потенциал (ведущие отрасли)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(МСП)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(сильные стороны)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Инвестиционно-привлекательные отрасли (развитие туризма)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(образование)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(здравоохранение)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 (культура)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 жизни (физическая культура и спорт)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 Асиновского района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городское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Новиковское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Новокусковское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Новониколаевское</a:t>
            </a: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Ягодное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auto">
          <a:xfrm>
            <a:off x="5949279" y="1331640"/>
            <a:ext cx="908833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5-6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7-9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10-11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12-13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16-18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19-21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600" dirty="0" smtClean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22-23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24-27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29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30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31-33</a:t>
            </a:r>
            <a:endParaRPr lang="ru-RU" alt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35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36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37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39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41-42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Заголовок 2"/>
          <p:cNvSpPr txBox="1">
            <a:spLocks/>
          </p:cNvSpPr>
          <p:nvPr/>
        </p:nvSpPr>
        <p:spPr bwMode="auto">
          <a:xfrm rot="-5400000">
            <a:off x="-3689221" y="4843588"/>
            <a:ext cx="7989632" cy="6111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 СИЛЬНЫЕ СТОРОНЫ И ВОЗМОЖНОСТИ АСИНОВСКОГО РАЙОНА</a:t>
            </a:r>
            <a:endParaRPr lang="ru-RU" altLang="ru-RU" sz="2000" b="1" dirty="0">
              <a:solidFill>
                <a:srgbClr val="FFFFFF"/>
              </a:solidFill>
              <a:latin typeface="PT Astra Serif" panose="020A0603040505020204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28662" y="1475656"/>
            <a:ext cx="5976938" cy="6049962"/>
            <a:chOff x="692150" y="1042988"/>
            <a:chExt cx="5976938" cy="6049962"/>
          </a:xfrm>
        </p:grpSpPr>
        <p:cxnSp>
          <p:nvCxnSpPr>
            <p:cNvPr id="4" name="Прямая соединительная линия 3"/>
            <p:cNvCxnSpPr>
              <a:endCxn id="10" idx="1"/>
            </p:cNvCxnSpPr>
            <p:nvPr/>
          </p:nvCxnSpPr>
          <p:spPr>
            <a:xfrm flipH="1">
              <a:off x="4868863" y="2195513"/>
              <a:ext cx="0" cy="40147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5229225" y="2987675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Переработка</a:t>
              </a: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дикорастущих ресурсов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29225" y="3779838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Processing</a:t>
              </a: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of wild-growing resources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229225" y="5508625"/>
              <a:ext cx="1439863" cy="71913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Строительство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229225" y="6372225"/>
              <a:ext cx="1439863" cy="7207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Construction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0" name="Двойная стрелка влево/вправо 9"/>
            <p:cNvSpPr/>
            <p:nvPr/>
          </p:nvSpPr>
          <p:spPr>
            <a:xfrm>
              <a:off x="4508500" y="6156325"/>
              <a:ext cx="720725" cy="214313"/>
            </a:xfrm>
            <a:prstGeom prst="leftRightArrow">
              <a:avLst/>
            </a:prstGeom>
            <a:solidFill>
              <a:srgbClr val="4584D3"/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2150" y="1042988"/>
              <a:ext cx="5976938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Отрасли промышленности, привлекательные для инвестиционной деятельности на территории </a:t>
              </a:r>
              <a:endParaRPr lang="en-US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Асиновского района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2150" y="1763713"/>
              <a:ext cx="5976938" cy="431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Industries in District Asinovskij offering a potential for investment</a:t>
              </a:r>
              <a:endParaRPr lang="ru-RU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2150" y="2987675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Деревообрабатывающая</a:t>
              </a: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промышленность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92150" y="3779838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Wood processing</a:t>
              </a:r>
              <a:endParaRPr 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97200" y="2987675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Сельское хозяйство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997200" y="3779838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Agriculture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>
              <a:endCxn id="27" idx="1"/>
            </p:cNvCxnSpPr>
            <p:nvPr/>
          </p:nvCxnSpPr>
          <p:spPr>
            <a:xfrm>
              <a:off x="2565400" y="2268538"/>
              <a:ext cx="0" cy="401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Двойная стрелка влево/вправо 19"/>
            <p:cNvSpPr/>
            <p:nvPr/>
          </p:nvSpPr>
          <p:spPr>
            <a:xfrm>
              <a:off x="2205038" y="3348038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215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Пищевая </a:t>
              </a: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промышленность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92150" y="6372225"/>
              <a:ext cx="1439863" cy="7207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Food  industry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99720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Туризм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97200" y="6372225"/>
              <a:ext cx="1439863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Tourism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6" name="Двойная стрелка влево/вправо 25"/>
            <p:cNvSpPr/>
            <p:nvPr/>
          </p:nvSpPr>
          <p:spPr>
            <a:xfrm>
              <a:off x="4508500" y="3348038"/>
              <a:ext cx="720725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Двойная стрелка влево/вправо 26"/>
            <p:cNvSpPr/>
            <p:nvPr/>
          </p:nvSpPr>
          <p:spPr>
            <a:xfrm>
              <a:off x="2205038" y="6227763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158007"/>
            <a:ext cx="60581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Сферы эффективного приложения капитала – действующие и планируемые инвестиционные проекты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1188" y="1821468"/>
            <a:ext cx="6058172" cy="67829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390066"/>
              </p:ext>
            </p:extLst>
          </p:nvPr>
        </p:nvGraphicFramePr>
        <p:xfrm>
          <a:off x="903970" y="2152621"/>
          <a:ext cx="5472608" cy="4507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148"/>
                <a:gridCol w="3200676"/>
                <a:gridCol w="980892"/>
                <a:gridCol w="980892"/>
              </a:tblGrid>
              <a:tr h="10791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№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Отрасль/наименование проекта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Период реализации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Общий объем инвестиций за период реализации,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млн. руб.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Сельское хозяйство: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2340,0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751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«Строительство нового молочно-товарного комплекса на 1999 </a:t>
                      </a: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голов»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ООО «</a:t>
                      </a:r>
                      <a:r>
                        <a:rPr lang="ru-RU" sz="9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Большедороховское</a:t>
                      </a: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молоко»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2023-2026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300,0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«Строительство убойного цеха с последующей переработкой» </a:t>
                      </a: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ИП </a:t>
                      </a:r>
                      <a:r>
                        <a:rPr lang="ru-RU" sz="90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Ортин</a:t>
                      </a:r>
                      <a:r>
                        <a:rPr lang="ru-RU" sz="9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В.Н.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2025-2026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40,0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4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  <a:tab pos="450215" algn="l"/>
                        </a:tabLs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Обеспечение электрической энергией, газом и паром: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194,8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«Реконструкция</a:t>
                      </a:r>
                      <a:r>
                        <a:rPr lang="ru-RU" sz="9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сетей отопления (капитальный ремонт сетей отопления горячего водоснабжения)</a:t>
                      </a: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»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2025-2027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194,8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Строительство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40,0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1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Строительство торгового центра ИП</a:t>
                      </a:r>
                      <a:r>
                        <a:rPr lang="ru-RU" sz="9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Дорохов М.В.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2025-2026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40,0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Развитие туризма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28,0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Реконструкция</a:t>
                      </a:r>
                      <a:r>
                        <a:rPr lang="ru-RU" sz="9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здания под гостиничный бизнес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2025-2026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28,0</a:t>
                      </a:r>
                      <a:endParaRPr lang="ru-RU" sz="9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8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 </a:t>
                      </a:r>
                    </a:p>
                  </a:txBody>
                  <a:tcPr marL="50885" marR="5088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Всего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</a:t>
                      </a: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2602,8</a:t>
                      </a:r>
                      <a:endParaRPr lang="ru-RU" sz="900" b="1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0885" marR="5088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0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ИНВЕСТИЦИОННО-ПРИВЛЕКАТЕЛЬНЫЕ ОТРАСЛИ / РАЗВИТИЕ ТУРИЗМА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08100"/>
              </p:ext>
            </p:extLst>
          </p:nvPr>
        </p:nvGraphicFramePr>
        <p:xfrm>
          <a:off x="788670" y="1169597"/>
          <a:ext cx="6024706" cy="789439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0247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51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ТУРИСТИЧЕСКАЯ ДЕЯТЕЛЬНОСТЬ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8494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района сохранились археологические памятники, памятники времен Гражданской войны, традиционная застройка рубежа 19-20 веков, исторические места, связанные с жизнью и творчеством писателя Г. М. Маркова, библиотека им. Г. М. Маркова. 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центре города Асино располагается здание, где жил и работал Советский писатель Виль Липатов. Здание отреставрировано одним из предпринимателей города. В 2016 году  завершено строительства многофункционального культурного центра в г. Асино. Главным в центре стал 3D-кинотеатр на 120 посадочных мест. Кроме того,  в городе  появился дополнительный хореографический зал, выставочный зал, кружковые комнаты для занятий прикладным, художественным и вокальным искусством. Уличная территория центра благоустроена и дает возможность для проведения массовых мероприятий, оборудованы  места для отдыха и парковки автотранспорта.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22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2295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селе Ново-Кусково Асиновского района в первозданном виде сохранились строения первой земской больницы Причулымья (культурно – туристический комплекс  «Сибирская усадьба Н. А. Лампсакова»), Комплекс создан на базе бывшей земской больницы, построенной врачом Николаем Лампсаковым в 1903 году. Площадь территории усадьбы около 3,5 Га. На территории усадьбы находятся музей Бересты, музей Гражданской войны, музей Первого земского доктора, два гостевых дома, экологическая тропа, амбар, конюшня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44" y="5005182"/>
            <a:ext cx="2521346" cy="188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2" descr="Картинки по запросу марков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75" y="4867328"/>
            <a:ext cx="1331465" cy="2022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094828"/>
            <a:ext cx="2478541" cy="179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0" y="5364088"/>
            <a:ext cx="31147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6063" y="4826749"/>
            <a:ext cx="8023314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ИНВЕСТИЦИОННО-ПРИВЛЕКАТЕЛЬНЫЕ ОТРАСЛИ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50317"/>
              </p:ext>
            </p:extLst>
          </p:nvPr>
        </p:nvGraphicFramePr>
        <p:xfrm>
          <a:off x="611188" y="1115613"/>
          <a:ext cx="3177852" cy="802838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177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28387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КТК «Сибирская усадьба Н.А.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проводятся фольклорные праздники и народные свадебные обряды, а отдыхающие и туристы могут пройти по экологической тропе деда Фишки, героя романа «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Строговы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». Здесь можно весело провести праздники и просто отдохнуть на природе.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Предлагаются экскурсии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 селу и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усадьбе.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туристов-школьников организованы игровые – интерактивные  программы, мастер-классы по декоративно-прикладному творчеству.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усадьбе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отмечают Рождество, масленицу, Пасху, Егорьев день, Троицу, Покров, Кузьминки, а также проводят величание молодых, серебряные и золотые свадьбы.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туристов устраиваются музейные праздники и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квесты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вечера отдыха и народной песни, молодецкие забавы.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2023 году состоялось открытие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агротуристического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объекта «Голландская деревня» в с. Ягодное (50 км. от г. Томска). Привлекательность объекта заключается в предоставлении возможности городским жителям отдохнуть от повседневной суеты. Такая форма отдыха нравится любителям экологии и здорового образа жизни, он создает комфорт и психологическое спокойствие.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pikulina.RAION\Desktop\Арина\ПРЕДПРИНИМАТЕЛЬСТВО\МОЛОДЕЖНОЕ ПРЕДПРИНИМАТЕЛЬСТВО\Фото\Лампсако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1700" r="20906"/>
          <a:stretch>
            <a:fillRect/>
          </a:stretch>
        </p:blipFill>
        <p:spPr bwMode="auto">
          <a:xfrm>
            <a:off x="3772949" y="1120687"/>
            <a:ext cx="3085051" cy="377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7370597"/>
            <a:ext cx="3125155" cy="177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4639687"/>
            <a:ext cx="3063229" cy="92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farm4.staticflickr.com/3903/15309947945_acd5266aa2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 bwMode="auto">
          <a:xfrm>
            <a:off x="621202" y="7285711"/>
            <a:ext cx="3151748" cy="182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65176" y="1161647"/>
            <a:ext cx="5942106" cy="345306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Асиновском районе функционирует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</a:t>
            </a:r>
            <a:r>
              <a:rPr lang="en-US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дошкольных образовательных организаций.</a:t>
            </a:r>
          </a:p>
          <a:p>
            <a:pPr lvl="0"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Муниципальные образовательные организации, реализующие основную образовательную программу дошкольного образования, посещают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1096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воспитанников в возрасте от 1,6 лет до 8 лет. На базе муниципальных образовательных организаций функционируют группы дошкольного образования функционируют в режиме сокращенного дня. Потребность в местах для от 3-х до 7 лет удовлетворена на 100%.</a:t>
            </a:r>
          </a:p>
          <a:p>
            <a:pPr lvl="0"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общая численность работников организаций, оказывающих услуги дошкольного образования, составила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155 человек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(педагогический состав).</a:t>
            </a:r>
          </a:p>
          <a:p>
            <a:pPr lvl="0" indent="457200" algn="just">
              <a:defRPr/>
            </a:pP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Кадровая политика образовательных организаций,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реализующих образовательные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программы дошкольного образования, опирается на развитие профессиональной компетентности педагогов, что характеризуется достаточно высоким уровнем образования и квалификации.</a:t>
            </a:r>
            <a:endParaRPr lang="ru-RU" sz="15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1689187" y="1161647"/>
            <a:ext cx="4000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ДОШКОЛЬНОЕ ОБРАЗОВАНИЕ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5175" y="5693414"/>
            <a:ext cx="5942106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Программа Робототехника  и </a:t>
            </a:r>
            <a:r>
              <a:rPr lang="ru-RU" sz="125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Легоконструирование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реализуется во всех дошкольных организациях и группах дошкольного образования.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6898" y="8388424"/>
            <a:ext cx="5843587" cy="533934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01.01.2026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заработная плата работников дошкольного образования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45 900,3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7" y="6476139"/>
            <a:ext cx="2592369" cy="181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65177" y="4858377"/>
            <a:ext cx="5905308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</a:t>
            </a:r>
          </a:p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образования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54,0 %.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5" name="Picture 4" descr="https://do.edu.ru/files/resized/medium/files/object/images/18/4113/img-9414.jpg">
            <a:extLst>
              <a:ext uri="{FF2B5EF4-FFF2-40B4-BE49-F238E27FC236}">
                <a16:creationId xmlns:a16="http://schemas.microsoft.com/office/drawing/2014/main" xmlns="" id="{AF73FD6E-EFE4-13F9-3589-C8CA4C0A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76" y="6399723"/>
            <a:ext cx="2753567" cy="176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92696" y="1516700"/>
            <a:ext cx="5949955" cy="3847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Асиновского района представлено: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общеобразовательных организаций, в т.ч.: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средних школ,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основная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школы, 1 гимназия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коррекционная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школа;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при школах – 3 филиала,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групп дошкольного образования.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01 сентября 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2025-2026 учебному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в Асиновском районе к занятиям приступили 4 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134 обучающихся 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т. ч.: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школах города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3 367 человек; в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школах села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767 человек.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Наполняемость классов в среднем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19,8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т.ч. в городских школах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24,2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сельских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11,6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человека. </a:t>
            </a:r>
            <a:endParaRPr lang="ru-RU" sz="11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трех школах города Асино образовательный процесс организован в две смены. Школа №1, школа № 4 и Гимназия №2, расположенные 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городе, берут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себя нагрузку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84,8%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2855)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обучающихся города. </a:t>
            </a: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Ежегодные затраты за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предоставление образовательных услуг на одного обучающегося составили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143 366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2024-2026 учебных годах проводятся занятия 6-11 классы по программе «Россия – мои горизонты».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 районе  реализован федеральный проект «Цифровая образовательная среда», все школы района подключены к высокоскоростному Интернету.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720557" y="1130109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4511" y="8200084"/>
            <a:ext cx="5843587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заработная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работников общеобразовательных организаций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57 551,4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2696" y="5508103"/>
            <a:ext cx="6027218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общего образования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60,2%.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 flipH="1">
            <a:off x="5661248" y="8460432"/>
            <a:ext cx="966850" cy="327346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7" name="Рисунок 16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6243011"/>
            <a:ext cx="2272665" cy="171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zakup\Desktop\Паспорт  поселений на 01.01.2026\image_123650291 - 2024-11-07T121806.9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61" y="6243010"/>
            <a:ext cx="1729650" cy="171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37" y="6340640"/>
            <a:ext cx="2035877" cy="1584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6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40093" y="1168652"/>
            <a:ext cx="5788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6299" y="7556083"/>
            <a:ext cx="5636333" cy="67795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заработная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плата работников дополнительного образования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51 952,8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169" y="1652122"/>
            <a:ext cx="5842000" cy="2426803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структуре дополнительного образования 3 организации  сферы Управления образования, 1 организация сферы Управления Культуры.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Охват дополнительным образованием детей в возрасте от 5 до 18 лет составляет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3 849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87,7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%).</a:t>
            </a:r>
          </a:p>
          <a:p>
            <a:pPr lvl="0" indent="450000" algn="just">
              <a:defRPr/>
            </a:pP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творческих, спортивных, технических, естественнонаучных, социально-педагогических, туристско-краеведческих объединениях осуществляется на основе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256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дополнительных общеобразовательных программ, учитывающих многоаспектные потребности и интересы детей и подростков, их индивидуальные возможности.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современным дополнительным общеразвивающим программам технической направленности занимаются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1064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обучающихся.</a:t>
            </a:r>
          </a:p>
        </p:txBody>
      </p:sp>
      <p:pic>
        <p:nvPicPr>
          <p:cNvPr id="4100" name="Picture 4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00" y="5294528"/>
            <a:ext cx="3020339" cy="2108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9" y="5294528"/>
            <a:ext cx="2538401" cy="2032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40093" y="4377444"/>
            <a:ext cx="5843587" cy="82196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дополнительного образования в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56 %</a:t>
            </a:r>
            <a:endParaRPr lang="ru-RU" alt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77415" y="1164125"/>
            <a:ext cx="5747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ПРОФЕССИОНАЛЬНОЕ ОБРАЗОВАНИЕ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3141" y="1533456"/>
            <a:ext cx="5879427" cy="505094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ОГБПОУ «</a:t>
            </a:r>
            <a:r>
              <a:rPr lang="ru-RU" sz="13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техникум промышленной индустрии и сервиса» в настоящее время -  это современный многопрофильный образовательный комплекс, реализующий программы среднего общего образования, программы подготовки специалистов среднего звена, программы подготовки квалифицированных рабочих, служащих, а также программы профессиональной подготовки. 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техникуме обучается около 1 400 человек, включая  филиалы п. Белый Яр, с. Зырянское. Под заказ предприятий подготовку и переподготовку на базе техникума проходит около 250 человек в год. Педагогический коллектив техникума состоит из 70 штатных преподавателей и мастеров производственного обучения, которые  прошли курсы повышения квалификации по  </a:t>
            </a:r>
            <a:r>
              <a:rPr lang="ru-RU" sz="13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цифровизации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образования и современным педагогическим технологиям.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базе  техникума в 2014 году открылся Центр молодежного инновационного творчества, деятельность которого направлена на вовлечение в малое предпринимательство в научно-технической сфере и в инновационное научно-техническое творчество - детей, студентов, учащихся и менеджеров, в том числе  и на поддержку проектов, направленных на создание и обеспечение деятельности организаций в области инноваций. </a:t>
            </a: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2023 году на базе данного техникума  Томский базовый медицинский колледж открыл филиал на  50 бюджетных мест с перспективой роста до 100 мест.</a:t>
            </a: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3" name="Picture 2" descr="https://tomsk-novosti.ru/wp-content/uploads/2014/05/TNews11.jpg">
            <a:extLst>
              <a:ext uri="{FF2B5EF4-FFF2-40B4-BE49-F238E27FC236}">
                <a16:creationId xmlns:a16="http://schemas.microsoft.com/office/drawing/2014/main" xmlns="" id="{E1918288-310D-EA40-0FE0-E9258A8E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6" y="6732240"/>
            <a:ext cx="2984115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21AD07E-2247-266E-C9C0-FBFE9DCA81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1693" y="6848069"/>
            <a:ext cx="2843529" cy="18001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14"/>
          <p:cNvSpPr>
            <a:spLocks noChangeArrowheads="1"/>
          </p:cNvSpPr>
          <p:nvPr/>
        </p:nvSpPr>
        <p:spPr bwMode="auto">
          <a:xfrm>
            <a:off x="2283619" y="1099001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ЗДРАВООХРАНЕНИЕ</a:t>
            </a:r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6278" y="1402256"/>
            <a:ext cx="6030912" cy="4615279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территории Асиновского района расположена ОГБУЗ «Асиновская районная больница», в которой оказывают специализированную медицинскую помощь жителям Асиновского, Первомайского, Зырянского, Тегульдетского районов. Данное здравоохранительное учреждение входит в число крупнейших районных больниц Томской области.</a:t>
            </a: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 районная больница имеет амбулаторно-поликлиническую сеть на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966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посещений в смену (всего в год более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340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посещений). В структуре больницы имеются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два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корпуса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поликлиники для взрослых, детская поликлиника, женская консультация,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четыре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врачебные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амбулатории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(в </a:t>
            </a:r>
            <a:r>
              <a:rPr 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т.ч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1 передвижная врачебная амбулатория),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 общих врачебных практик,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фельдшерско-акушерский пункт.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Круглосуточный стационар включает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247 коек.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Ежегодно в стационарных отделениях Асиновской больницы получают лечение более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5,7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пациентов, проводятся эндоскопические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операции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профилям хирургия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травматология, акушерство 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гинекология. </a:t>
            </a:r>
            <a:endParaRPr lang="ru-RU" sz="12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Отделение скорой медицинской помощи имеет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посты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г. Асино, с. Батурино, с. </a:t>
            </a:r>
            <a:r>
              <a:rPr 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Минаевка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 так же с 01.03.2025 в </a:t>
            </a:r>
            <a:r>
              <a:rPr 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с.Зырянское,с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Первомайское, с. Тегульдет.</a:t>
            </a:r>
          </a:p>
          <a:p>
            <a:pPr lvl="0" indent="450000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2024 году в рамках национального проекта «Здравоохранение» закончилось строительство и оснащение нового трехэтажного здания детской поликлиники. В 2024 году открылись отделение реабилитации взрослых, кабинет паллиативной медицинской помощи взрослым, отделение выездной патронажной паллиативной помощи взрослым. В 2024 году приобретены передвижные мобильные комплексы: стоматология. флюорография и маммография.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 rot="16200000">
            <a:off x="-3719444" y="4818445"/>
            <a:ext cx="80500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xmlns="" id="{FD5AD93D-DF15-69E5-64DD-E8AE7A020AF5}"/>
              </a:ext>
            </a:extLst>
          </p:cNvPr>
          <p:cNvSpPr/>
          <p:nvPr/>
        </p:nvSpPr>
        <p:spPr>
          <a:xfrm>
            <a:off x="699811" y="8019883"/>
            <a:ext cx="6030912" cy="725437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средняя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месячная заработная плата врачей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124 843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руб. среднего медицинского персонала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52 520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младшего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48 414 рублей.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4FB0C6-37A2-3845-BE1A-D9BD7CC5DF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117" y="6210707"/>
            <a:ext cx="2679882" cy="1490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4C3DE1-4F14-63A8-358E-8629778157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3056" y="6299398"/>
            <a:ext cx="2797667" cy="14908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 txBox="1">
            <a:spLocks/>
          </p:cNvSpPr>
          <p:nvPr/>
        </p:nvSpPr>
        <p:spPr bwMode="auto">
          <a:xfrm rot="-5400000">
            <a:off x="-3848101" y="4684714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0483" name="Прямоугольник 8"/>
          <p:cNvSpPr>
            <a:spLocks noChangeArrowheads="1"/>
          </p:cNvSpPr>
          <p:nvPr/>
        </p:nvSpPr>
        <p:spPr bwMode="auto">
          <a:xfrm>
            <a:off x="1484313" y="836613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6070" y="1142362"/>
            <a:ext cx="5887610" cy="5344061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Всего с учетом обособленных подразделений 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районе 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01.01.2025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насчитывается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40 единиц: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культурно-досуговых учреждений, 20 библиотек, 1 школа искусств и 2 филиала в сельской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местности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Клубная система Асиновского района имеет в своем составе: Городской Дом культуры, сельские дома культуры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6;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Центры Досуга – 9; Культурно-туристический комплекс «Усадьба им. Н.А.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Лампсакова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–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1; Центр культурного развития.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Созданы и работают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формирования.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работы за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МАУ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было проведено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838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мероприятий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(что </a:t>
            </a:r>
            <a:r>
              <a:rPr 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превышает значение показателя предыдущего года в 1,1 раза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2025 году был реализован 1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грантовый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творческий проект: Краеведческий маршрут «Медицинский след врачей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Причулымья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в годы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войны».Значимые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мероприятия, проведенные впервые в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году: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1.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 «Герои моего времени».</a:t>
            </a:r>
          </a:p>
          <a:p>
            <a:pPr lvl="0" indent="1825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«Театральная прогулка по книгам Г.М. Маркова», </a:t>
            </a:r>
            <a:endParaRPr lang="ru-RU" sz="12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825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МАУ «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проводится работа по привлечению в различные мероприятия социально - незащищенных групп населения (пенсионеров, ветеранов войны и труда, инвалидов, лиц с ОВЗ и др.). Всего для них проведено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105 мероприятия.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еятельность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МБУ «АМЦБС»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ведётся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традиционным направлениям, связанным с удовлетворением информационных потребностей пользователей, созданием условий для сохранения и развития культурных традиций, продвижением культуры чтения, расширением и продвижением краеведческой информации среди населения области, оказанием консультационно-методической помощи муниципальным библиотекам района.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/>
        </p:nvSpPr>
        <p:spPr bwMode="auto">
          <a:xfrm>
            <a:off x="-1" y="4576"/>
            <a:ext cx="6858000" cy="83671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71" y="6312614"/>
            <a:ext cx="2659271" cy="170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4194" y="7956376"/>
            <a:ext cx="5998113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01.01.2026 среднемесячная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заработная плата работников культуры составила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53 173,0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218" y="6660233"/>
            <a:ext cx="3106853" cy="108012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предоставления услуг в сфере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культуры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2025 году составила 70,2 %.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2"/>
          <p:cNvSpPr txBox="1">
            <a:spLocks/>
          </p:cNvSpPr>
          <p:nvPr/>
        </p:nvSpPr>
        <p:spPr bwMode="auto">
          <a:xfrm rot="-5400000">
            <a:off x="-3761581" y="4733132"/>
            <a:ext cx="8172451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ХАРАКТЕРИСТИКА ТЕРРИТОРИИ</a:t>
            </a:r>
          </a:p>
        </p:txBody>
      </p:sp>
      <p:sp>
        <p:nvSpPr>
          <p:cNvPr id="4101" name="Прямоугольник 18"/>
          <p:cNvSpPr>
            <a:spLocks noChangeArrowheads="1"/>
          </p:cNvSpPr>
          <p:nvPr/>
        </p:nvSpPr>
        <p:spPr bwMode="auto">
          <a:xfrm>
            <a:off x="746389" y="4786494"/>
            <a:ext cx="5863519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1200" b="1" u="sng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Муниципальное образование «Асиновский район» - производственная площадка для развития деревообрабатывающей промышленности, сельского хозяйства, индустрии дикоросов (</a:t>
            </a:r>
            <a:r>
              <a:rPr lang="ru-RU" altLang="ru-RU" sz="1200" b="1" u="sng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позиционирование </a:t>
            </a:r>
            <a:r>
              <a:rPr lang="ru-RU" altLang="ru-RU" sz="1200" b="1" u="sng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 в Томской области)</a:t>
            </a:r>
            <a:endParaRPr lang="ru-RU" altLang="ru-RU" sz="12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89730" y="5409328"/>
            <a:ext cx="2258387" cy="114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245" indent="-182245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район: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Лесопромышленный комплекс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Переработка дикоросов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152400" y="1524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1241546" y="5652120"/>
            <a:ext cx="4429424" cy="3309318"/>
            <a:chOff x="2279" y="9609"/>
            <a:chExt cx="8096" cy="6234"/>
          </a:xfrm>
        </p:grpSpPr>
        <p:sp>
          <p:nvSpPr>
            <p:cNvPr id="7" name="AutoShape 71"/>
            <p:cNvSpPr>
              <a:spLocks noChangeAspect="1" noChangeArrowheads="1" noTextEdit="1"/>
            </p:cNvSpPr>
            <p:nvPr/>
          </p:nvSpPr>
          <p:spPr bwMode="auto">
            <a:xfrm>
              <a:off x="2279" y="9609"/>
              <a:ext cx="8096" cy="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69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8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Freeform 66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6" name="Freeform 64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7" name="Freeform 63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9" name="Freeform 62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0" name="Freeform 6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1" name="Freeform 60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2" name="Freeform 59"/>
            <p:cNvSpPr>
              <a:spLocks/>
            </p:cNvSpPr>
            <p:nvPr/>
          </p:nvSpPr>
          <p:spPr bwMode="auto">
            <a:xfrm>
              <a:off x="3527" y="10807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97FF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3" name="Freeform 58"/>
            <p:cNvSpPr>
              <a:spLocks noEditPoints="1"/>
            </p:cNvSpPr>
            <p:nvPr/>
          </p:nvSpPr>
          <p:spPr bwMode="auto">
            <a:xfrm>
              <a:off x="2279" y="9609"/>
              <a:ext cx="5220" cy="3924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4" name="Freeform 57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5" name="Freeform 56"/>
            <p:cNvSpPr>
              <a:spLocks/>
            </p:cNvSpPr>
            <p:nvPr/>
          </p:nvSpPr>
          <p:spPr bwMode="auto">
            <a:xfrm>
              <a:off x="3258" y="9771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38" name="Oval 43"/>
            <p:cNvSpPr>
              <a:spLocks noChangeArrowheads="1"/>
            </p:cNvSpPr>
            <p:nvPr/>
          </p:nvSpPr>
          <p:spPr bwMode="auto">
            <a:xfrm>
              <a:off x="8247" y="13609"/>
              <a:ext cx="89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3" name="Oval 38"/>
            <p:cNvSpPr>
              <a:spLocks noChangeArrowheads="1"/>
            </p:cNvSpPr>
            <p:nvPr/>
          </p:nvSpPr>
          <p:spPr bwMode="auto">
            <a:xfrm>
              <a:off x="3807" y="9863"/>
              <a:ext cx="88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5" name="Freeform 36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99F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7" name="Freeform 34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96" name="Oval 33"/>
            <p:cNvSpPr>
              <a:spLocks noChangeArrowheads="1"/>
            </p:cNvSpPr>
            <p:nvPr/>
          </p:nvSpPr>
          <p:spPr bwMode="auto">
            <a:xfrm>
              <a:off x="7676" y="14211"/>
              <a:ext cx="132" cy="136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8182" y="13055"/>
              <a:ext cx="123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333399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9248" name="Text Box 6"/>
            <p:cNvSpPr txBox="1">
              <a:spLocks noChangeArrowheads="1"/>
            </p:cNvSpPr>
            <p:nvPr/>
          </p:nvSpPr>
          <p:spPr bwMode="auto">
            <a:xfrm>
              <a:off x="7596" y="14395"/>
              <a:ext cx="179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ТОМСК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</p:grp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5" y="6494751"/>
            <a:ext cx="741558" cy="13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Заголовок 2"/>
          <p:cNvSpPr>
            <a:spLocks noGrp="1"/>
          </p:cNvSpPr>
          <p:nvPr>
            <p:ph type="title"/>
          </p:nvPr>
        </p:nvSpPr>
        <p:spPr>
          <a:xfrm>
            <a:off x="-5597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17"/>
          <p:cNvSpPr>
            <a:spLocks noChangeArrowheads="1"/>
          </p:cNvSpPr>
          <p:nvPr/>
        </p:nvSpPr>
        <p:spPr bwMode="auto">
          <a:xfrm>
            <a:off x="708227" y="1203258"/>
            <a:ext cx="6102350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Основан: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07.06.1933 г.</a:t>
            </a:r>
            <a:endParaRPr lang="en-US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Географическое положение: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Расположен в юго-восточной части Томской области. Граничит с Зырянским, Томским, Молчановским и Первомайским районами. Основная водная артерия – река Чулым. Расстояние от Асино до Томска: 100 км.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Специфика геоэкономического положения: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Является транспортным узлом юго-восточной группы районов.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Климатические условия: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Умеренный климатический пояс. Континентальный климат. Минимальная температура января: -55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Максимальная температура июля: +36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5 943, 3 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(1,88 %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площади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Томской области).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Население: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20</a:t>
            </a:r>
            <a:r>
              <a:rPr lang="en-US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32,925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чел. (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3,2%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Томской области). Плотность: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5,54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чел./км</a:t>
            </a:r>
            <a:r>
              <a:rPr 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Административно-территориальное деление: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 Асиновского района разделена на 7 муниципальных образований: 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городское поселение, 6 сельских поселений, объединяющих 39 населенных пунктов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altLang="ru-RU" sz="11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город Асино.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1579922" y="1099912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0964" y="1638415"/>
            <a:ext cx="5930404" cy="5091493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районе работают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спортивные школы. Главное направление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СШ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№ 1 - легкая атлетика,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СШ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№2 - лыжные гонки. На базе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СШ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№ 2 работает физкультурно-оздоровительный комплекс с 25-ти метровым бассейном и спортивным залом для игровых видов спорта. В данных школах занимается свыше 1000 учащихся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 indent="450000" algn="just">
              <a:defRPr/>
            </a:pP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2025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введен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эксплуатацию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Крытый ледовый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корт.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целом на территории Асиновского района расположено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98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спортивных сооружения.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Наиболее популярны среди населения занятия такими видами спорта как: футбол, волейбол, баскетбол, шахматы, плавание, лыжные гонки, гиревой спорт, бокс, легкая атлетика, тяжелая атлетика, хоккей, настольный теннис, городошный спорт и картинг.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населения района, систематически занимающегося спортом из года в год постоянно растет. Доля населения района, систематически занимающегося физической культурой и спортом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увеличилась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в 2025 году на 2,5% в сравнении с 2024 годом.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Сборная Асиновского района неизменный участник и призер летних и зимних Областных сельских игр.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В районе проводится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Межрегиональный фестиваль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игровых видов спорта.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6" y="6729908"/>
            <a:ext cx="2952328" cy="1946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0" name="Рисунок 9" descr="https://avatars.mds.yandex.net/get-altay/18105299/2a0000019c6ad5089c835734b49f420a4b91/XXX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36" y="6751177"/>
            <a:ext cx="2904316" cy="1806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31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2555776"/>
            <a:ext cx="5194300" cy="4148137"/>
          </a:xfrm>
        </p:spPr>
      </p:pic>
      <p:pic>
        <p:nvPicPr>
          <p:cNvPr id="22531" name="Рисунок 3" descr="Снимок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3" y="1403648"/>
            <a:ext cx="1028700" cy="18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Рисунок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9"/>
          <a:stretch>
            <a:fillRect/>
          </a:stretch>
        </p:blipFill>
        <p:spPr bwMode="auto">
          <a:xfrm>
            <a:off x="0" y="7596336"/>
            <a:ext cx="6858000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6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96" y="5796136"/>
            <a:ext cx="3997394" cy="3192294"/>
          </a:xfrm>
        </p:spPr>
      </p:pic>
      <p:pic>
        <p:nvPicPr>
          <p:cNvPr id="1026" name="Picture 2" descr="D:\Какорина О.А ВСЕ\ПАСПОРТ РАЙОНА\100px-Герб_Асиновского_Района_Т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05" y="6059377"/>
            <a:ext cx="1269841" cy="2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7093" y="4894716"/>
            <a:ext cx="7962867" cy="54867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9DB39667-C17B-97AE-E640-F1168FA9F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91244"/>
              </p:ext>
            </p:extLst>
          </p:nvPr>
        </p:nvGraphicFramePr>
        <p:xfrm>
          <a:off x="548680" y="1259632"/>
          <a:ext cx="6120680" cy="4470306"/>
        </p:xfrm>
        <a:graphic>
          <a:graphicData uri="http://schemas.openxmlformats.org/drawingml/2006/table">
            <a:tbl>
              <a:tblPr/>
              <a:tblGrid>
                <a:gridCol w="980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5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4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81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жителей (человек)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населенных пунктов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населённых пунктов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(количество 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1-50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Ноль-Пикет (31),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Итатка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(18),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167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169 км 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(9),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161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Митрофановка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Караколь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(37),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Отрадный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(19), д. Комаровка (3),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Больше-Жирово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(50)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51-100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Воронино-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Яя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(66),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Победа (84),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Ново-Троица (57),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Михайловка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Копыловка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Латат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(67), п.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Первопашенск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(95)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101-200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Гарь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141),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Вороно-Пашня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105),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Моисеевка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183),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Нижние Соколы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121), 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Старо-Кусково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Цветковка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116),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д.Тихомировка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(175),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с.Филимоновка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(198)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4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201-500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Больше-Дорохово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438),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Феоктистовка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(217),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Светлый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371),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Новиковка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356),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Казанка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Большой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Кардон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226),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Мало-Жирово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382)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501-1000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Новониколаевка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734),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Минаевка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502),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Ягодное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(833)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1001-3000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Батурино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087),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Ново-Кусково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362)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3001-25000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г. Асино (24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401)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89661" y="4877285"/>
            <a:ext cx="7956376" cy="57705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ПОСЕЛЕНИЙ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:a16="http://schemas.microsoft.com/office/drawing/2014/main" xmlns="" id="{5FAD9265-97E0-4E7E-88D3-11E17E162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78209"/>
              </p:ext>
            </p:extLst>
          </p:nvPr>
        </p:nvGraphicFramePr>
        <p:xfrm>
          <a:off x="4828231" y="1716616"/>
          <a:ext cx="172112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7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Новониколаевка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Караколь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Михайловка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Минаевка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Б.Кордон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80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Отрадный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Комаровка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013442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Копыловка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87981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Осколково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954967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Гарь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558636"/>
                  </a:ext>
                </a:extLst>
              </a:tr>
            </a:tbl>
          </a:graphicData>
        </a:graphic>
      </p:graphicFrame>
      <p:graphicFrame>
        <p:nvGraphicFramePr>
          <p:cNvPr id="11" name="Таблица 6">
            <a:extLst>
              <a:ext uri="{FF2B5EF4-FFF2-40B4-BE49-F238E27FC236}">
                <a16:creationId xmlns:a16="http://schemas.microsoft.com/office/drawing/2014/main" xmlns="" id="{E53FDFC6-7318-4EF8-A633-D6BE7F1AD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66825"/>
              </p:ext>
            </p:extLst>
          </p:nvPr>
        </p:nvGraphicFramePr>
        <p:xfrm>
          <a:off x="795808" y="3365977"/>
          <a:ext cx="1721122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Новиковка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Нижние Соколы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Светлый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Вороно-Пашня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Ново-Троица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Моисеевка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ж.д.153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013442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ж.д.161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87981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ж.д.167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954967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ж.д.169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558636"/>
                  </a:ext>
                </a:extLst>
              </a:tr>
            </a:tbl>
          </a:graphicData>
        </a:graphic>
      </p:graphicFrame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58C7479D-DA25-43FA-8340-63029298E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42199"/>
              </p:ext>
            </p:extLst>
          </p:nvPr>
        </p:nvGraphicFramePr>
        <p:xfrm>
          <a:off x="2868097" y="1712362"/>
          <a:ext cx="1721122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Больше-Дорохово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Воронино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Яя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Победа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Феоктистовка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Тихомировка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Итатка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</a:tbl>
          </a:graphicData>
        </a:graphic>
      </p:graphicFrame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xmlns="" id="{D77BC7DA-0E67-4B66-8DED-A5D6E2C24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810358"/>
              </p:ext>
            </p:extLst>
          </p:nvPr>
        </p:nvGraphicFramePr>
        <p:xfrm>
          <a:off x="2830173" y="4895777"/>
          <a:ext cx="175904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9045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Ягодное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Латат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Больше–Жирово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Мало-Жирово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Цветковка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</a:tbl>
          </a:graphicData>
        </a:graphic>
      </p:graphicFrame>
      <p:graphicFrame>
        <p:nvGraphicFramePr>
          <p:cNvPr id="14" name="Таблица 6">
            <a:extLst>
              <a:ext uri="{FF2B5EF4-FFF2-40B4-BE49-F238E27FC236}">
                <a16:creationId xmlns:a16="http://schemas.microsoft.com/office/drawing/2014/main" xmlns="" id="{EFB0BB15-C8CC-4031-B30B-82749D88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7158"/>
              </p:ext>
            </p:extLst>
          </p:nvPr>
        </p:nvGraphicFramePr>
        <p:xfrm>
          <a:off x="2868096" y="3506438"/>
          <a:ext cx="172112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Ново-Кусково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Старо-Кусково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Казанка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Филимоновка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Митрофановка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</a:tbl>
          </a:graphicData>
        </a:graphic>
      </p:graphicFrame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10BC91B1-A186-4FCB-9FA3-28391FC04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63129"/>
              </p:ext>
            </p:extLst>
          </p:nvPr>
        </p:nvGraphicFramePr>
        <p:xfrm>
          <a:off x="795808" y="2366793"/>
          <a:ext cx="1721122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Батурино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Ноль-Пикет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Первопашенск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</a:tbl>
          </a:graphicData>
        </a:graphic>
      </p:graphicFrame>
      <p:graphicFrame>
        <p:nvGraphicFramePr>
          <p:cNvPr id="17" name="Таблица 6">
            <a:extLst>
              <a:ext uri="{FF2B5EF4-FFF2-40B4-BE49-F238E27FC236}">
                <a16:creationId xmlns:a16="http://schemas.microsoft.com/office/drawing/2014/main" xmlns="" id="{D54CCC36-51CD-4332-9581-7FCF16230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31044"/>
              </p:ext>
            </p:extLst>
          </p:nvPr>
        </p:nvGraphicFramePr>
        <p:xfrm>
          <a:off x="795808" y="1712362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г. Асино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937E741-5AD4-461E-BB6D-9092A852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975"/>
          <a:stretch/>
        </p:blipFill>
        <p:spPr>
          <a:xfrm>
            <a:off x="4732935" y="4014191"/>
            <a:ext cx="1851143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7BAA52-BE45-4715-B4BC-179D484E2B07}"/>
              </a:ext>
            </a:extLst>
          </p:cNvPr>
          <p:cNvSpPr txBox="1"/>
          <p:nvPr/>
        </p:nvSpPr>
        <p:spPr>
          <a:xfrm>
            <a:off x="764704" y="1259632"/>
            <a:ext cx="5819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ПОСЕЛЕНИЯ АСИНОВСКОГО РАЙОНА</a:t>
            </a:r>
            <a:endParaRPr lang="ru-RU" sz="1600" b="1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FEA5B5-BBA9-4123-BF14-2085D99ADFA2}"/>
              </a:ext>
            </a:extLst>
          </p:cNvPr>
          <p:cNvSpPr txBox="1"/>
          <p:nvPr/>
        </p:nvSpPr>
        <p:spPr>
          <a:xfrm>
            <a:off x="577050" y="6156176"/>
            <a:ext cx="6264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Численность населения Асиновского района в территориальном </a:t>
            </a:r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разрезе</a:t>
            </a:r>
            <a:r>
              <a:rPr lang="en-US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 состоянию на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01.01.2025г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.)</a:t>
            </a:r>
          </a:p>
        </p:txBody>
      </p:sp>
      <p:graphicFrame>
        <p:nvGraphicFramePr>
          <p:cNvPr id="21" name="Таблица 6">
            <a:extLst>
              <a:ext uri="{FF2B5EF4-FFF2-40B4-BE49-F238E27FC236}">
                <a16:creationId xmlns:a16="http://schemas.microsoft.com/office/drawing/2014/main" xmlns="" id="{D2020258-3C93-41F5-9C18-ED2313419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517"/>
              </p:ext>
            </p:extLst>
          </p:nvPr>
        </p:nvGraphicFramePr>
        <p:xfrm>
          <a:off x="2765623" y="6820258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24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401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2" name="Таблица 6">
            <a:extLst>
              <a:ext uri="{FF2B5EF4-FFF2-40B4-BE49-F238E27FC236}">
                <a16:creationId xmlns:a16="http://schemas.microsoft.com/office/drawing/2014/main" xmlns="" id="{AA8A027A-D473-43C0-94C5-E4C6650B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51531"/>
              </p:ext>
            </p:extLst>
          </p:nvPr>
        </p:nvGraphicFramePr>
        <p:xfrm>
          <a:off x="786219" y="7432389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213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3" name="Таблица 6">
            <a:extLst>
              <a:ext uri="{FF2B5EF4-FFF2-40B4-BE49-F238E27FC236}">
                <a16:creationId xmlns:a16="http://schemas.microsoft.com/office/drawing/2014/main" xmlns="" id="{C2D30C13-3CF1-43B2-8CA3-A27557D85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31901"/>
              </p:ext>
            </p:extLst>
          </p:nvPr>
        </p:nvGraphicFramePr>
        <p:xfrm>
          <a:off x="2765439" y="7429586"/>
          <a:ext cx="1902763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3552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99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4" name="Таблица 6">
            <a:extLst>
              <a:ext uri="{FF2B5EF4-FFF2-40B4-BE49-F238E27FC236}">
                <a16:creationId xmlns:a16="http://schemas.microsoft.com/office/drawing/2014/main" xmlns="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75752"/>
              </p:ext>
            </p:extLst>
          </p:nvPr>
        </p:nvGraphicFramePr>
        <p:xfrm>
          <a:off x="4873714" y="7404746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210чел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5" name="Таблица 6">
            <a:extLst>
              <a:ext uri="{FF2B5EF4-FFF2-40B4-BE49-F238E27FC236}">
                <a16:creationId xmlns:a16="http://schemas.microsoft.com/office/drawing/2014/main" xmlns="" id="{CFF5BAE6-7FA5-47F4-AFB3-99F9C5417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56955"/>
              </p:ext>
            </p:extLst>
          </p:nvPr>
        </p:nvGraphicFramePr>
        <p:xfrm>
          <a:off x="764704" y="8098724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880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6" name="Таблица 6">
            <a:extLst>
              <a:ext uri="{FF2B5EF4-FFF2-40B4-BE49-F238E27FC236}">
                <a16:creationId xmlns:a16="http://schemas.microsoft.com/office/drawing/2014/main" xmlns="" id="{65BD9C61-4861-4517-B2CA-5D4B888D1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81884"/>
              </p:ext>
            </p:extLst>
          </p:nvPr>
        </p:nvGraphicFramePr>
        <p:xfrm>
          <a:off x="4873714" y="8098731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448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sp>
        <p:nvSpPr>
          <p:cNvPr id="27" name="Прямоугольник: скругленные углы 3">
            <a:extLst>
              <a:ext uri="{FF2B5EF4-FFF2-40B4-BE49-F238E27FC236}">
                <a16:creationId xmlns:a16="http://schemas.microsoft.com/office/drawing/2014/main" xmlns="" id="{84E61542-F3A3-49E3-BF2E-52C0348F9D2C}"/>
              </a:ext>
            </a:extLst>
          </p:cNvPr>
          <p:cNvSpPr/>
          <p:nvPr/>
        </p:nvSpPr>
        <p:spPr>
          <a:xfrm>
            <a:off x="2708920" y="8604448"/>
            <a:ext cx="1942089" cy="3244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32 925 </a:t>
            </a:r>
            <a:r>
              <a:rPr lang="ru-RU" sz="16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чел.</a:t>
            </a:r>
          </a:p>
        </p:txBody>
      </p:sp>
      <p:graphicFrame>
        <p:nvGraphicFramePr>
          <p:cNvPr id="28" name="Таблица 6">
            <a:extLst>
              <a:ext uri="{FF2B5EF4-FFF2-40B4-BE49-F238E27FC236}">
                <a16:creationId xmlns:a16="http://schemas.microsoft.com/office/drawing/2014/main" xmlns="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305772"/>
              </p:ext>
            </p:extLst>
          </p:nvPr>
        </p:nvGraphicFramePr>
        <p:xfrm>
          <a:off x="2765623" y="8105786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775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 ГОРОДСКОЕ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476672" y="3083701"/>
            <a:ext cx="60991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125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(2,1%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 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401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74,1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 – город Асино.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11595" y="6372200"/>
            <a:ext cx="6197600" cy="28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МБУЗ «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центральная районная  больница», ДК «Восток», бассейн «Дельфин», 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рытый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ледовый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корт,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детско-юношеские спортивные школы,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Межпоселенческий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Центр народного творчества и культурно-спортивной деятельности, 5 школ, 5 детских садов, 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техникум,  Детская школа искусств, Центр творчества детей и молодежи.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1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en-US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газовых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котельных, тепловые сети, водопроводные сети, канализационные сети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1 водозабор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производственной (агропромышленной) сферы: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ООО </a:t>
            </a:r>
            <a:r>
              <a:rPr lang="ru-RU" altLang="ru-RU" sz="1200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altLang="ru-RU" sz="1200" dirty="0" err="1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пищевое производство по переработке дикоросов»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Объекты малого и среднего бизнеса: объекты розничной торговли, деревообрабатывающие производства, пищевая промышленность, текстильное и швейное производство, объекты бытового обслуживания.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4" name="Прямоугольник 2"/>
          <p:cNvSpPr>
            <a:spLocks noChangeArrowheads="1"/>
          </p:cNvSpPr>
          <p:nvPr/>
        </p:nvSpPr>
        <p:spPr bwMode="auto">
          <a:xfrm>
            <a:off x="511595" y="1115616"/>
            <a:ext cx="6202363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в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ЛАВА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Вульф Александр Владимирович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апрель 2025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– апрель 2030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8(38241)2 2237</a:t>
            </a:r>
          </a:p>
          <a:p>
            <a:pPr lvl="0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</a:t>
            </a:r>
            <a:r>
              <a:rPr lang="en-US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www.gorodasino.ru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gorod@asino.tomsknet.ru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Седюкова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Наталья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Валентиновна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 </a:t>
            </a:r>
            <a:r>
              <a:rPr lang="en-US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8.03.2025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sp>
        <p:nvSpPr>
          <p:cNvPr id="25" name="Прямоугольник 17"/>
          <p:cNvSpPr>
            <a:spLocks noChangeArrowheads="1"/>
          </p:cNvSpPr>
          <p:nvPr/>
        </p:nvSpPr>
        <p:spPr bwMode="auto">
          <a:xfrm>
            <a:off x="5805264" y="4081547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67779"/>
              </p:ext>
            </p:extLst>
          </p:nvPr>
        </p:nvGraphicFramePr>
        <p:xfrm>
          <a:off x="571921" y="4386245"/>
          <a:ext cx="6097441" cy="20134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9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37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0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61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0908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аналогичному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9235769"/>
                  </a:ext>
                </a:extLst>
              </a:tr>
              <a:tr h="35721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313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557,12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383 600,96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122,34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219 400,67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8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85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241,96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100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302,54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117,67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98 394,66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315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961,72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383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982,47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121,53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224 500,67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-1" r="10647" b="2741"/>
          <a:stretch/>
        </p:blipFill>
        <p:spPr>
          <a:xfrm>
            <a:off x="4927121" y="1258062"/>
            <a:ext cx="1844407" cy="2086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3289" y="4906212"/>
            <a:ext cx="803584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744654" y="4555333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54781"/>
              </p:ext>
            </p:extLst>
          </p:nvPr>
        </p:nvGraphicFramePr>
        <p:xfrm>
          <a:off x="585191" y="4788024"/>
          <a:ext cx="6300193" cy="18485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62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аналогичному 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25</a:t>
                      </a:r>
                      <a:r>
                        <a:rPr lang="ru-RU" sz="1200" baseline="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388,2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008,0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90,62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12 000,9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788,3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883,1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103,4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2 860,9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25</a:t>
                      </a:r>
                      <a:r>
                        <a:rPr lang="ru-RU" sz="1200" baseline="0" dirty="0" smtClean="0"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388,2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776,7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97,59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12 000,9</a:t>
                      </a:r>
                      <a:endParaRPr lang="ru-RU" sz="1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54025" y="1117686"/>
            <a:ext cx="6202363" cy="17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Врип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ГЛАВЫ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Ефремов Вячеслав Васильевич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 дня избрания Главы поселения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18.09.2025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(постановление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Губернатора ТО)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</a:t>
            </a:r>
            <a:r>
              <a:rPr kumimoji="0" lang="en-US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11 25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15 11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https://baturinskoe-r69.gosweb.gosuslugi.ru/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b</a:t>
            </a:r>
            <a:r>
              <a:rPr kumimoji="0" lang="en-US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aturino-sp@asino</a:t>
            </a:r>
            <a:r>
              <a:rPr lang="en-US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.gov70.ru 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- 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Яковлев Иван Семенович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476672" y="3048856"/>
            <a:ext cx="6192837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2 032,6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34,2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130 км.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Батурино (1 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087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Ноль-Пикет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Первопашенск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человека 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3,68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514319" y="6588224"/>
            <a:ext cx="6192837" cy="242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филиал ЦРБ общей врачебной практики 1 шт. ,ФАП 2 штуки, Батуринское отделение связи 1 шт., Пожарная часть 1 шт.,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ТП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полиции 1 шт., сельская библиотека 1 шт., Дом культуры  (с. Батурино) 1 шт., детская спортивная школа 1 шт., МАОУ-СОШ с. Батурино (Группа дошкольного образования)1 шт.,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участок ВЭС 1 шт. , Филиал Сбербанка 1 шт., аптечный пункт с. Батурино, Батуринское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Авиаотделение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1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шт.,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етеостанция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 теплоснабжения:  котельная школы 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деревообрабатывающие производства, сбор дикоросов.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12" name="Рисунок 11" descr="Ефремов Вячеслав Васильевич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184" y="1135383"/>
            <a:ext cx="1772816" cy="2140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6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499423" y="3083172"/>
            <a:ext cx="6221413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250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(4,2%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20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Больше-Дорохово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438 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Воронино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Яя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Итатка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Победа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84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998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3,03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04031" y="486003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40087"/>
              </p:ext>
            </p:extLst>
          </p:nvPr>
        </p:nvGraphicFramePr>
        <p:xfrm>
          <a:off x="524019" y="5076056"/>
          <a:ext cx="6119813" cy="20214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5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5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19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99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40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670188416"/>
                  </a:ext>
                </a:extLst>
              </a:tr>
              <a:tr h="17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22793,88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118,64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17518,55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2780,68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3028,75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3287,8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19807,73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22910,99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115,67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18008,19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476672" y="1191825"/>
            <a:ext cx="6202363" cy="1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Хаданова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Татьяна Викторовна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октябрь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октябрь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2029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28.10.2024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(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71 21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http://www.bdselp.asino.ru/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bdselp@mail.tomsknet.ru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Торгунакова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Светлана Викторовна</a:t>
            </a: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499422" y="7057173"/>
            <a:ext cx="6155799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</a:t>
            </a:r>
            <a:endParaRPr lang="ru-RU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 Фельдшерско-акушерский пункт (с. Больше-Дорохово,                           д. 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Победа), Центр досуга (д. Победа, д.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, Дом Культуры с. Больше-Дорохово, Сельская библиотека с. Больше-Дорохово,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с. Больше-Дорохово: котельные - 3 шт., тепловые сети, водопроводные сети, водонапорные башни – 2 шт., водоразборные колонки.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пилорамы,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шиномонтаж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ФГУП «Почта России»,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 ООО «</a:t>
            </a:r>
            <a:r>
              <a:rPr lang="ru-RU" sz="1200" dirty="0" err="1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Большедороховское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 Молоко»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2050" name="Picture 2" descr="D:\Мои документы\!!!Выборы\!Избрание по конкурсу\Асиновский\Выборы главы Большедороховского СП_2024\Хаданова Т.В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1316261"/>
            <a:ext cx="1897073" cy="220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520700" y="2815612"/>
            <a:ext cx="613094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269,52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км</a:t>
            </a:r>
            <a:r>
              <a:rPr lang="ru-RU" altLang="ru-RU" sz="1200" baseline="300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(4,5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15 км.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Новиковка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Светлый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Ново Троица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Вороно-Пашня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Моисеевка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183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Нижние Соколы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ж.д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153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161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167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169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3,68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). Население: ( на 01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января 2026 г.): 1132 человек.</a:t>
            </a:r>
            <a:endParaRPr kumimoji="0" lang="ru-RU" alt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                                                тыс. руб.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65856" y="4933645"/>
            <a:ext cx="7980973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НОВИКОВСКОЕ 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370307"/>
              </p:ext>
            </p:extLst>
          </p:nvPr>
        </p:nvGraphicFramePr>
        <p:xfrm>
          <a:off x="544406" y="5016356"/>
          <a:ext cx="6186959" cy="20039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7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88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47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03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98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1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17519,40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18194,6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11721,6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3136,1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17920,15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18479,4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11721,6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98962" y="1172553"/>
            <a:ext cx="620236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Петров Сергей Леонтьевич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2022-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44166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nselp@asino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r>
              <a:rPr lang="en-US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tomsknet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..</a:t>
            </a:r>
            <a:r>
              <a:rPr lang="en-US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ru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err="1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Трубчик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адежда Михайловна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09.2022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</p:txBody>
      </p:sp>
      <p:pic>
        <p:nvPicPr>
          <p:cNvPr id="21" name="Picture 40" descr="http://asino.ru/../../../files/selpos/foto/glava_selp_petr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1172553"/>
            <a:ext cx="1717709" cy="20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498963" y="7020272"/>
            <a:ext cx="6270650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школа 1 шт.,  ОВП-1 шт.,  ФАП 4 шт.,  магазины – 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шт.,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ДК 1 шт.,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 досуга 1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-2 шт.,  водонапорные башни - 8 шт., водоразборные колонки - 86 шт., тепловые сети – 0,744 км, водопроводные сети -19,019 км. Модули станции водоочистки - 4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сферы: СПК «Успех»,   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«Томский лен», КФХ «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Родничок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Хоминковых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ИП Алексеева Л.Ш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9035" y="4900466"/>
            <a:ext cx="804733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НОВОКУСКОВСКОЕ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667958"/>
              </p:ext>
            </p:extLst>
          </p:nvPr>
        </p:nvGraphicFramePr>
        <p:xfrm>
          <a:off x="511596" y="4640637"/>
          <a:ext cx="6301780" cy="20736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670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2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57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00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96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898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9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23925,85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24578,52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12994,86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4971,79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5199,38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104,58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4762,80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23812,53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23856,49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12994,86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511596" y="1106194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Епифанов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Андрей Иванович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июль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2023 - июль 2028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11.07.2023 г.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50 01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http://www.nkselpasino.ru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nkselp@mail.tomsknet.ru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орисенко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Марина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етровна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5" name="Picture 2" descr="https://www.nkselpasino.ru/upload/images/karpenko-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7" y="1249516"/>
            <a:ext cx="1653023" cy="1806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462235" y="2739415"/>
            <a:ext cx="620712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1 228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(20,7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8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Ново-Кусково (1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362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Старо-Кусково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Казанка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Филимоновка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198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Митрофановка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880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человек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5,71%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582663" y="6586623"/>
            <a:ext cx="627533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Объекты социальной сферы: МАОУ-СОШ с. Ново-Кусково (Группа дошкольного образования), филиал МАОУ ДОД «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Асиновская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 детская школа искусств» (с. Ново-Кусково), филиал ЦРБ общая врачебная амбулатория, 2 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ФАПа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,  Ново-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Кусковский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 Дом культуры,  2 Центра досуга, библиотека им. Г.М. Маркова (с. Ново-Кусково), 2 сельские библиотеки, КТК «Сибирская усадьба Н.А. 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Лампсакова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», 3 почтовых отделения, спортивный стадион с. Ново-Кусково), Храм Георгия Победоносца (с. Ново-Кусково). Объекты ЖКХ: МУП «</a:t>
            </a:r>
            <a:r>
              <a:rPr lang="ru-RU" sz="1200" dirty="0" err="1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Новокусковские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</a:rPr>
              <a:t> коммунальные системы». Объекты производственной (агропромышленной) сферы: ООО «Сибирские органические продукты»,  2 КФХ по разведению КРС, 6 ЛПХ по разведению КРС,  1 КФХ по разведению птицы. Объекты малого и среднего бизнеса: 7 магазинов, парикмахерская, 4 пилорамы.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77272" y="4378326"/>
            <a:ext cx="902913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1026" name="Picture 2" descr="https://www.nkselpasino.ru/upload/images/IMG_3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10" y="1249516"/>
            <a:ext cx="1434075" cy="199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0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548498" y="3039909"/>
            <a:ext cx="6121103" cy="23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1 741,34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(29,3%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 50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Новониколаевка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734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Караколь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Михайловка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Минаевка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(502чел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Гарь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Копыловка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54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Большой Кордон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226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Отрадный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Осколково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Комаровка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1 775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5,39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НОВОНИКОЛАЕВСКОЕ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897880" y="4937760"/>
            <a:ext cx="958944" cy="3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966619"/>
              </p:ext>
            </p:extLst>
          </p:nvPr>
        </p:nvGraphicFramePr>
        <p:xfrm>
          <a:off x="548498" y="5241349"/>
          <a:ext cx="6121285" cy="22525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7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4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67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57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36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аналоги-</a:t>
                      </a:r>
                    </a:p>
                    <a:p>
                      <a:pPr algn="ctr"/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чному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5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91696521"/>
                  </a:ext>
                </a:extLst>
              </a:tr>
              <a:tr h="289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753,8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691,3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16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162,3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5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 459,1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055,1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+mn-lt"/>
                          <a:ea typeface="PT Astra Serif" panose="020A0603040505020204" pitchFamily="18" charset="-52"/>
                        </a:rPr>
                        <a:t> 944,9</a:t>
                      </a:r>
                      <a:endParaRPr lang="ru-RU" sz="1200" b="0" i="0" u="none" strike="noStrike" dirty="0">
                        <a:effectLst/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9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 511,6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888,6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111,1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PT Astra Serif" panose="020A0603040505020204" pitchFamily="18" charset="-52"/>
                          <a:cs typeface="Times New Roman" pitchFamily="18" charset="0"/>
                        </a:rPr>
                        <a:t>16 162,3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48680" y="1159396"/>
            <a:ext cx="4650534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Жаровских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Николай Николаевич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-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>
              <a:lnSpc>
                <a:spcPct val="115000"/>
              </a:lnSpc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31.10.2022 </a:t>
            </a: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21 17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</a:t>
            </a:r>
            <a:r>
              <a:rPr lang="en-US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-nikolaevka-sp@asino.gov70.ru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noProof="0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Авдеева Елена Александровна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pic>
        <p:nvPicPr>
          <p:cNvPr id="21" name="Picture 40" descr="http://asino.ru/files/pressa/foto/f_nnselp_20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2392" y="1159396"/>
            <a:ext cx="1483547" cy="194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548498" y="7380312"/>
            <a:ext cx="6141909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ФАП 4 шт., ОВП-1шт., Школа 2 шт., Библиотека 4 шт., аптека 1 шт., ДК 1 шт.,  Центр досуга 3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5 шт., Тепловые сети 0,62 км , водопроводные сети 17,1 км водонапорные башни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шт., водоразборные колонки 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сферы: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КФХ «НИВА»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бизнеса: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«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Причулымье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ООО «Сибирский лес»,        ООО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«Завод Родина».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1026" name="Picture 2" descr="C:\Users\zakup\Desktop\к паспорту\glav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7" y="1313883"/>
            <a:ext cx="1511130" cy="17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620688" y="1174750"/>
            <a:ext cx="6073775" cy="64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ИСПОЛНИТЕЛЬНАЯ ВЛАСТЬ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Контактная информация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Почтовый адрес администрации – 636840, Томская область , </a:t>
            </a:r>
            <a:endParaRPr lang="ru-RU" altLang="ru-RU" sz="1200" dirty="0" smtClean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Асино , ул. им. Ленина , 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Электронный адрес: </a:t>
            </a:r>
            <a:r>
              <a:rPr lang="en-US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asino@asino.tomsknet.ru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 : 8 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добав.401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Факс: 8 (38241) 2-32-93</a:t>
            </a: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Асиновского района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Данильчук Николай Александрович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рождения – 1962.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Срок полномочий: 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2022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–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2027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Заместитель  Главы  по обеспечению  жизнедеятельности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безопасности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Самодуров Евгений Николаевич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8(38241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добав.403;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социальным вопросам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Булыгина Ольга Анатольевна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добав.404;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экономике и финансам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Сух Татьяна Викторовна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добав.406;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управлению делами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Толкачева Татьяна Валентиновна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2-76-00, добав.405.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ПРЕДСТАВИТЕЛЬНАЯ ВЛАСТЬ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Контактная информация: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Почтовый адрес </a:t>
            </a: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–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636840, Томская область, г. Асино,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ул. им. Ленина, 40, каб. № 301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Тел.: (38 241) 2-11-16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Председатель – </a:t>
            </a:r>
            <a:r>
              <a:rPr lang="ru-RU" altLang="ru-RU" sz="1200" dirty="0" err="1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Флигинских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Людмила Николаевна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Год рождения – 1966.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Дата избрания: сентябрь 2020 г.</a:t>
            </a:r>
            <a:endParaRPr lang="ru-RU" altLang="ru-RU" sz="11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53644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МЕСТНАЯ ВЛАСТЬ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kakorina\Desktop\fliginskich_dep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7" y="4861477"/>
            <a:ext cx="1825303" cy="2595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kakorina\Desktop\Glava_rai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41" y="1293919"/>
            <a:ext cx="1725413" cy="24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41350" y="7596336"/>
            <a:ext cx="6121400" cy="1225550"/>
          </a:xfrm>
          <a:prstGeom prst="wedgeRoundRectCallout">
            <a:avLst>
              <a:gd name="adj1" fmla="val -21378"/>
              <a:gd name="adj2" fmla="val 5089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Удовлетворенность населения деятельностью органов местного самоуправления (% от числа опрошенных</a:t>
            </a:r>
            <a:r>
              <a:rPr lang="ru-RU" sz="14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):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г. –  48,69 %;   2022 г. – 48,7 %; 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2023г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58,7 %; 2024г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55,75%; </a:t>
            </a:r>
            <a:r>
              <a:rPr lang="ru-RU" altLang="ru-RU" sz="1450" b="1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2025г</a:t>
            </a:r>
            <a:r>
              <a:rPr lang="ru-RU" altLang="ru-RU" sz="1450" b="1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– </a:t>
            </a:r>
            <a:r>
              <a:rPr lang="ru-RU" altLang="ru-RU" sz="1450" b="1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67,3%</a:t>
            </a:r>
            <a:endParaRPr lang="ru-RU" sz="1450" b="1" kern="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" b="1" kern="0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21288" y="8209111"/>
            <a:ext cx="573284" cy="752328"/>
          </a:xfrm>
        </p:spPr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66997" y="2800876"/>
            <a:ext cx="6202363" cy="18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lvl="0"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</a:t>
            </a:r>
            <a:r>
              <a:rPr lang="ru-RU" altLang="ru-RU" sz="1200" noProof="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296,91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altLang="ru-RU" sz="1200" baseline="300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(5%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35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Ягодное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833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Больше-Жирово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Мало 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Цветковка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Латат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448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4,4%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ЯГОДНОЕ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772294" y="430364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837489"/>
              </p:ext>
            </p:extLst>
          </p:nvPr>
        </p:nvGraphicFramePr>
        <p:xfrm>
          <a:off x="476672" y="4572000"/>
          <a:ext cx="6192688" cy="18900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994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5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85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1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1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24985954"/>
                  </a:ext>
                </a:extLst>
              </a:tr>
              <a:tr h="26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21 310,8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35 827,5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168,0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404,6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7 234,4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22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103,7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305,0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969,9</a:t>
                      </a:r>
                      <a:endParaRPr lang="ru-RU" sz="11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22 582,3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858,6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154,0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1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404,6</a:t>
                      </a:r>
                      <a:endParaRPr lang="ru-RU" sz="11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476673" y="1148037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–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Баранов Геннадий Иванович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-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4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35 37,4 36 99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http://www.yaselp.asino.ru/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lang="en-US" altLang="ru-RU" sz="12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j</a:t>
            </a:r>
            <a:r>
              <a:rPr lang="en-US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aselp@yandex.ru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Носков Виктор Викторович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pic>
        <p:nvPicPr>
          <p:cNvPr id="16" name="Picture 2" descr="https://www.yaselp.asino.ru/upload/images/image/baranov_glav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58" y="1173219"/>
            <a:ext cx="1665860" cy="1928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476673" y="6444208"/>
            <a:ext cx="6261441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МАОУ-СОШ с. Ягодное, МАОУ-СОШ ГДО с. Ягодное - филиал МАОУ-СОШ с. Ягодное, ФАП в д. Мало-Жирово, с. Цветковка, д. Латат, ОВП в с. Ягодное, сельские библиотеки (с. Ягодное, д. Мало-Жирово, с. Цветковка), почтовые отделения (с. Ягодное, д. М-Жирово), ветеринарный участок в с. Ягодное, Центр досуга (с.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Цветковка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Мало-Жирово), Дом культуры  в с. Ягодное.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МУП «Ягодное ЖКХ».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 </a:t>
            </a:r>
            <a:r>
              <a:rPr lang="ru-RU" alt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«Сибирское молоко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ООО «Сибирский колос»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 - ООО «Сырная история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, </a:t>
            </a:r>
            <a:r>
              <a:rPr lang="ru-RU" sz="1100" dirty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ООО «Новый сыр», ООО «</a:t>
            </a:r>
            <a:r>
              <a:rPr lang="ru-RU" sz="1100" dirty="0" err="1" smtClean="0">
                <a:solidFill>
                  <a:srgbClr val="000000"/>
                </a:solidFill>
                <a:latin typeface="PT Astra Serif" panose="020A0603040505020204"/>
                <a:ea typeface="PT Astra Serif" panose="020A0603040505020204"/>
                <a:cs typeface="Times New Roman" panose="02020603050405020304" pitchFamily="18" charset="0"/>
              </a:rPr>
              <a:t>Милкстрой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ООО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«Сибирский лес»,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Ягодное сельпо № 77, 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Главы КФХ:  Михайлина 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Л.И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Рогулин В.И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</a:t>
            </a:r>
            <a:r>
              <a:rPr lang="ru-RU" alt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Хисматулина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С.М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.; 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Индивидуальные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предприниматели: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100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Тихонова П.В.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Носков В.В.,  Лазарев А.В., Романова О.В., Байрамов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А.И.</a:t>
            </a:r>
            <a:r>
              <a:rPr lang="ru-RU" alt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2"/>
          <p:cNvSpPr txBox="1">
            <a:spLocks/>
          </p:cNvSpPr>
          <p:nvPr/>
        </p:nvSpPr>
        <p:spPr bwMode="auto">
          <a:xfrm rot="-5400000">
            <a:off x="-3789607" y="4924178"/>
            <a:ext cx="8009430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ПОСЕЛЕНИЙ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88841" y="1170782"/>
            <a:ext cx="55417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ПЕРСПЕКТИВЫ РАЗВИТИЯ ПОСЕЛЕНИЙ РАЙОНА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003" y="1691680"/>
            <a:ext cx="6054997" cy="3447604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сосредоточено, в основном, в транспортно доступных южной и юго-западной частях района на территориях Новиковского, Ягодного и Большедороховского сельских поселений и с. Новониколаевка. Основные объекты лесозаготовительного производства и лесопереработки сконцентрированы преимущественно вдоль р. Чулым и автомобильной дороги общего пользования Асино - Батурино.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Во всех сельских поселениях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планируются и уже частично реализованы и реализуются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следующие инвестиционные проекты: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капитальный ремонт образовательных учреждений (школы);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очистке питьевой воды;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водопроводов в населенных пунктах;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освещению улиц в населенных пунктах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поселений;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нового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жилья (г. Асино);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спортивной инфраструктуры;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индивидуального жилищного строительства.</a:t>
            </a: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9" name="Picture 4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9" y="6876256"/>
            <a:ext cx="5918591" cy="174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9" y="5292080"/>
            <a:ext cx="5918591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  <a:endParaRPr lang="ru-RU" altLang="ru-RU" sz="2000" b="1" dirty="0">
              <a:solidFill>
                <a:prstClr val="white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1628800" y="1198657"/>
            <a:ext cx="5229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ПЕРСПЕКТИВЫ РАЗВИТИЯ ПОСЕЛЕНИЙ РАЙОНА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10055004"/>
              </p:ext>
            </p:extLst>
          </p:nvPr>
        </p:nvGraphicFramePr>
        <p:xfrm>
          <a:off x="692696" y="1475656"/>
          <a:ext cx="6165304" cy="7783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Рисунок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661" r="39885"/>
          <a:stretch>
            <a:fillRect/>
          </a:stretch>
        </p:blipFill>
        <p:spPr bwMode="auto">
          <a:xfrm>
            <a:off x="-20638" y="0"/>
            <a:ext cx="6878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 rot="-5400000">
            <a:off x="-3685583" y="4847229"/>
            <a:ext cx="7982354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71900"/>
              </p:ext>
            </p:extLst>
          </p:nvPr>
        </p:nvGraphicFramePr>
        <p:xfrm>
          <a:off x="764704" y="1259631"/>
          <a:ext cx="5959409" cy="7205222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3023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4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1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2412"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НАСЕЛЕНИЕ 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19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01.01.2022</a:t>
                      </a: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01.01.2024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01.01.2025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43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293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271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45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периоду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91,1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(-30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95,44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(-14чел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92,49</a:t>
                      </a:r>
                      <a:r>
                        <a:rPr lang="ru-RU" sz="1200" b="0" baseline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(-22чел.)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53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200" b="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531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495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596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18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79,25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93,22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120,4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12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Естественная</a:t>
                      </a:r>
                      <a:r>
                        <a:rPr lang="ru-RU" sz="1200" b="1" i="0" strike="noStrike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убыль, </a:t>
                      </a:r>
                      <a:r>
                        <a:rPr lang="ru-RU" sz="1200" b="0" i="1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224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-202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-325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657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67,3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90,18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160,89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79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РЫНОК ТРУДА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01.01.2025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01.01.2026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693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20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19 200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19 400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383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101,04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753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20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8711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93,7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108,1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9685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регистрируемой безработицы от ЭАН, </a:t>
                      </a:r>
                      <a:r>
                        <a:rPr lang="ru-RU" sz="1200" b="1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0890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71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ЖИЗНИ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01. 01.2026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8877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200" b="1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рублей</a:t>
                      </a:r>
                      <a:endParaRPr lang="ru-RU" sz="1200" b="1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52 156,4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59 988,5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941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116,3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115,02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6944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Величина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прожиточного минимума трудоспособного населения,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</a:t>
                      </a:r>
                      <a:r>
                        <a:rPr lang="ru-RU" sz="120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135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18 620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14056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104,1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115,4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698481" y="4834331"/>
            <a:ext cx="8008150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57650657"/>
              </p:ext>
            </p:extLst>
          </p:nvPr>
        </p:nvGraphicFramePr>
        <p:xfrm>
          <a:off x="620713" y="1522209"/>
          <a:ext cx="6154546" cy="34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1772816" y="1135850"/>
            <a:ext cx="4032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численности населения Асиновского района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 период</a:t>
            </a:r>
            <a:r>
              <a:rPr lang="ru-RU" sz="1200" b="1" i="0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01.01.2018-01.01.2025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годы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1196752" y="4967365"/>
            <a:ext cx="5328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показателей «Миграционный прирост (убыль)» и «Естественный прирост (убыль)» за период </a:t>
            </a:r>
            <a:r>
              <a:rPr lang="ru-RU" sz="12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2018</a:t>
            </a:r>
            <a:r>
              <a:rPr lang="ru-RU" sz="1200" b="1" i="0" dirty="0" smtClean="0"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-2025 годы</a:t>
            </a:r>
            <a:endParaRPr lang="ru-RU" sz="12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98114738"/>
              </p:ext>
            </p:extLst>
          </p:nvPr>
        </p:nvGraphicFramePr>
        <p:xfrm>
          <a:off x="823033" y="5439671"/>
          <a:ext cx="5846328" cy="3164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1741" y="1187624"/>
            <a:ext cx="638175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Основные параметры консолидированного бюджета </a:t>
            </a: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«Асиновский район» (млн. рублей)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952359"/>
              </p:ext>
            </p:extLst>
          </p:nvPr>
        </p:nvGraphicFramePr>
        <p:xfrm>
          <a:off x="561740" y="2411761"/>
          <a:ext cx="6054812" cy="4759309"/>
        </p:xfrm>
        <a:graphic>
          <a:graphicData uri="http://schemas.openxmlformats.org/drawingml/2006/table">
            <a:tbl>
              <a:tblPr/>
              <a:tblGrid>
                <a:gridCol w="2065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1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5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5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58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08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Темп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роста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2025года 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2024 году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%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2026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2 377,39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255,42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94,87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2081,11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0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399,88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552,96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138,28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298,35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1 977,5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1702,46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86,09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1782,76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2 362,18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2274,72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96,3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2107,06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1 614,73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1618,54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100,24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1481,5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0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непрограммные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747,45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656,19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PT Astra Serif"/>
                        </a:rPr>
                        <a:t>87,79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latin typeface="PT Astra Serif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625,56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6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ДЕФИЦИТ (-),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+15,21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-19,31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 smtClean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PT Astra Serif" panose="020A0603040505020204"/>
                        </a:rPr>
                        <a:t>-25,95</a:t>
                      </a:r>
                      <a:endParaRPr lang="ru-RU" sz="1300" dirty="0">
                        <a:latin typeface="PT Astra Serif" panose="020A0603040505020204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" name="Скругленная прямоугольная выноска 6"/>
          <p:cNvSpPr>
            <a:spLocks noChangeArrowheads="1"/>
          </p:cNvSpPr>
          <p:nvPr/>
        </p:nvSpPr>
        <p:spPr bwMode="auto">
          <a:xfrm>
            <a:off x="566592" y="7308304"/>
            <a:ext cx="6049962" cy="1223963"/>
          </a:xfrm>
          <a:prstGeom prst="wedgeRoundRectCallout">
            <a:avLst>
              <a:gd name="adj1" fmla="val -20657"/>
              <a:gd name="adj2" fmla="val 506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2025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на одного жителя Асиновского района  составили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68 501,71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Расходы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2025 год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одного жителя Асиновского района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69 088,08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0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023" y="1331640"/>
            <a:ext cx="61198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Экономическая структура расходов консолидированного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бюджета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Асиновский район» по действующим расходным обязательствам за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2025 год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2023" y="7956376"/>
            <a:ext cx="6017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Всего произведено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расходов –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2 274 724,95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тыс. руб.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+mn-cs"/>
            </a:endParaRPr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696924"/>
              </p:ext>
            </p:extLst>
          </p:nvPr>
        </p:nvGraphicFramePr>
        <p:xfrm>
          <a:off x="738187" y="2699792"/>
          <a:ext cx="6119813" cy="50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43337" y="4679950"/>
            <a:ext cx="8307387" cy="620713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 МО «АСИНОВСКИЙ РАЙОН»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80728" y="1691680"/>
            <a:ext cx="5508360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177800" algn="just">
              <a:lnSpc>
                <a:spcPct val="115000"/>
              </a:lnSpc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2025 году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инициативного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бюджетирования было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реализовано </a:t>
            </a:r>
            <a:r>
              <a:rPr lang="en-US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 проекта на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общую сумму 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4,60 млн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lang="ru-RU" sz="14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728" y="1187624"/>
            <a:ext cx="5508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PT Astra Serif" panose="020A0603040505020204"/>
              </a:rPr>
              <a:t>ИНИЦИАТИВНОЕ БЮДЖЕТИРОВАНИЕ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836712" y="2847176"/>
          <a:ext cx="5760640" cy="3174165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2603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реализованного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Стоимость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проекта, млн. руб.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Обустройство мест (площадок) накопления твёрдых коммунальных (бытовых) отходов на территории с. Новониколаевка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0,75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6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Благоустройство прилегающей территории к многоквартирному дому по ул. Тельмана, 38 в г. Асино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1,52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21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Благоустройство территории кладбища по ул. Центральная, 77/1 в д. </a:t>
                      </a:r>
                      <a:r>
                        <a:rPr lang="ru-RU" sz="130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Мало-Жирово</a:t>
                      </a: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Асиновского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1,09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Благоустройство территории кладбища в д. </a:t>
                      </a:r>
                      <a:r>
                        <a:rPr lang="ru-RU" sz="1300" dirty="0" err="1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Вороно-Пашня</a:t>
                      </a: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Асиновского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1,23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s://static.wixstatic.com/media/b04e3e_ae015a983eb34e69855ae2355885a656~mv2.jpg/v1/fit/w_945%2Ch_709%2Cal_c%2Cq_80/fi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122540"/>
            <a:ext cx="5904656" cy="2841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17001</TotalTime>
  <Words>7392</Words>
  <Application>Microsoft Office PowerPoint</Application>
  <PresentationFormat>Экран (4:3)</PresentationFormat>
  <Paragraphs>1183</Paragraphs>
  <Slides>43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Georgia</vt:lpstr>
      <vt:lpstr>PT Astra Serif</vt:lpstr>
      <vt:lpstr>Symbol</vt:lpstr>
      <vt:lpstr>Times New Roman</vt:lpstr>
      <vt:lpstr>Тема Office</vt:lpstr>
      <vt:lpstr>1_Тема Office</vt:lpstr>
      <vt:lpstr>2_Тема Office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Шинкевич Ирина Владимировна</cp:lastModifiedBy>
  <cp:revision>1291</cp:revision>
  <cp:lastPrinted>2026-03-27T04:40:25Z</cp:lastPrinted>
  <dcterms:created xsi:type="dcterms:W3CDTF">2014-04-22T08:22:10Z</dcterms:created>
  <dcterms:modified xsi:type="dcterms:W3CDTF">2026-04-07T08:27:46Z</dcterms:modified>
</cp:coreProperties>
</file>