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3" r:id="rId10"/>
    <p:sldId id="373" r:id="rId11"/>
    <p:sldId id="391" r:id="rId12"/>
    <p:sldId id="413" r:id="rId13"/>
    <p:sldId id="409" r:id="rId14"/>
    <p:sldId id="412" r:id="rId15"/>
    <p:sldId id="410" r:id="rId16"/>
    <p:sldId id="401" r:id="rId17"/>
    <p:sldId id="377" r:id="rId18"/>
    <p:sldId id="402" r:id="rId19"/>
    <p:sldId id="407" r:id="rId20"/>
    <p:sldId id="403" r:id="rId21"/>
    <p:sldId id="404" r:id="rId22"/>
    <p:sldId id="406" r:id="rId23"/>
    <p:sldId id="405" r:id="rId24"/>
    <p:sldId id="374" r:id="rId25"/>
    <p:sldId id="396" r:id="rId26"/>
    <p:sldId id="390" r:id="rId27"/>
    <p:sldId id="388" r:id="rId28"/>
    <p:sldId id="382" r:id="rId29"/>
  </p:sldIdLst>
  <p:sldSz cx="9906000" cy="6858000" type="A4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3"/>
            <p14:sldId id="373"/>
            <p14:sldId id="391"/>
            <p14:sldId id="413"/>
            <p14:sldId id="409"/>
            <p14:sldId id="412"/>
            <p14:sldId id="410"/>
            <p14:sldId id="401"/>
            <p14:sldId id="377"/>
            <p14:sldId id="402"/>
            <p14:sldId id="407"/>
            <p14:sldId id="403"/>
            <p14:sldId id="404"/>
            <p14:sldId id="406"/>
            <p14:sldId id="405"/>
            <p14:sldId id="374"/>
            <p14:sldId id="396"/>
            <p14:sldId id="390"/>
            <p14:sldId id="388"/>
            <p14:sldId id="38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4756A0"/>
    <a:srgbClr val="B1C1E4"/>
    <a:srgbClr val="B9B9B9"/>
    <a:srgbClr val="D1D1D1"/>
    <a:srgbClr val="F1F1F1"/>
    <a:srgbClr val="A6A6A6"/>
    <a:srgbClr val="595959"/>
    <a:srgbClr val="FBFBFB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1429" autoAdjust="0"/>
  </p:normalViewPr>
  <p:slideViewPr>
    <p:cSldViewPr snapToGrid="0">
      <p:cViewPr>
        <p:scale>
          <a:sx n="110" d="100"/>
          <a:sy n="110" d="100"/>
        </p:scale>
        <p:origin x="-1254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Pt>
            <c:idx val="6"/>
            <c:invertIfNegative val="0"/>
            <c:bubble3D val="0"/>
            <c:spPr>
              <a:solidFill>
                <a:srgbClr val="4756A0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4756A0"/>
              </a:solidFill>
              <a:ln>
                <a:solidFill>
                  <a:schemeClr val="accent1"/>
                </a:solidFill>
              </a:ln>
              <a:effectLst/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прочие</c:v>
                </c:pt>
                <c:pt idx="1">
                  <c:v>обеспечение электроэнергией, газом и паром</c:v>
                </c:pt>
                <c:pt idx="2">
                  <c:v>деятельность по операциям с недвижимым имуществом</c:v>
                </c:pt>
                <c:pt idx="3">
                  <c:v>образование</c:v>
                </c:pt>
                <c:pt idx="4">
                  <c:v>транспортировка и хранение</c:v>
                </c:pt>
                <c:pt idx="5">
                  <c:v>здравоохранение</c:v>
                </c:pt>
                <c:pt idx="6">
                  <c:v>сельское хозяйство</c:v>
                </c:pt>
                <c:pt idx="7">
                  <c:v>обрабатывающие производства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>
                  <c:v>1.2999999999999999E-2</c:v>
                </c:pt>
                <c:pt idx="1">
                  <c:v>6.2E-2</c:v>
                </c:pt>
                <c:pt idx="2">
                  <c:v>6.5000000000000002E-2</c:v>
                </c:pt>
                <c:pt idx="3">
                  <c:v>6.6000000000000003E-2</c:v>
                </c:pt>
                <c:pt idx="4">
                  <c:v>8.5999999999999993E-2</c:v>
                </c:pt>
                <c:pt idx="5">
                  <c:v>0.10299999999999999</c:v>
                </c:pt>
                <c:pt idx="6">
                  <c:v>0.13600000000000001</c:v>
                </c:pt>
                <c:pt idx="7">
                  <c:v>0.46899999999999997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9852416"/>
        <c:axId val="40580992"/>
      </c:barChart>
      <c:catAx>
        <c:axId val="2985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0580992"/>
        <c:crosses val="autoZero"/>
        <c:auto val="1"/>
        <c:lblAlgn val="ctr"/>
        <c:lblOffset val="100"/>
        <c:noMultiLvlLbl val="0"/>
      </c:catAx>
      <c:valAx>
        <c:axId val="4058099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2985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6815313541798E-2"/>
          <c:y val="5.5607921705465933E-2"/>
          <c:w val="0.80722620887466834"/>
          <c:h val="0.91580631154736103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3.6</c:v>
                </c:pt>
                <c:pt idx="1">
                  <c:v>6.3</c:v>
                </c:pt>
                <c:pt idx="2">
                  <c:v>2.9</c:v>
                </c:pt>
                <c:pt idx="3" formatCode="#,##0.00">
                  <c:v>3.6</c:v>
                </c:pt>
                <c:pt idx="4">
                  <c:v>2.4</c:v>
                </c:pt>
                <c:pt idx="5">
                  <c:v>0.15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</c:v>
                </c:pt>
                <c:pt idx="1">
                  <c:v>7.6</c:v>
                </c:pt>
                <c:pt idx="2">
                  <c:v>3</c:v>
                </c:pt>
                <c:pt idx="3">
                  <c:v>4</c:v>
                </c:pt>
                <c:pt idx="4">
                  <c:v>2.6</c:v>
                </c:pt>
                <c:pt idx="5">
                  <c:v>1.75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0.9</c:v>
                </c:pt>
                <c:pt idx="1">
                  <c:v>6.1</c:v>
                </c:pt>
                <c:pt idx="2">
                  <c:v>3.2</c:v>
                </c:pt>
                <c:pt idx="3">
                  <c:v>4.5</c:v>
                </c:pt>
                <c:pt idx="4">
                  <c:v>2.8</c:v>
                </c:pt>
                <c:pt idx="5">
                  <c:v>2.15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132160"/>
        <c:axId val="125142144"/>
      </c:radarChart>
      <c:catAx>
        <c:axId val="1251321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5142144"/>
        <c:crosses val="autoZero"/>
        <c:auto val="1"/>
        <c:lblAlgn val="ctr"/>
        <c:lblOffset val="100"/>
        <c:noMultiLvlLbl val="0"/>
      </c:catAx>
      <c:valAx>
        <c:axId val="125142144"/>
        <c:scaling>
          <c:orientation val="minMax"/>
        </c:scaling>
        <c:delete val="1"/>
        <c:axPos val="l"/>
        <c:numFmt formatCode="General" sourceLinked="1"/>
        <c:majorTickMark val="cross"/>
        <c:minorTickMark val="none"/>
        <c:tickLblPos val="nextTo"/>
        <c:crossAx val="125132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деятельность гостинниц и предприятий общественного питания</c:v>
                </c:pt>
                <c:pt idx="1">
                  <c:v>сельское, лесное хозяйство, охота </c:v>
                </c:pt>
                <c:pt idx="2">
                  <c:v>обеспечение электрической энергией, газом и паром</c:v>
                </c:pt>
                <c:pt idx="3">
                  <c:v>деятельность финансовая и страховая</c:v>
                </c:pt>
                <c:pt idx="4">
                  <c:v>гос. управление. соцобеспечение, безопасность</c:v>
                </c:pt>
                <c:pt idx="5">
                  <c:v>строительство</c:v>
                </c:pt>
              </c:strCache>
            </c:strRef>
          </c:cat>
          <c:val>
            <c:numRef>
              <c:f>Лист1!$B$2:$B$7</c:f>
              <c:numCache>
                <c:formatCode>#,##0\ [$₽-419]</c:formatCode>
                <c:ptCount val="6"/>
                <c:pt idx="0">
                  <c:v>47648.1</c:v>
                </c:pt>
                <c:pt idx="1">
                  <c:v>47934.8</c:v>
                </c:pt>
                <c:pt idx="2">
                  <c:v>53611.3</c:v>
                </c:pt>
                <c:pt idx="3">
                  <c:v>60463.3</c:v>
                </c:pt>
                <c:pt idx="4">
                  <c:v>61854.400000000001</c:v>
                </c:pt>
                <c:pt idx="5">
                  <c:v>83476.2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29571328"/>
        <c:axId val="29855744"/>
      </c:barChart>
      <c:catAx>
        <c:axId val="29571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855744"/>
        <c:crosses val="autoZero"/>
        <c:auto val="1"/>
        <c:lblAlgn val="ctr"/>
        <c:lblOffset val="100"/>
        <c:noMultiLvlLbl val="0"/>
      </c:catAx>
      <c:valAx>
        <c:axId val="29855744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2957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6205340706463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4.9668281343622986E-2"/>
                  <c:y val="-1.719873830105882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0.1726738184102049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0.05</c:v>
                </c:pt>
                <c:pt idx="2">
                  <c:v>0.05</c:v>
                </c:pt>
                <c:pt idx="3">
                  <c:v>0.35</c:v>
                </c:pt>
                <c:pt idx="4">
                  <c:v>0.55000000000000004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6340480"/>
        <c:axId val="126383232"/>
      </c:barChart>
      <c:catAx>
        <c:axId val="126340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6383232"/>
        <c:crosses val="autoZero"/>
        <c:auto val="1"/>
        <c:lblAlgn val="ctr"/>
        <c:lblOffset val="100"/>
        <c:noMultiLvlLbl val="0"/>
      </c:catAx>
      <c:valAx>
        <c:axId val="1263832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6340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5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3001600"/>
        <c:axId val="133003136"/>
      </c:barChart>
      <c:catAx>
        <c:axId val="13300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3003136"/>
        <c:crosses val="autoZero"/>
        <c:auto val="1"/>
        <c:lblAlgn val="ctr"/>
        <c:lblOffset val="100"/>
        <c:noMultiLvlLbl val="0"/>
      </c:catAx>
      <c:valAx>
        <c:axId val="1330031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300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</c:v>
                </c:pt>
                <c:pt idx="1">
                  <c:v>0.2</c:v>
                </c:pt>
                <c:pt idx="2">
                  <c:v>0.25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4552576"/>
        <c:axId val="134583424"/>
      </c:barChart>
      <c:catAx>
        <c:axId val="134552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4583424"/>
        <c:crosses val="autoZero"/>
        <c:auto val="1"/>
        <c:lblAlgn val="ctr"/>
        <c:lblOffset val="100"/>
        <c:noMultiLvlLbl val="0"/>
      </c:catAx>
      <c:valAx>
        <c:axId val="13458342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455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</c:v>
                </c:pt>
                <c:pt idx="1">
                  <c:v>0.15</c:v>
                </c:pt>
                <c:pt idx="2">
                  <c:v>0.5</c:v>
                </c:pt>
                <c:pt idx="3">
                  <c:v>0.15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2379776"/>
        <c:axId val="132381312"/>
      </c:barChart>
      <c:catAx>
        <c:axId val="132379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2381312"/>
        <c:crosses val="autoZero"/>
        <c:auto val="1"/>
        <c:lblAlgn val="ctr"/>
        <c:lblOffset val="100"/>
        <c:noMultiLvlLbl val="0"/>
      </c:catAx>
      <c:valAx>
        <c:axId val="1323813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23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</c:v>
                </c:pt>
                <c:pt idx="3">
                  <c:v>0.35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4425728"/>
        <c:axId val="104431616"/>
      </c:barChart>
      <c:catAx>
        <c:axId val="104425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4431616"/>
        <c:crosses val="autoZero"/>
        <c:auto val="1"/>
        <c:lblAlgn val="ctr"/>
        <c:lblOffset val="100"/>
        <c:noMultiLvlLbl val="0"/>
      </c:catAx>
      <c:valAx>
        <c:axId val="1044316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442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30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6.896138491636646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0.18629918929259823"/>
                  <c:y val="-3.439747660161709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0.05</c:v>
                </c:pt>
                <c:pt idx="2">
                  <c:v>0.6</c:v>
                </c:pt>
                <c:pt idx="3">
                  <c:v>0.25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4451456"/>
        <c:axId val="104457344"/>
      </c:barChart>
      <c:catAx>
        <c:axId val="104451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4457344"/>
        <c:crosses val="autoZero"/>
        <c:auto val="1"/>
        <c:lblAlgn val="ctr"/>
        <c:lblOffset val="100"/>
        <c:noMultiLvlLbl val="0"/>
      </c:catAx>
      <c:valAx>
        <c:axId val="1044573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445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01.08.2024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7263" y="1243013"/>
            <a:ext cx="48466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916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872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01.08.2024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01.08.2024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01.08.2024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01.08.2024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01.08.2024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01.08.2024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01.08.2024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01.08.2024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01.08.2024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01.08.2024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01.08.2024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01.08.2024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35.jpeg"/><Relationship Id="rId3" Type="http://schemas.openxmlformats.org/officeDocument/2006/relationships/image" Target="../media/image31.png"/><Relationship Id="rId21" Type="http://schemas.openxmlformats.org/officeDocument/2006/relationships/image" Target="../media/image38.jpeg"/><Relationship Id="rId12" Type="http://schemas.openxmlformats.org/officeDocument/2006/relationships/image" Target="../media/image91.sv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2.png"/><Relationship Id="rId15" Type="http://schemas.openxmlformats.org/officeDocument/2006/relationships/image" Target="../media/image33.png"/><Relationship Id="rId10" Type="http://schemas.openxmlformats.org/officeDocument/2006/relationships/image" Target="../media/image89.svg"/><Relationship Id="rId19" Type="http://schemas.openxmlformats.org/officeDocument/2006/relationships/image" Target="../media/image36.jpeg"/><Relationship Id="rId14" Type="http://schemas.openxmlformats.org/officeDocument/2006/relationships/image" Target="../media/image24.svg"/><Relationship Id="rId22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41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5.png"/><Relationship Id="rId4" Type="http://schemas.openxmlformats.org/officeDocument/2006/relationships/image" Target="../media/image11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5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1.xml"/><Relationship Id="rId3" Type="http://schemas.openxmlformats.org/officeDocument/2006/relationships/slide" Target="slide4.xml"/><Relationship Id="rId21" Type="http://schemas.openxmlformats.org/officeDocument/2006/relationships/slide" Target="slide26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image" Target="../media/image1.png"/><Relationship Id="rId2" Type="http://schemas.openxmlformats.org/officeDocument/2006/relationships/slide" Target="slide3.xml"/><Relationship Id="rId16" Type="http://schemas.openxmlformats.org/officeDocument/2006/relationships/slide" Target="slide18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24" Type="http://schemas.openxmlformats.org/officeDocument/2006/relationships/slide" Target="slide20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10" Type="http://schemas.openxmlformats.org/officeDocument/2006/relationships/slide" Target="slide12.xml"/><Relationship Id="rId19" Type="http://schemas.openxmlformats.org/officeDocument/2006/relationships/slide" Target="slide2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1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2.png"/><Relationship Id="rId10" Type="http://schemas.openxmlformats.org/officeDocument/2006/relationships/image" Target="../media/image13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37.sv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13" Type="http://schemas.openxmlformats.org/officeDocument/2006/relationships/image" Target="../media/image45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144" Type="http://schemas.openxmlformats.org/officeDocument/2006/relationships/image" Target="../media/image59.png"/><Relationship Id="rId5" Type="http://schemas.openxmlformats.org/officeDocument/2006/relationships/image" Target="../media/image57.png"/><Relationship Id="rId143" Type="http://schemas.openxmlformats.org/officeDocument/2006/relationships/image" Target="../media/image382.svg"/><Relationship Id="rId4" Type="http://schemas.openxmlformats.org/officeDocument/2006/relationships/image" Target="../media/image139.sv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6.svg"/><Relationship Id="rId3" Type="http://schemas.openxmlformats.org/officeDocument/2006/relationships/image" Target="../media/image157.svg"/><Relationship Id="rId21" Type="http://schemas.openxmlformats.org/officeDocument/2006/relationships/image" Target="../media/image13.jpeg"/><Relationship Id="rId17" Type="http://schemas.openxmlformats.org/officeDocument/2006/relationships/image" Target="../media/image64.png"/><Relationship Id="rId2" Type="http://schemas.openxmlformats.org/officeDocument/2006/relationships/image" Target="../media/image60.png"/><Relationship Id="rId16" Type="http://schemas.openxmlformats.org/officeDocument/2006/relationships/image" Target="../media/image164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2.png"/><Relationship Id="rId15" Type="http://schemas.openxmlformats.org/officeDocument/2006/relationships/image" Target="../media/image63.png"/><Relationship Id="rId10" Type="http://schemas.openxmlformats.org/officeDocument/2006/relationships/image" Target="../media/image159.svg"/><Relationship Id="rId19" Type="http://schemas.openxmlformats.org/officeDocument/2006/relationships/image" Target="../media/image24.png"/><Relationship Id="rId4" Type="http://schemas.openxmlformats.org/officeDocument/2006/relationships/image" Target="../media/image61.png"/><Relationship Id="rId14" Type="http://schemas.openxmlformats.org/officeDocument/2006/relationships/image" Target="../media/image162.svg"/><Relationship Id="rId22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44.png"/><Relationship Id="rId4" Type="http://schemas.openxmlformats.org/officeDocument/2006/relationships/image" Target="../media/image1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81.jpeg"/><Relationship Id="rId3" Type="http://schemas.openxmlformats.org/officeDocument/2006/relationships/image" Target="../media/image12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0.png"/><Relationship Id="rId15" Type="http://schemas.openxmlformats.org/officeDocument/2006/relationships/image" Target="../media/image83.png"/><Relationship Id="rId10" Type="http://schemas.openxmlformats.org/officeDocument/2006/relationships/image" Target="../media/image205.svg"/><Relationship Id="rId9" Type="http://schemas.openxmlformats.org/officeDocument/2006/relationships/image" Target="../media/image79.png"/><Relationship Id="rId1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2.png"/><Relationship Id="rId21" Type="http://schemas.microsoft.com/office/2007/relationships/hdphoto" Target="../media/hdphoto1.wdp"/><Relationship Id="rId12" Type="http://schemas.openxmlformats.org/officeDocument/2006/relationships/image" Target="../media/image28.svg"/><Relationship Id="rId17" Type="http://schemas.openxmlformats.org/officeDocument/2006/relationships/image" Target="../media/image33.svg"/><Relationship Id="rId2" Type="http://schemas.openxmlformats.org/officeDocument/2006/relationships/image" Target="../media/image10.png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24" Type="http://schemas.openxmlformats.org/officeDocument/2006/relationships/image" Target="../media/image16.png"/><Relationship Id="rId23" Type="http://schemas.openxmlformats.org/officeDocument/2006/relationships/image" Target="../media/image15.png"/><Relationship Id="rId19" Type="http://schemas.openxmlformats.org/officeDocument/2006/relationships/image" Target="../media/image35.svg"/><Relationship Id="rId9" Type="http://schemas.openxmlformats.org/officeDocument/2006/relationships/image" Target="../media/image11.png"/><Relationship Id="rId22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3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8" Type="http://schemas.openxmlformats.org/officeDocument/2006/relationships/image" Target="../media/image57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49.svg"/><Relationship Id="rId19" Type="http://schemas.openxmlformats.org/officeDocument/2006/relationships/image" Target="../media/image26.png"/><Relationship Id="rId4" Type="http://schemas.openxmlformats.org/officeDocument/2006/relationships/image" Target="../media/image43.svg"/><Relationship Id="rId9" Type="http://schemas.openxmlformats.org/officeDocument/2006/relationships/image" Target="../media/image22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8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«АСИНОВСКИЙ РАЙОН»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411355" y="6572755"/>
            <a:ext cx="731788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администрацией Асиновского района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92" y="0"/>
            <a:ext cx="2322576" cy="4443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2" y="174239"/>
            <a:ext cx="7204680" cy="4243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=""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Культурно-туристический комплекс «Сибирская усадьба Н.А.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Лампсакова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1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1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572173" y="2575095"/>
            <a:ext cx="957412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КТК СИБИРСКАЯ УСАДЬБА </a:t>
            </a: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Н.А. ЛАМПСАКОВА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19" y="4107856"/>
            <a:ext cx="947263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АСИНОВСКИЙ КРАЕВЕДЧЕСКИЙ МУЗЕЙ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594184" y="5770956"/>
            <a:ext cx="935401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 ИМЕНИ </a:t>
            </a: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Г.М. МАРКОВА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2550162" y="3838119"/>
            <a:ext cx="979422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ГРАЖДАНСКОЙ ВОЙНЫ </a:t>
            </a:r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КТК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СИБИРСКАЯ УСАДЬБА </a:t>
            </a: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Н.А.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ЛАМПСАКОВА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5596369" y="5824816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ГОЛЛАНДСКАЯ ДЕРЕВНЯ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596370" y="2473697"/>
            <a:ext cx="931216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БЕРЕСТЫ КТК СИБИРСКАЯ УСАДЬБА </a:t>
            </a: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Н.А. ЛАМПСАКОВА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10 400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8" y="2246627"/>
            <a:ext cx="245046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КТК «Сибирская усадьба </a:t>
            </a: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Лампсакова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="" xmlns:a16="http://schemas.microsoft.com/office/drawing/2014/main" id="{0EE3CC0B-A20D-6AAF-CF54-F2982CA05721}"/>
              </a:ext>
            </a:extLst>
          </p:cNvPr>
          <p:cNvSpPr/>
          <p:nvPr/>
        </p:nvSpPr>
        <p:spPr>
          <a:xfrm>
            <a:off x="7051059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+37,1%</a:t>
            </a:r>
            <a:r>
              <a:rPr lang="en-US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=""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="" xmlns:a16="http://schemas.microsoft.com/office/drawing/2014/main" id="{EF3E43EC-A155-BABE-59F4-F2F66FC0AFD4}"/>
              </a:ext>
            </a:extLst>
          </p:cNvPr>
          <p:cNvSpPr/>
          <p:nvPr/>
        </p:nvSpPr>
        <p:spPr>
          <a:xfrm>
            <a:off x="7051059" y="2808260"/>
            <a:ext cx="2007598" cy="26412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-9%</a:t>
            </a:r>
            <a:r>
              <a:rPr lang="en-US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(снижение обусловлено укрупнением туристических групп - посетителей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КТК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«Сибирская усадьба Н.А. </a:t>
            </a:r>
            <a:r>
              <a:rPr lang="ru-RU" sz="6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Лампсакова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1059" y="44098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2 154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48597" y="4726151"/>
            <a:ext cx="2618660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экскурсиями туристов на территории КТК «Сибирская усадьба Н.А. </a:t>
            </a:r>
            <a:r>
              <a:rPr lang="ru-RU" sz="9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Лампсакова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FA563426-A606-79B1-A5F7-DD5BE611BA68}"/>
              </a:ext>
            </a:extLst>
          </p:cNvPr>
          <p:cNvSpPr/>
          <p:nvPr/>
        </p:nvSpPr>
        <p:spPr>
          <a:xfrm>
            <a:off x="7051059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+21,3%</a:t>
            </a:r>
            <a:r>
              <a:rPr lang="en-US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59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51059" y="5555161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018531" y="5558264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Кемерово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Владивосток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=""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=""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0" y="1525351"/>
            <a:ext cx="1799522" cy="1462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Street Vision, Креативные индустрии, Культура в Томске, Музеи Томска, Томские новости, Краеведческий музей Асино мурал экслибрис художник рисунок Street Vision Асиновский краеведческий музей украсили муралы на основе экслибрисов художника Кеменова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3" y="3120118"/>
            <a:ext cx="1873487" cy="146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Голландская деревня открылась на сыроварне в с.Ягодное Томской обл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2" y="4717588"/>
            <a:ext cx="1873487" cy="1462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1" y="1502704"/>
            <a:ext cx="1873489" cy="1487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kaleidoscope.library.tomsk.ru/files/Image/Books/Golos/2021/041907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1" y="4717588"/>
            <a:ext cx="1799521" cy="14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Kodochigova\Desktop\111111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1" y="3120117"/>
            <a:ext cx="1799521" cy="1465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844125" y="5563072"/>
            <a:ext cx="82559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Якутск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Алтайский край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Хакасия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9F46E5B8-FE2C-5F41-4B8A-85D1E43FAA58}"/>
              </a:ext>
            </a:extLst>
          </p:cNvPr>
          <p:cNvSpPr/>
          <p:nvPr/>
        </p:nvSpPr>
        <p:spPr>
          <a:xfrm>
            <a:off x="4782794" y="1401546"/>
            <a:ext cx="5047005" cy="5095449"/>
          </a:xfrm>
          <a:prstGeom prst="roundRect">
            <a:avLst>
              <a:gd name="adj" fmla="val 5164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27017" y="2287720"/>
            <a:ext cx="3977403" cy="4219759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ОРГАНИЗОВАНЫ 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И АВТОМОБИЛЬНЫЕ МАРШРУТЫ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71671" y="2434822"/>
            <a:ext cx="326316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автомобильная (автобусная) экскурсия «Уходил на войну сибиряк» </a:t>
            </a: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исторических мест, связанных с Великой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течественной Войной,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 о жизни сибирского края в годы Великой Отечественной войны. Длительность экскурсии 6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часов.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Въезд в г. Асино с перемещением по ул. 370 Стрелковой Дивизии, ул. Павлика Морозова, ул. Тельмана, ул. им. Ленина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2980" y="247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32F9F45-0791-A0D0-EB8F-4D140334C4EC}"/>
              </a:ext>
            </a:extLst>
          </p:cNvPr>
          <p:cNvSpPr txBox="1"/>
          <p:nvPr/>
        </p:nvSpPr>
        <p:spPr>
          <a:xfrm>
            <a:off x="1171671" y="3518383"/>
            <a:ext cx="3346989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автомобильная (автобусная) экскурсия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«Край мой Сибирский гордость моя»</a:t>
            </a: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возникновения села. Въезд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Семилужки, посещение казачьего острога, рассказ про строительство и историю острога, показ коллекции старинных монет, русских доспехов, оружия и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Далее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«Краеведческого музея»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г.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Асино,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библиотеки Г.М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Маркова,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усадьбы земского врача Н.А.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Лампсакова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Длительность экскурсии  9 часов.</a:t>
            </a: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 из г. Томска, д. Семилужки, г. Асино,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Ново-Кусково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852980" y="356582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A70E95D-6538-7CE3-716C-E98AFC270ABC}"/>
              </a:ext>
            </a:extLst>
          </p:cNvPr>
          <p:cNvSpPr txBox="1"/>
          <p:nvPr/>
        </p:nvSpPr>
        <p:spPr>
          <a:xfrm>
            <a:off x="1171670" y="4503686"/>
            <a:ext cx="326317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втомобильная (автобусная) экскурсия «По дорогам гражданской войны в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Причулымье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 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жизни сибирского края в годы Гражданской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войны, посещение братской могилы погибших партизан, посещение музея гражданской войны. Длительность экскурсии 6 часов.</a:t>
            </a:r>
          </a:p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 из г. Томска, г. Асино, с. Ново-Кусково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4C45211F-A378-7AB1-3776-E71E7791729B}"/>
              </a:ext>
            </a:extLst>
          </p:cNvPr>
          <p:cNvSpPr/>
          <p:nvPr/>
        </p:nvSpPr>
        <p:spPr>
          <a:xfrm>
            <a:off x="852980" y="47631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E6EA7FB-9A7E-99E8-2382-DE1007057F83}"/>
              </a:ext>
            </a:extLst>
          </p:cNvPr>
          <p:cNvSpPr txBox="1"/>
          <p:nvPr/>
        </p:nvSpPr>
        <p:spPr>
          <a:xfrm>
            <a:off x="1153702" y="5635221"/>
            <a:ext cx="318697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пешеходная экскурсия </a:t>
            </a:r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«Есть в Сибири такое место»</a:t>
            </a:r>
          </a:p>
          <a:p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Обзорная экскурсия по территории, рассказ об истории создания земской больницы, посещение  музея имени Н.А. </a:t>
            </a:r>
            <a:r>
              <a:rPr lang="ru-RU" sz="7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Лампсакова</a:t>
            </a:r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разместилась виртуальная  экспозиция, которая рассказывает о работе и быте земского врача и событиях Гражданской войны и узнать тайны подземного хода</a:t>
            </a:r>
            <a:endParaRPr lang="ru-RU" sz="7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 в с. Ново-Кусково  на территории КТК «Сибирская усадьба Н.А. </a:t>
            </a:r>
            <a:r>
              <a:rPr lang="ru-RU" sz="7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Лампсакова</a:t>
            </a:r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2A39B736-8491-EA54-D5F8-701C74817BBA}"/>
              </a:ext>
            </a:extLst>
          </p:cNvPr>
          <p:cNvSpPr/>
          <p:nvPr/>
        </p:nvSpPr>
        <p:spPr>
          <a:xfrm>
            <a:off x="869573" y="566137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2" name="Рисунок 15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94" y="1400796"/>
            <a:ext cx="5047005" cy="412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" name="Скругленный прямоугольник 152"/>
          <p:cNvSpPr/>
          <p:nvPr/>
        </p:nvSpPr>
        <p:spPr>
          <a:xfrm>
            <a:off x="7780297" y="4205984"/>
            <a:ext cx="826179" cy="281895"/>
          </a:xfrm>
          <a:prstGeom prst="roundRect">
            <a:avLst>
              <a:gd name="adj" fmla="val 50000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Асино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4" name="Рисунок 153" descr="Маркер со сплошной заливкой">
            <a:extLst>
              <a:ext uri="{FF2B5EF4-FFF2-40B4-BE49-F238E27FC236}">
                <a16:creationId xmlns=""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0443" y="4262410"/>
            <a:ext cx="180000" cy="180000"/>
          </a:xfrm>
          <a:prstGeom prst="rect">
            <a:avLst/>
          </a:prstGeom>
        </p:spPr>
      </p:pic>
      <p:sp>
        <p:nvSpPr>
          <p:cNvPr id="155" name="Овал 154">
            <a:extLst>
              <a:ext uri="{FF2B5EF4-FFF2-40B4-BE49-F238E27FC236}">
                <a16:creationId xmlns:a16="http://schemas.microsoft.com/office/drawing/2014/main" xmlns="" id="{66F4AEDD-E4B8-0832-6835-4FD7F0E999A1}"/>
              </a:ext>
            </a:extLst>
          </p:cNvPr>
          <p:cNvSpPr/>
          <p:nvPr/>
        </p:nvSpPr>
        <p:spPr>
          <a:xfrm>
            <a:off x="5009447" y="558090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7641336" y="4440936"/>
            <a:ext cx="936499" cy="1002792"/>
          </a:xfrm>
          <a:custGeom>
            <a:avLst/>
            <a:gdLst>
              <a:gd name="connsiteX0" fmla="*/ 0 w 936499"/>
              <a:gd name="connsiteY0" fmla="*/ 1002792 h 1002792"/>
              <a:gd name="connsiteX1" fmla="*/ 15240 w 936499"/>
              <a:gd name="connsiteY1" fmla="*/ 993648 h 1002792"/>
              <a:gd name="connsiteX2" fmla="*/ 24384 w 936499"/>
              <a:gd name="connsiteY2" fmla="*/ 990600 h 1002792"/>
              <a:gd name="connsiteX3" fmla="*/ 42672 w 936499"/>
              <a:gd name="connsiteY3" fmla="*/ 978408 h 1002792"/>
              <a:gd name="connsiteX4" fmla="*/ 60960 w 936499"/>
              <a:gd name="connsiteY4" fmla="*/ 972312 h 1002792"/>
              <a:gd name="connsiteX5" fmla="*/ 79248 w 936499"/>
              <a:gd name="connsiteY5" fmla="*/ 960120 h 1002792"/>
              <a:gd name="connsiteX6" fmla="*/ 91440 w 936499"/>
              <a:gd name="connsiteY6" fmla="*/ 954024 h 1002792"/>
              <a:gd name="connsiteX7" fmla="*/ 109728 w 936499"/>
              <a:gd name="connsiteY7" fmla="*/ 941832 h 1002792"/>
              <a:gd name="connsiteX8" fmla="*/ 131064 w 936499"/>
              <a:gd name="connsiteY8" fmla="*/ 935736 h 1002792"/>
              <a:gd name="connsiteX9" fmla="*/ 149352 w 936499"/>
              <a:gd name="connsiteY9" fmla="*/ 926592 h 1002792"/>
              <a:gd name="connsiteX10" fmla="*/ 167640 w 936499"/>
              <a:gd name="connsiteY10" fmla="*/ 917448 h 1002792"/>
              <a:gd name="connsiteX11" fmla="*/ 176784 w 936499"/>
              <a:gd name="connsiteY11" fmla="*/ 911352 h 1002792"/>
              <a:gd name="connsiteX12" fmla="*/ 185928 w 936499"/>
              <a:gd name="connsiteY12" fmla="*/ 908304 h 1002792"/>
              <a:gd name="connsiteX13" fmla="*/ 201168 w 936499"/>
              <a:gd name="connsiteY13" fmla="*/ 896112 h 1002792"/>
              <a:gd name="connsiteX14" fmla="*/ 219456 w 936499"/>
              <a:gd name="connsiteY14" fmla="*/ 880872 h 1002792"/>
              <a:gd name="connsiteX15" fmla="*/ 225552 w 936499"/>
              <a:gd name="connsiteY15" fmla="*/ 871728 h 1002792"/>
              <a:gd name="connsiteX16" fmla="*/ 234696 w 936499"/>
              <a:gd name="connsiteY16" fmla="*/ 859536 h 1002792"/>
              <a:gd name="connsiteX17" fmla="*/ 243840 w 936499"/>
              <a:gd name="connsiteY17" fmla="*/ 835152 h 1002792"/>
              <a:gd name="connsiteX18" fmla="*/ 256032 w 936499"/>
              <a:gd name="connsiteY18" fmla="*/ 816864 h 1002792"/>
              <a:gd name="connsiteX19" fmla="*/ 265176 w 936499"/>
              <a:gd name="connsiteY19" fmla="*/ 798576 h 1002792"/>
              <a:gd name="connsiteX20" fmla="*/ 268224 w 936499"/>
              <a:gd name="connsiteY20" fmla="*/ 789432 h 1002792"/>
              <a:gd name="connsiteX21" fmla="*/ 274320 w 936499"/>
              <a:gd name="connsiteY21" fmla="*/ 780288 h 1002792"/>
              <a:gd name="connsiteX22" fmla="*/ 277368 w 936499"/>
              <a:gd name="connsiteY22" fmla="*/ 771144 h 1002792"/>
              <a:gd name="connsiteX23" fmla="*/ 283464 w 936499"/>
              <a:gd name="connsiteY23" fmla="*/ 762000 h 1002792"/>
              <a:gd name="connsiteX24" fmla="*/ 286512 w 936499"/>
              <a:gd name="connsiteY24" fmla="*/ 752856 h 1002792"/>
              <a:gd name="connsiteX25" fmla="*/ 295656 w 936499"/>
              <a:gd name="connsiteY25" fmla="*/ 746760 h 1002792"/>
              <a:gd name="connsiteX26" fmla="*/ 298704 w 936499"/>
              <a:gd name="connsiteY26" fmla="*/ 737616 h 1002792"/>
              <a:gd name="connsiteX27" fmla="*/ 310896 w 936499"/>
              <a:gd name="connsiteY27" fmla="*/ 719328 h 1002792"/>
              <a:gd name="connsiteX28" fmla="*/ 313944 w 936499"/>
              <a:gd name="connsiteY28" fmla="*/ 710184 h 1002792"/>
              <a:gd name="connsiteX29" fmla="*/ 323088 w 936499"/>
              <a:gd name="connsiteY29" fmla="*/ 704088 h 1002792"/>
              <a:gd name="connsiteX30" fmla="*/ 335280 w 936499"/>
              <a:gd name="connsiteY30" fmla="*/ 685800 h 1002792"/>
              <a:gd name="connsiteX31" fmla="*/ 341376 w 936499"/>
              <a:gd name="connsiteY31" fmla="*/ 676656 h 1002792"/>
              <a:gd name="connsiteX32" fmla="*/ 362712 w 936499"/>
              <a:gd name="connsiteY32" fmla="*/ 661416 h 1002792"/>
              <a:gd name="connsiteX33" fmla="*/ 371856 w 936499"/>
              <a:gd name="connsiteY33" fmla="*/ 658368 h 1002792"/>
              <a:gd name="connsiteX34" fmla="*/ 381000 w 936499"/>
              <a:gd name="connsiteY34" fmla="*/ 652272 h 1002792"/>
              <a:gd name="connsiteX35" fmla="*/ 387096 w 936499"/>
              <a:gd name="connsiteY35" fmla="*/ 643128 h 1002792"/>
              <a:gd name="connsiteX36" fmla="*/ 396240 w 936499"/>
              <a:gd name="connsiteY36" fmla="*/ 640080 h 1002792"/>
              <a:gd name="connsiteX37" fmla="*/ 414528 w 936499"/>
              <a:gd name="connsiteY37" fmla="*/ 627888 h 1002792"/>
              <a:gd name="connsiteX38" fmla="*/ 432816 w 936499"/>
              <a:gd name="connsiteY38" fmla="*/ 615696 h 1002792"/>
              <a:gd name="connsiteX39" fmla="*/ 441960 w 936499"/>
              <a:gd name="connsiteY39" fmla="*/ 609600 h 1002792"/>
              <a:gd name="connsiteX40" fmla="*/ 460248 w 936499"/>
              <a:gd name="connsiteY40" fmla="*/ 603504 h 1002792"/>
              <a:gd name="connsiteX41" fmla="*/ 478536 w 936499"/>
              <a:gd name="connsiteY41" fmla="*/ 591312 h 1002792"/>
              <a:gd name="connsiteX42" fmla="*/ 487680 w 936499"/>
              <a:gd name="connsiteY42" fmla="*/ 588264 h 1002792"/>
              <a:gd name="connsiteX43" fmla="*/ 515112 w 936499"/>
              <a:gd name="connsiteY43" fmla="*/ 582168 h 1002792"/>
              <a:gd name="connsiteX44" fmla="*/ 542544 w 936499"/>
              <a:gd name="connsiteY44" fmla="*/ 576072 h 1002792"/>
              <a:gd name="connsiteX45" fmla="*/ 563880 w 936499"/>
              <a:gd name="connsiteY45" fmla="*/ 573024 h 1002792"/>
              <a:gd name="connsiteX46" fmla="*/ 582168 w 936499"/>
              <a:gd name="connsiteY46" fmla="*/ 569976 h 1002792"/>
              <a:gd name="connsiteX47" fmla="*/ 691896 w 936499"/>
              <a:gd name="connsiteY47" fmla="*/ 566928 h 1002792"/>
              <a:gd name="connsiteX48" fmla="*/ 710184 w 936499"/>
              <a:gd name="connsiteY48" fmla="*/ 560832 h 1002792"/>
              <a:gd name="connsiteX49" fmla="*/ 734568 w 936499"/>
              <a:gd name="connsiteY49" fmla="*/ 533400 h 1002792"/>
              <a:gd name="connsiteX50" fmla="*/ 737616 w 936499"/>
              <a:gd name="connsiteY50" fmla="*/ 524256 h 1002792"/>
              <a:gd name="connsiteX51" fmla="*/ 746760 w 936499"/>
              <a:gd name="connsiteY51" fmla="*/ 445008 h 1002792"/>
              <a:gd name="connsiteX52" fmla="*/ 755904 w 936499"/>
              <a:gd name="connsiteY52" fmla="*/ 438912 h 1002792"/>
              <a:gd name="connsiteX53" fmla="*/ 762000 w 936499"/>
              <a:gd name="connsiteY53" fmla="*/ 426720 h 1002792"/>
              <a:gd name="connsiteX54" fmla="*/ 765048 w 936499"/>
              <a:gd name="connsiteY54" fmla="*/ 417576 h 1002792"/>
              <a:gd name="connsiteX55" fmla="*/ 780288 w 936499"/>
              <a:gd name="connsiteY55" fmla="*/ 399288 h 1002792"/>
              <a:gd name="connsiteX56" fmla="*/ 795528 w 936499"/>
              <a:gd name="connsiteY56" fmla="*/ 381000 h 1002792"/>
              <a:gd name="connsiteX57" fmla="*/ 801624 w 936499"/>
              <a:gd name="connsiteY57" fmla="*/ 362712 h 1002792"/>
              <a:gd name="connsiteX58" fmla="*/ 804672 w 936499"/>
              <a:gd name="connsiteY58" fmla="*/ 344424 h 1002792"/>
              <a:gd name="connsiteX59" fmla="*/ 810768 w 936499"/>
              <a:gd name="connsiteY59" fmla="*/ 335280 h 1002792"/>
              <a:gd name="connsiteX60" fmla="*/ 838200 w 936499"/>
              <a:gd name="connsiteY60" fmla="*/ 310896 h 1002792"/>
              <a:gd name="connsiteX61" fmla="*/ 847344 w 936499"/>
              <a:gd name="connsiteY61" fmla="*/ 298704 h 1002792"/>
              <a:gd name="connsiteX62" fmla="*/ 856488 w 936499"/>
              <a:gd name="connsiteY62" fmla="*/ 295656 h 1002792"/>
              <a:gd name="connsiteX63" fmla="*/ 865632 w 936499"/>
              <a:gd name="connsiteY63" fmla="*/ 286512 h 1002792"/>
              <a:gd name="connsiteX64" fmla="*/ 862584 w 936499"/>
              <a:gd name="connsiteY64" fmla="*/ 231648 h 1002792"/>
              <a:gd name="connsiteX65" fmla="*/ 859536 w 936499"/>
              <a:gd name="connsiteY65" fmla="*/ 222504 h 1002792"/>
              <a:gd name="connsiteX66" fmla="*/ 847344 w 936499"/>
              <a:gd name="connsiteY66" fmla="*/ 204216 h 1002792"/>
              <a:gd name="connsiteX67" fmla="*/ 841248 w 936499"/>
              <a:gd name="connsiteY67" fmla="*/ 195072 h 1002792"/>
              <a:gd name="connsiteX68" fmla="*/ 838200 w 936499"/>
              <a:gd name="connsiteY68" fmla="*/ 182880 h 1002792"/>
              <a:gd name="connsiteX69" fmla="*/ 835152 w 936499"/>
              <a:gd name="connsiteY69" fmla="*/ 173736 h 1002792"/>
              <a:gd name="connsiteX70" fmla="*/ 838200 w 936499"/>
              <a:gd name="connsiteY70" fmla="*/ 106680 h 1002792"/>
              <a:gd name="connsiteX71" fmla="*/ 850392 w 936499"/>
              <a:gd name="connsiteY71" fmla="*/ 100584 h 1002792"/>
              <a:gd name="connsiteX72" fmla="*/ 859536 w 936499"/>
              <a:gd name="connsiteY72" fmla="*/ 94488 h 1002792"/>
              <a:gd name="connsiteX73" fmla="*/ 871728 w 936499"/>
              <a:gd name="connsiteY73" fmla="*/ 76200 h 1002792"/>
              <a:gd name="connsiteX74" fmla="*/ 880872 w 936499"/>
              <a:gd name="connsiteY74" fmla="*/ 67056 h 1002792"/>
              <a:gd name="connsiteX75" fmla="*/ 890016 w 936499"/>
              <a:gd name="connsiteY75" fmla="*/ 60960 h 1002792"/>
              <a:gd name="connsiteX76" fmla="*/ 908304 w 936499"/>
              <a:gd name="connsiteY76" fmla="*/ 42672 h 1002792"/>
              <a:gd name="connsiteX77" fmla="*/ 920496 w 936499"/>
              <a:gd name="connsiteY77" fmla="*/ 36576 h 1002792"/>
              <a:gd name="connsiteX78" fmla="*/ 929640 w 936499"/>
              <a:gd name="connsiteY78" fmla="*/ 30480 h 1002792"/>
              <a:gd name="connsiteX79" fmla="*/ 935736 w 936499"/>
              <a:gd name="connsiteY79" fmla="*/ 0 h 100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36499" h="1002792">
                <a:moveTo>
                  <a:pt x="0" y="1002792"/>
                </a:moveTo>
                <a:cubicBezTo>
                  <a:pt x="5080" y="999744"/>
                  <a:pt x="9941" y="996297"/>
                  <a:pt x="15240" y="993648"/>
                </a:cubicBezTo>
                <a:cubicBezTo>
                  <a:pt x="18114" y="992211"/>
                  <a:pt x="21575" y="992160"/>
                  <a:pt x="24384" y="990600"/>
                </a:cubicBezTo>
                <a:cubicBezTo>
                  <a:pt x="30788" y="987042"/>
                  <a:pt x="35721" y="980725"/>
                  <a:pt x="42672" y="978408"/>
                </a:cubicBezTo>
                <a:lnTo>
                  <a:pt x="60960" y="972312"/>
                </a:lnTo>
                <a:cubicBezTo>
                  <a:pt x="67056" y="968248"/>
                  <a:pt x="72695" y="963397"/>
                  <a:pt x="79248" y="960120"/>
                </a:cubicBezTo>
                <a:cubicBezTo>
                  <a:pt x="83312" y="958088"/>
                  <a:pt x="87544" y="956362"/>
                  <a:pt x="91440" y="954024"/>
                </a:cubicBezTo>
                <a:cubicBezTo>
                  <a:pt x="97722" y="950255"/>
                  <a:pt x="103632" y="945896"/>
                  <a:pt x="109728" y="941832"/>
                </a:cubicBezTo>
                <a:cubicBezTo>
                  <a:pt x="112352" y="940083"/>
                  <a:pt x="129438" y="936142"/>
                  <a:pt x="131064" y="935736"/>
                </a:cubicBezTo>
                <a:cubicBezTo>
                  <a:pt x="157269" y="918266"/>
                  <a:pt x="124113" y="939211"/>
                  <a:pt x="149352" y="926592"/>
                </a:cubicBezTo>
                <a:cubicBezTo>
                  <a:pt x="172987" y="914775"/>
                  <a:pt x="144656" y="925109"/>
                  <a:pt x="167640" y="917448"/>
                </a:cubicBezTo>
                <a:cubicBezTo>
                  <a:pt x="170688" y="915416"/>
                  <a:pt x="173507" y="912990"/>
                  <a:pt x="176784" y="911352"/>
                </a:cubicBezTo>
                <a:cubicBezTo>
                  <a:pt x="179658" y="909915"/>
                  <a:pt x="183419" y="910311"/>
                  <a:pt x="185928" y="908304"/>
                </a:cubicBezTo>
                <a:cubicBezTo>
                  <a:pt x="205623" y="892548"/>
                  <a:pt x="178184" y="903773"/>
                  <a:pt x="201168" y="896112"/>
                </a:cubicBezTo>
                <a:cubicBezTo>
                  <a:pt x="210159" y="890118"/>
                  <a:pt x="212122" y="889673"/>
                  <a:pt x="219456" y="880872"/>
                </a:cubicBezTo>
                <a:cubicBezTo>
                  <a:pt x="221801" y="878058"/>
                  <a:pt x="223423" y="874709"/>
                  <a:pt x="225552" y="871728"/>
                </a:cubicBezTo>
                <a:cubicBezTo>
                  <a:pt x="228505" y="867594"/>
                  <a:pt x="231648" y="863600"/>
                  <a:pt x="234696" y="859536"/>
                </a:cubicBezTo>
                <a:cubicBezTo>
                  <a:pt x="237796" y="847135"/>
                  <a:pt x="237009" y="846537"/>
                  <a:pt x="243840" y="835152"/>
                </a:cubicBezTo>
                <a:cubicBezTo>
                  <a:pt x="247609" y="828870"/>
                  <a:pt x="253715" y="823815"/>
                  <a:pt x="256032" y="816864"/>
                </a:cubicBezTo>
                <a:cubicBezTo>
                  <a:pt x="263693" y="793880"/>
                  <a:pt x="253359" y="822211"/>
                  <a:pt x="265176" y="798576"/>
                </a:cubicBezTo>
                <a:cubicBezTo>
                  <a:pt x="266613" y="795702"/>
                  <a:pt x="266787" y="792306"/>
                  <a:pt x="268224" y="789432"/>
                </a:cubicBezTo>
                <a:cubicBezTo>
                  <a:pt x="269862" y="786155"/>
                  <a:pt x="272682" y="783565"/>
                  <a:pt x="274320" y="780288"/>
                </a:cubicBezTo>
                <a:cubicBezTo>
                  <a:pt x="275757" y="777414"/>
                  <a:pt x="275931" y="774018"/>
                  <a:pt x="277368" y="771144"/>
                </a:cubicBezTo>
                <a:cubicBezTo>
                  <a:pt x="279006" y="767867"/>
                  <a:pt x="281826" y="765277"/>
                  <a:pt x="283464" y="762000"/>
                </a:cubicBezTo>
                <a:cubicBezTo>
                  <a:pt x="284901" y="759126"/>
                  <a:pt x="284505" y="755365"/>
                  <a:pt x="286512" y="752856"/>
                </a:cubicBezTo>
                <a:cubicBezTo>
                  <a:pt x="288800" y="749995"/>
                  <a:pt x="292608" y="748792"/>
                  <a:pt x="295656" y="746760"/>
                </a:cubicBezTo>
                <a:cubicBezTo>
                  <a:pt x="296672" y="743712"/>
                  <a:pt x="297144" y="740425"/>
                  <a:pt x="298704" y="737616"/>
                </a:cubicBezTo>
                <a:cubicBezTo>
                  <a:pt x="302262" y="731212"/>
                  <a:pt x="308579" y="726279"/>
                  <a:pt x="310896" y="719328"/>
                </a:cubicBezTo>
                <a:cubicBezTo>
                  <a:pt x="311912" y="716280"/>
                  <a:pt x="311937" y="712693"/>
                  <a:pt x="313944" y="710184"/>
                </a:cubicBezTo>
                <a:cubicBezTo>
                  <a:pt x="316232" y="707323"/>
                  <a:pt x="320040" y="706120"/>
                  <a:pt x="323088" y="704088"/>
                </a:cubicBezTo>
                <a:cubicBezTo>
                  <a:pt x="328445" y="688018"/>
                  <a:pt x="322596" y="701021"/>
                  <a:pt x="335280" y="685800"/>
                </a:cubicBezTo>
                <a:cubicBezTo>
                  <a:pt x="337625" y="682986"/>
                  <a:pt x="338786" y="679246"/>
                  <a:pt x="341376" y="676656"/>
                </a:cubicBezTo>
                <a:cubicBezTo>
                  <a:pt x="342757" y="675275"/>
                  <a:pt x="359251" y="663147"/>
                  <a:pt x="362712" y="661416"/>
                </a:cubicBezTo>
                <a:cubicBezTo>
                  <a:pt x="365586" y="659979"/>
                  <a:pt x="368808" y="659384"/>
                  <a:pt x="371856" y="658368"/>
                </a:cubicBezTo>
                <a:cubicBezTo>
                  <a:pt x="374904" y="656336"/>
                  <a:pt x="378410" y="654862"/>
                  <a:pt x="381000" y="652272"/>
                </a:cubicBezTo>
                <a:cubicBezTo>
                  <a:pt x="383590" y="649682"/>
                  <a:pt x="384235" y="645416"/>
                  <a:pt x="387096" y="643128"/>
                </a:cubicBezTo>
                <a:cubicBezTo>
                  <a:pt x="389605" y="641121"/>
                  <a:pt x="393192" y="641096"/>
                  <a:pt x="396240" y="640080"/>
                </a:cubicBezTo>
                <a:cubicBezTo>
                  <a:pt x="416533" y="619787"/>
                  <a:pt x="394678" y="638916"/>
                  <a:pt x="414528" y="627888"/>
                </a:cubicBezTo>
                <a:cubicBezTo>
                  <a:pt x="420932" y="624330"/>
                  <a:pt x="426720" y="619760"/>
                  <a:pt x="432816" y="615696"/>
                </a:cubicBezTo>
                <a:cubicBezTo>
                  <a:pt x="435864" y="613664"/>
                  <a:pt x="438485" y="610758"/>
                  <a:pt x="441960" y="609600"/>
                </a:cubicBezTo>
                <a:lnTo>
                  <a:pt x="460248" y="603504"/>
                </a:lnTo>
                <a:lnTo>
                  <a:pt x="478536" y="591312"/>
                </a:lnTo>
                <a:cubicBezTo>
                  <a:pt x="481209" y="589530"/>
                  <a:pt x="484591" y="589147"/>
                  <a:pt x="487680" y="588264"/>
                </a:cubicBezTo>
                <a:cubicBezTo>
                  <a:pt x="500688" y="584547"/>
                  <a:pt x="500970" y="585311"/>
                  <a:pt x="515112" y="582168"/>
                </a:cubicBezTo>
                <a:cubicBezTo>
                  <a:pt x="531552" y="578515"/>
                  <a:pt x="524158" y="579136"/>
                  <a:pt x="542544" y="576072"/>
                </a:cubicBezTo>
                <a:cubicBezTo>
                  <a:pt x="549630" y="574891"/>
                  <a:pt x="556779" y="574116"/>
                  <a:pt x="563880" y="573024"/>
                </a:cubicBezTo>
                <a:cubicBezTo>
                  <a:pt x="569988" y="572084"/>
                  <a:pt x="575995" y="570270"/>
                  <a:pt x="582168" y="569976"/>
                </a:cubicBezTo>
                <a:cubicBezTo>
                  <a:pt x="618717" y="568236"/>
                  <a:pt x="655320" y="567944"/>
                  <a:pt x="691896" y="566928"/>
                </a:cubicBezTo>
                <a:cubicBezTo>
                  <a:pt x="697992" y="564896"/>
                  <a:pt x="705640" y="565376"/>
                  <a:pt x="710184" y="560832"/>
                </a:cubicBezTo>
                <a:cubicBezTo>
                  <a:pt x="718262" y="552754"/>
                  <a:pt x="729129" y="544278"/>
                  <a:pt x="734568" y="533400"/>
                </a:cubicBezTo>
                <a:cubicBezTo>
                  <a:pt x="736005" y="530526"/>
                  <a:pt x="736600" y="527304"/>
                  <a:pt x="737616" y="524256"/>
                </a:cubicBezTo>
                <a:cubicBezTo>
                  <a:pt x="738056" y="514143"/>
                  <a:pt x="728123" y="463645"/>
                  <a:pt x="746760" y="445008"/>
                </a:cubicBezTo>
                <a:cubicBezTo>
                  <a:pt x="749350" y="442418"/>
                  <a:pt x="752856" y="440944"/>
                  <a:pt x="755904" y="438912"/>
                </a:cubicBezTo>
                <a:cubicBezTo>
                  <a:pt x="757936" y="434848"/>
                  <a:pt x="760210" y="430896"/>
                  <a:pt x="762000" y="426720"/>
                </a:cubicBezTo>
                <a:cubicBezTo>
                  <a:pt x="763266" y="423767"/>
                  <a:pt x="763611" y="420450"/>
                  <a:pt x="765048" y="417576"/>
                </a:cubicBezTo>
                <a:cubicBezTo>
                  <a:pt x="770724" y="406225"/>
                  <a:pt x="771862" y="409399"/>
                  <a:pt x="780288" y="399288"/>
                </a:cubicBezTo>
                <a:cubicBezTo>
                  <a:pt x="801506" y="373827"/>
                  <a:pt x="768814" y="407714"/>
                  <a:pt x="795528" y="381000"/>
                </a:cubicBezTo>
                <a:cubicBezTo>
                  <a:pt x="797560" y="374904"/>
                  <a:pt x="800568" y="369050"/>
                  <a:pt x="801624" y="362712"/>
                </a:cubicBezTo>
                <a:cubicBezTo>
                  <a:pt x="802640" y="356616"/>
                  <a:pt x="802718" y="350287"/>
                  <a:pt x="804672" y="344424"/>
                </a:cubicBezTo>
                <a:cubicBezTo>
                  <a:pt x="805830" y="340949"/>
                  <a:pt x="808334" y="338018"/>
                  <a:pt x="810768" y="335280"/>
                </a:cubicBezTo>
                <a:cubicBezTo>
                  <a:pt x="825952" y="318198"/>
                  <a:pt x="824302" y="320161"/>
                  <a:pt x="838200" y="310896"/>
                </a:cubicBezTo>
                <a:cubicBezTo>
                  <a:pt x="841248" y="306832"/>
                  <a:pt x="843441" y="301956"/>
                  <a:pt x="847344" y="298704"/>
                </a:cubicBezTo>
                <a:cubicBezTo>
                  <a:pt x="849812" y="296647"/>
                  <a:pt x="853815" y="297438"/>
                  <a:pt x="856488" y="295656"/>
                </a:cubicBezTo>
                <a:cubicBezTo>
                  <a:pt x="860075" y="293265"/>
                  <a:pt x="862584" y="289560"/>
                  <a:pt x="865632" y="286512"/>
                </a:cubicBezTo>
                <a:cubicBezTo>
                  <a:pt x="864616" y="268224"/>
                  <a:pt x="864321" y="249882"/>
                  <a:pt x="862584" y="231648"/>
                </a:cubicBezTo>
                <a:cubicBezTo>
                  <a:pt x="862279" y="228450"/>
                  <a:pt x="861096" y="225313"/>
                  <a:pt x="859536" y="222504"/>
                </a:cubicBezTo>
                <a:cubicBezTo>
                  <a:pt x="855978" y="216100"/>
                  <a:pt x="851408" y="210312"/>
                  <a:pt x="847344" y="204216"/>
                </a:cubicBezTo>
                <a:lnTo>
                  <a:pt x="841248" y="195072"/>
                </a:lnTo>
                <a:cubicBezTo>
                  <a:pt x="840232" y="191008"/>
                  <a:pt x="839351" y="186908"/>
                  <a:pt x="838200" y="182880"/>
                </a:cubicBezTo>
                <a:cubicBezTo>
                  <a:pt x="837317" y="179791"/>
                  <a:pt x="835152" y="176949"/>
                  <a:pt x="835152" y="173736"/>
                </a:cubicBezTo>
                <a:cubicBezTo>
                  <a:pt x="835152" y="151361"/>
                  <a:pt x="833637" y="128585"/>
                  <a:pt x="838200" y="106680"/>
                </a:cubicBezTo>
                <a:cubicBezTo>
                  <a:pt x="839127" y="102232"/>
                  <a:pt x="846447" y="102838"/>
                  <a:pt x="850392" y="100584"/>
                </a:cubicBezTo>
                <a:cubicBezTo>
                  <a:pt x="853573" y="98767"/>
                  <a:pt x="856488" y="96520"/>
                  <a:pt x="859536" y="94488"/>
                </a:cubicBezTo>
                <a:cubicBezTo>
                  <a:pt x="863600" y="88392"/>
                  <a:pt x="866547" y="81381"/>
                  <a:pt x="871728" y="76200"/>
                </a:cubicBezTo>
                <a:cubicBezTo>
                  <a:pt x="874776" y="73152"/>
                  <a:pt x="877561" y="69816"/>
                  <a:pt x="880872" y="67056"/>
                </a:cubicBezTo>
                <a:cubicBezTo>
                  <a:pt x="883686" y="64711"/>
                  <a:pt x="887278" y="63394"/>
                  <a:pt x="890016" y="60960"/>
                </a:cubicBezTo>
                <a:cubicBezTo>
                  <a:pt x="896459" y="55232"/>
                  <a:pt x="902208" y="48768"/>
                  <a:pt x="908304" y="42672"/>
                </a:cubicBezTo>
                <a:cubicBezTo>
                  <a:pt x="911517" y="39459"/>
                  <a:pt x="916551" y="38830"/>
                  <a:pt x="920496" y="36576"/>
                </a:cubicBezTo>
                <a:cubicBezTo>
                  <a:pt x="923677" y="34759"/>
                  <a:pt x="926592" y="32512"/>
                  <a:pt x="929640" y="30480"/>
                </a:cubicBezTo>
                <a:cubicBezTo>
                  <a:pt x="939681" y="15418"/>
                  <a:pt x="935736" y="24999"/>
                  <a:pt x="935736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Овал 156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450443" y="431668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8" name="Овал 157">
            <a:extLst>
              <a:ext uri="{FF2B5EF4-FFF2-40B4-BE49-F238E27FC236}">
                <a16:creationId xmlns=""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7854898" y="504229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Овал 158">
            <a:extLst>
              <a:ext uri="{FF2B5EF4-FFF2-40B4-BE49-F238E27FC236}">
                <a16:creationId xmlns="" xmlns:a16="http://schemas.microsoft.com/office/drawing/2014/main" id="{4C45211F-A378-7AB1-3776-E71E7791729B}"/>
              </a:ext>
            </a:extLst>
          </p:cNvPr>
          <p:cNvSpPr/>
          <p:nvPr/>
        </p:nvSpPr>
        <p:spPr>
          <a:xfrm>
            <a:off x="7700840" y="526302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Овал 159">
            <a:extLst>
              <a:ext uri="{FF2B5EF4-FFF2-40B4-BE49-F238E27FC236}">
                <a16:creationId xmlns="" xmlns:a16="http://schemas.microsoft.com/office/drawing/2014/main" id="{2A39B736-8491-EA54-D5F8-701C74817BBA}"/>
              </a:ext>
            </a:extLst>
          </p:cNvPr>
          <p:cNvSpPr/>
          <p:nvPr/>
        </p:nvSpPr>
        <p:spPr>
          <a:xfrm>
            <a:off x="8034898" y="400313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xmlns="" id="{66F4AEDD-E4B8-0832-6835-4FD7F0E999A1}"/>
              </a:ext>
            </a:extLst>
          </p:cNvPr>
          <p:cNvSpPr/>
          <p:nvPr/>
        </p:nvSpPr>
        <p:spPr>
          <a:xfrm>
            <a:off x="8214898" y="495229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5866" y="5580904"/>
            <a:ext cx="300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«Голландская деревня»</a:t>
            </a:r>
          </a:p>
          <a:p>
            <a:endParaRPr lang="ru-RU" sz="7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Экскурсия 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«Сырная 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прогулка от </a:t>
            </a:r>
            <a:r>
              <a:rPr lang="en-US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Van </a:t>
            </a:r>
            <a:r>
              <a:rPr lang="en-US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Classen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 (участие в уходе за животными, игровая программа, дегустация сыров) </a:t>
            </a:r>
            <a:endParaRPr lang="ru-RU" sz="6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государственной финансовой поддержки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продолжать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развивать 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Ограничена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реализации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проектов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(большое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трудности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(необходимость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=""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=""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=""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=""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АНО Агентство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инвестиционного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Томской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специалистов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информирования предпринимателей о мерах поддержки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также активное информирование предпринимателей и инвесторов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преимуществах работы с инвестиционным уполномоченным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2" y="2269714"/>
            <a:ext cx="4483862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Существенная зависимость МО от обрабатывающей промышленности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кадров, отток кадров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 числе – областной центр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Сложности с созданием и развитием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малого бизнеса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из-за высокой конкуренции с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торговыми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сетями, интернет магазинами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инвесторов и инвестиционных проектов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зависимости экономики района от перспектив развития лесопромышленного комплекса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Ухудшение предпринимательского климата и условий ведения бизнеса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Зависимость направлений и размера инвестиционного потока от решений вышестоящих уровней власти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662108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Развивающаяся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обрабатывающая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                                                                                                   (34,4% в общем объеме отгруженные продукции в 2023 г.)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к региональному центру (100 км до г. Томска)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транспортное сообщение (ж/д и автомобильный транспорт)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в районе двух профессиональных учебных заведений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 в округе института поддержки бизнеса (Бизнес-инкубатор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Асиновского района)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программах по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комплексному развитию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территорий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туризма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оздание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новых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инвестиционных площадок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greenfield</a:t>
            </a:r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field’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 АСИНОВСИКИЙ РАЙОН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ысокий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износ коммунальных сетей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агрязнение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амусоренность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отдельных частей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несвоевременный вывоз мусора)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специалистов в том числе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образовательных и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учреждениях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 дороги 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соответствуют требованиям содержания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(гололед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снег)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sz="8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дополнительной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установке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мусорных урн, проведение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субботников по очистке территорий,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ликвидация стихийных свалок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релокации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педагогических и медицинских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работников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населенных пунктов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снегоочистительной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техники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=""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модернизации дорожной инфраструктуры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региональных программ по модернизации и ремонту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 теплоснабжения, водоснабжения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водоотведения 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666225" y="1518248"/>
            <a:ext cx="2838092" cy="76107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=""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рабочих кадров   </a:t>
            </a: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=""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x-none" sz="1100" b="1" i="0" u="none" strike="noStrike" kern="1200" cap="none" spc="0" normalizeH="0" baseline="0" noProof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=""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=""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=""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отток населения</a:t>
            </a: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=""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=""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8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8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92" y="1078992"/>
            <a:ext cx="2188464" cy="307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425525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57278"/>
              </p:ext>
            </p:extLst>
          </p:nvPr>
        </p:nvGraphicFramePr>
        <p:xfrm>
          <a:off x="627017" y="1376762"/>
          <a:ext cx="9136388" cy="4975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783136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«Сибирское молоко»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Смешанное сельское хозяйство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«КФХ «Нива»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зерновых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«Сибирские органические продукты»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Выращивание пшеницы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«Рускитинвест»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Распиловка и строгание древесины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585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57985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«Асиновский завод МДФ»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фанеры, деревянных фанерованных панелей и аналогичных слоистых материалов, древесных плит из древесины и других одревесневших материалов 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482407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Асиновская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лесопромышленность»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шпона,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фанеры, деревянных плит и панелей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0459432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 ООО «Стимул»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шпона,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фанеры, деревянных плит и панелей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0183076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Баоли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Распиловка и строгание древесины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0085752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«Север»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прочих деревянных изделий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3355084"/>
                  </a:ext>
                </a:extLst>
              </a:tr>
              <a:tr h="40136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«Буратино»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Распиловка и строгание древесины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18376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A19B2A8-7E6D-4C86-13F9-15D2E361B4EA}"/>
              </a:ext>
            </a:extLst>
          </p:cNvPr>
          <p:cNvSpPr/>
          <p:nvPr/>
        </p:nvSpPr>
        <p:spPr>
          <a:xfrm>
            <a:off x="5289747" y="4091991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18992,8 тонн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 в год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ООО «Холдинг молоко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(бренд «Сибирское молоко»)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роизводственная площадка расположена в с. Ягодное Асиновского района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lvl="0"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компаний «Асиновский лесопромышленный парк» (АО «Рускитинвест», ООО «Асиновский завод МДФ», ООО «</a:t>
            </a:r>
            <a:r>
              <a:rPr lang="ru-RU" sz="1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Асиновская</a:t>
            </a:r>
            <a:r>
              <a:rPr lang="ru-RU" sz="1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лесопромышленность»)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2489CA34-5BEB-8A6F-06C5-F5487AAD713D}"/>
              </a:ext>
            </a:extLst>
          </p:cNvPr>
          <p:cNvSpPr/>
          <p:nvPr/>
        </p:nvSpPr>
        <p:spPr>
          <a:xfrm>
            <a:off x="627015" y="4091992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пон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33,7 тыс.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100" b="1" baseline="300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100" baseline="30000" dirty="0" smtClean="0"/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год, пиломатериал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64,6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100" b="1" baseline="300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год, плиты МДФ – 119,8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м</a:t>
            </a:r>
            <a:r>
              <a:rPr lang="ru-RU" sz="1100" b="1" baseline="300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год.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Заготовка древесины для производственных нужд – 719,4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м</a:t>
            </a:r>
            <a:r>
              <a:rPr lang="ru-RU" sz="1100" b="1" baseline="300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100" baseline="30000" dirty="0"/>
              <a:t> </a:t>
            </a: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площадки расположены в г. Асино на территории АО «Рускитинвест»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«Сибирское молоко»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«Холдинг молоко»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C00D7DA-3BDD-EBCD-4219-D20983AF0ED0}"/>
              </a:ext>
            </a:extLst>
          </p:cNvPr>
          <p:cNvSpPr/>
          <p:nvPr/>
        </p:nvSpPr>
        <p:spPr>
          <a:xfrm>
            <a:off x="627009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ведущие производители шпона,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плит МДФ и пиломатериала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экспорт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страны ближнего зарубежья, Китай, Афганистан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F2BDC7A8-D16D-712D-09B3-015B8842E731}"/>
              </a:ext>
            </a:extLst>
          </p:cNvPr>
          <p:cNvSpPr/>
          <p:nvPr/>
        </p:nvSpPr>
        <p:spPr>
          <a:xfrm>
            <a:off x="5289747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ведущий производитель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сырого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молока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7" y="1433769"/>
            <a:ext cx="751767" cy="7201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55" y="1504488"/>
            <a:ext cx="769669" cy="649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2837397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жизнеобеспечению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5561709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6700337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4813535" y="2036983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632310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4047802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hlinkClick r:id="rId17" action="ppaction://hlinksldjump"/>
            <a:extLst>
              <a:ext uri="{FF2B5EF4-FFF2-40B4-BE49-F238E27FC236}">
                <a16:creationId xmlns=""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6004922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8" action="ppaction://hlinksldjump"/>
            <a:extLst>
              <a:ext uri="{FF2B5EF4-FFF2-40B4-BE49-F238E27FC236}">
                <a16:creationId xmlns=""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632310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3473207" y="274823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ниши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20" action="ppaction://hlinksldjump"/>
            <a:extLst>
              <a:ext uri="{FF2B5EF4-FFF2-40B4-BE49-F238E27FC236}">
                <a16:creationId xmlns=""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5385038" y="2748230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681891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22" action="ppaction://hlinksldjump"/>
            <a:extLst>
              <a:ext uri="{FF2B5EF4-FFF2-40B4-BE49-F238E27FC236}">
                <a16:creationId xmlns=""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2428489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" action="ppaction://noaction"/>
            <a:extLst>
              <a:ext uri="{FF2B5EF4-FFF2-40B4-BE49-F238E27FC236}">
                <a16:creationId xmlns=""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5611586" y="3124655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3" action="ppaction://hlinksldjump"/>
            <a:extLst>
              <a:ext uri="{FF2B5EF4-FFF2-40B4-BE49-F238E27FC236}">
                <a16:creationId xmlns=""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7845903" y="2748230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4" action="ppaction://hlinksldjump"/>
            <a:extLst>
              <a:ext uri="{FF2B5EF4-FFF2-40B4-BE49-F238E27FC236}">
                <a16:creationId xmlns=""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7891961" y="2372877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АДМИНИСТРАЦИЕЙ АСИНОВСКОГО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509745" y="158307"/>
            <a:ext cx="2257071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 «Асиновский район»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2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93" y="158307"/>
            <a:ext cx="740801" cy="727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РЙОНА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ОБРАБАТЫВАЮЩИЕ ПРОИЗВОДСТВА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Переработка древесины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  <a:endParaRPr lang="x-none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</a:p>
          <a:p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за счет развития сельскохозяйственной и деревообрабатывающей отраслей</a:t>
            </a:r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ентр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 переработке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древесины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 производству молока</a:t>
            </a:r>
            <a:endParaRPr lang="x-none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ногопрофильное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медицинское учреждение  с современной медицинской аппаратурой и оборудованием, а также современной диагностической базой для обслуживания населения в том числе близлежащих районов  </a:t>
            </a:r>
            <a:endParaRPr lang="x-none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доходов от оказания логистических услуг</a:t>
            </a:r>
            <a:endParaRPr lang="x-none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мест, привлечение  молодых специалистов </a:t>
            </a:r>
            <a:endParaRPr lang="ru-RU" sz="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ранняя диагностика опасных заболеваний</a:t>
            </a:r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логистических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путей</a:t>
            </a:r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инвестиционной привлекательности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Смешанное сельское хозяйство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ЗДРАВООХРАНЕНИЕ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=""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="" xmlns:a16="http://schemas.microsoft.com/office/drawing/2014/main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=""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060168"/>
              </p:ext>
            </p:extLst>
          </p:nvPr>
        </p:nvGraphicFramePr>
        <p:xfrm>
          <a:off x="627015" y="1376759"/>
          <a:ext cx="9090010" cy="4882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6970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26970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18035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18035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1342506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1162622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Большедороховское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молоко»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Смешанное сельское хозяйство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2 138,7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61247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«Сибирское молоко»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Смешанное сельское хозяйство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361,7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1764567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Предприниматель Никонов Е.А.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Туризм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</a:tbl>
          </a:graphicData>
        </a:graphic>
      </p:graphicFrame>
      <p:pic>
        <p:nvPicPr>
          <p:cNvPr id="14" name="Рисунок 13" descr="Стоп со сплошной заливкой">
            <a:extLst>
              <a:ext uri="{FF2B5EF4-FFF2-40B4-BE49-F238E27FC236}">
                <a16:creationId xmlns="" xmlns:a16="http://schemas.microsoft.com/office/drawing/2014/main" id="{C85B705E-0FB2-82CA-57E6-F5C4CF1B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0" y="5180361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70" y="3108410"/>
            <a:ext cx="3603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8" y="3961590"/>
            <a:ext cx="3603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5366227" y="1277623"/>
            <a:ext cx="3008428" cy="896582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x-none" dirty="0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948443" y="1277623"/>
            <a:ext cx="3239509" cy="896581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5466099" y="2290864"/>
            <a:ext cx="2953283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1109036" y="2290865"/>
            <a:ext cx="2928126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=""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91480" y="2290864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=""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66227" y="2290865"/>
            <a:ext cx="360000" cy="3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1358536" y="2647925"/>
            <a:ext cx="2299064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 (животноводство, овощеводство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Переработка древесных отходов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Разведение рыбы в водоемах района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ягодных культур, адаптированных к условиям района с целью их дальнейшей переработки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 (жилых комплексов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Иные проекты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5620421" y="2717174"/>
            <a:ext cx="1900383" cy="2985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AutoNum type="arabicPeriod"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уризм: </a:t>
            </a:r>
          </a:p>
          <a:p>
            <a:pPr marL="171450" indent="-171450">
              <a:buClr>
                <a:srgbClr val="4756A0"/>
              </a:buClr>
              <a:buFont typeface="Wingdings" pitchFamily="2" charset="2"/>
              <a:buChar char="v"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агротуризм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>
              <a:buClr>
                <a:srgbClr val="4756A0"/>
              </a:buClr>
              <a:buFont typeface="Wingdings" pitchFamily="2" charset="2"/>
              <a:buChar char="v"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экологический туризм </a:t>
            </a:r>
          </a:p>
          <a:p>
            <a:pPr marL="228600" indent="-228600">
              <a:buClr>
                <a:srgbClr val="4756A0"/>
              </a:buClr>
              <a:buFont typeface="Wingdings" pitchFamily="2" charset="2"/>
              <a:buChar char="v"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охота и рыбалка</a:t>
            </a:r>
          </a:p>
          <a:p>
            <a:pPr marL="228600" indent="-228600">
              <a:buClr>
                <a:srgbClr val="4756A0"/>
              </a:buClr>
              <a:buFont typeface="Wingdings" pitchFamily="2" charset="2"/>
              <a:buChar char="v"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отдых в природной среде</a:t>
            </a:r>
          </a:p>
          <a:p>
            <a:pPr marL="228600" indent="-228600">
              <a:buClr>
                <a:srgbClr val="4756A0"/>
              </a:buClr>
              <a:buFont typeface="Wingdings" pitchFamily="2" charset="2"/>
              <a:buChar char="v"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Спортивный туризм (спортивное ориентирование в лесу, спуск по реке и др. направления)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1100" b="1" spc="-2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    </a:t>
            </a:r>
          </a:p>
          <a:p>
            <a:pPr>
              <a:buClr>
                <a:srgbClr val="4756A0"/>
              </a:buClr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мусоросортировочного   </a:t>
            </a:r>
          </a:p>
          <a:p>
            <a:pPr>
              <a:buClr>
                <a:srgbClr val="4756A0"/>
              </a:buClr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комплекса</a:t>
            </a:r>
          </a:p>
          <a:p>
            <a:pPr>
              <a:buClr>
                <a:srgbClr val="4756A0"/>
              </a:buClr>
            </a:pPr>
            <a:r>
              <a:rPr lang="ru-RU" sz="1100" b="1" spc="-2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Иные проекты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ИНТЕГРАЦИОННЫЕ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16905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предприятия, удовлетворяющего потребность района в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сортировке мусора для вторичной переработки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ПРЕДПРИЯТИЯ ПО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СОРТИРОВКЕ ТВЁРДЫХ КОММУНАЛЬНЫХ ОТХОДОВ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4" y="3318979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ЦЕХА ПО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ПЕРЕРАБОТКЕ ДИКОРАСТУЩЕГО СЫРЬЯ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21446" y="4369099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СЕЛЬСКОГО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достаточной сырьевой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базы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современных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сельских предприятий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которые было бы интересно посетить туристам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Позволит минимизировать дорогостоящее                     и экологически небезопасные методы сжигания               и захоронения </a:t>
            </a: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отходов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-3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нового </a:t>
            </a:r>
            <a:r>
              <a:rPr kumimoji="0" lang="ru-RU" sz="800" i="0" u="none" strike="noStrike" kern="1200" cap="none" spc="-3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цеха на базе текущего производства </a:t>
            </a:r>
            <a:endParaRPr kumimoji="0" lang="ru-RU" sz="800" i="0" u="none" strike="noStrike" kern="1200" cap="none" spc="-3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бренда компании, расширение производства и увеличение доходов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Внедрение в работу предприятий процессов          по взаимодействию с туристами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Популяризация рабочих</a:t>
            </a:r>
            <a:r>
              <a:rPr kumimoji="0" lang="ru-RU" sz="800" i="0" u="none" strike="noStrike" kern="1200" cap="none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профессий</a:t>
            </a: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="" xmlns:a16="http://schemas.microsoft.com/office/drawing/2014/main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4657099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 descr="Растение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037AE00F-5DE1-1BB3-808A-AB1B438FC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43"/>
              </a:ext>
            </a:extLst>
          </a:blip>
          <a:stretch>
            <a:fillRect/>
          </a:stretch>
        </p:blipFill>
        <p:spPr>
          <a:xfrm>
            <a:off x="753270" y="3606979"/>
            <a:ext cx="360000" cy="360000"/>
          </a:xfrm>
          <a:prstGeom prst="rect">
            <a:avLst/>
          </a:prstGeom>
        </p:spPr>
      </p:pic>
      <p:pic>
        <p:nvPicPr>
          <p:cNvPr id="28" name="Рисунок 27" descr="Трактор со сплошной заливкой">
            <a:extLst>
              <a:ext uri="{FF2B5EF4-FFF2-40B4-BE49-F238E27FC236}">
                <a16:creationId xmlns:lc="http://schemas.openxmlformats.org/drawingml/2006/lockedCanvas" xmlns:a16="http://schemas.microsoft.com/office/drawing/2014/main" xmlns="" id="{A9738E05-D159-4295-F469-570C2987DB05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213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администрации Асиновского района (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www.asino.ru/content/Invest_ploshadki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округе можно                                 на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сайте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администрации Асиновского района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https://www.asino.ru/content/imushchestvo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=""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270" y="3327525"/>
            <a:ext cx="360000" cy="360000"/>
          </a:xfrm>
          <a:prstGeom prst="rect">
            <a:avLst/>
          </a:prstGeom>
        </p:spPr>
      </p:pic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5" y="1401547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7" y="5537887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262B2B9-CDF1-28C2-513A-ADBE8D9D5522}"/>
              </a:ext>
            </a:extLst>
          </p:cNvPr>
          <p:cNvSpPr txBox="1"/>
          <p:nvPr/>
        </p:nvSpPr>
        <p:spPr>
          <a:xfrm>
            <a:off x="8358875" y="5533294"/>
            <a:ext cx="139322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52695" y="5726493"/>
            <a:ext cx="180000" cy="180000"/>
          </a:xfrm>
          <a:prstGeom prst="rect">
            <a:avLst/>
          </a:prstGeom>
        </p:spPr>
      </p:pic>
      <p:pic>
        <p:nvPicPr>
          <p:cNvPr id="117" name="Рисунок 116" descr="Огонь со сплошной заливкой">
            <a:extLst>
              <a:ext uri="{FF2B5EF4-FFF2-40B4-BE49-F238E27FC236}">
                <a16:creationId xmlns="" xmlns:a16="http://schemas.microsoft.com/office/drawing/2014/main" id="{9C1A38E6-F04C-2B65-CF66-222FB2F71A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47266" y="5501155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 ДЛЯ ЮРИДИЧЕСКИХ ЛИЦ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=""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427992" y="1728952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3670709" y="1767425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3431955" y="2024758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670708" y="2063231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Brownfield'a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68749" y="332752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59,61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1164855" y="3983888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63,94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557931" y="3316802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8,28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557931" y="3983888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3 150,00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=""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=""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6172" y="3306079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="" xmlns:a16="http://schemas.microsoft.com/office/drawing/2014/main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3270" y="3959924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="" xmlns:a16="http://schemas.microsoft.com/office/drawing/2014/main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36172" y="3983888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2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03" y="1401547"/>
            <a:ext cx="3991893" cy="398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" name="Овал 67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444294" y="395992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325148" y="397316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40443" y="420842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296002" y="380590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Овал 77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186274" y="39027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30443" y="4142442"/>
            <a:ext cx="180000" cy="180000"/>
          </a:xfrm>
          <a:prstGeom prst="rect">
            <a:avLst/>
          </a:prstGeom>
        </p:spPr>
      </p:pic>
      <p:pic>
        <p:nvPicPr>
          <p:cNvPr id="87" name="Рисунок 86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15148" y="3814843"/>
            <a:ext cx="180000" cy="180000"/>
          </a:xfrm>
          <a:prstGeom prst="rect">
            <a:avLst/>
          </a:prstGeom>
        </p:spPr>
      </p:pic>
      <p:pic>
        <p:nvPicPr>
          <p:cNvPr id="88" name="Рисунок 87" descr="Огонь со сплошной заливкой">
            <a:extLst>
              <a:ext uri="{FF2B5EF4-FFF2-40B4-BE49-F238E27FC236}">
                <a16:creationId xmlns="" xmlns:a16="http://schemas.microsoft.com/office/drawing/2014/main" id="{9C1A38E6-F04C-2B65-CF66-222FB2F71A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0443" y="4148981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конкурсной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конкурсную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=""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=""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=""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=""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=""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=""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=""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=""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=""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=""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7638348" y="1493460"/>
            <a:ext cx="1710000" cy="1671968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1015521" y="1455428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3191744" y="1455428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5298830" y="1429499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 rot="10800000" flipV="1">
            <a:off x="7944898" y="2381902"/>
            <a:ext cx="11732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НЕКОММЕРЧЕСКАЯ ОРГАНИЗАЦИЯ «ФОНД РАЗВИТИЯ БИЗНЕСА» ЦЕНТР</a:t>
            </a:r>
          </a:p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«МОЙ БИЗНЕС»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 flipH="1">
            <a:off x="1299826" y="2209962"/>
            <a:ext cx="11155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ДЕПАРТАМЕНТ ИНВЕСТИЦИОННОЙ И ПРОМЫШЛЕННОЙ ПОЛИТИКИ ТОМСКОЙ ОБЛАСТИ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 flipH="1">
            <a:off x="1276705" y="2732523"/>
            <a:ext cx="1138689" cy="19080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www.investintomsk.ru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3377878" y="2209961"/>
            <a:ext cx="14011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itchFamily="34" charset="0"/>
                <a:cs typeface="Arial" pitchFamily="34" charset="0"/>
              </a:rPr>
              <a:t>ДЕПАРТАМЕНТ ПО СОЦИАЛЬНО-ЭКОНОМИЧЕСКОМУ РАЗВИТИЮ СЕЛА ТОМСКОЙ ОБЛАСТИ</a:t>
            </a:r>
            <a:endParaRPr lang="x-none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3467818" y="2732523"/>
            <a:ext cx="1207698" cy="19080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www.depagro.tomsk.gov.ru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5460954" y="2209961"/>
            <a:ext cx="14213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itchFamily="34" charset="0"/>
                <a:cs typeface="Arial" pitchFamily="34" charset="0"/>
              </a:rPr>
              <a:t>АНО АГЕНСТВО ИНВЕСТИЦИОННОГО РАЗВИТИЯ ТОМСКОЙ ОБЛАСТИ </a:t>
            </a:r>
            <a:endParaRPr lang="x-none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5616693" y="2717836"/>
            <a:ext cx="1118418" cy="19080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70" y="1688100"/>
            <a:ext cx="633276" cy="5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ru-static.z-dn.net/files/d0f/d5c01a72b6870f444e5348efad1071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65" y="1554574"/>
            <a:ext cx="648361" cy="56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s://ru-static.z-dn.net/files/d0f/d5c01a72b6870f444e5348efad1071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09" y="1526428"/>
            <a:ext cx="624066" cy="5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s://ru-static.z-dn.net/files/d0f/d5c01a72b6870f444e5348efad1071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54" y="1565203"/>
            <a:ext cx="609064" cy="54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3219484" y="3242215"/>
            <a:ext cx="168226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3502324" y="4060911"/>
            <a:ext cx="114731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ГАРАНТИЙНЫЙ ФОНД ТОМСКОЙ ОБЛАСТИ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3502324" y="4634155"/>
            <a:ext cx="1173192" cy="185402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gf-tomsk.ru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ttps://xn--90aifd0az.xn----7sbhlbh0a1awgee.xn--p1ai/uploads/icons/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96" y="3400377"/>
            <a:ext cx="664438" cy="5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341458" y="3312977"/>
            <a:ext cx="1671965" cy="1710000"/>
            <a:chOff x="2603697" y="3219341"/>
            <a:chExt cx="1710000" cy="1710000"/>
          </a:xfrm>
        </p:grpSpPr>
        <p:sp>
          <p:nvSpPr>
            <p:cNvPr id="26" name="Скругленный прямоугольник 25">
              <a:extLst>
                <a:ext uri="{FF2B5EF4-FFF2-40B4-BE49-F238E27FC236}">
                  <a16:creationId xmlns="" xmlns:a16="http://schemas.microsoft.com/office/drawing/2014/main" id="{7DBBEF72-E326-F688-F2DF-29A8A297810A}"/>
                </a:ext>
              </a:extLst>
            </p:cNvPr>
            <p:cNvSpPr/>
            <p:nvPr/>
          </p:nvSpPr>
          <p:spPr>
            <a:xfrm>
              <a:off x="2603697" y="3219341"/>
              <a:ext cx="1710000" cy="1710000"/>
            </a:xfrm>
            <a:prstGeom prst="roundRect">
              <a:avLst>
                <a:gd name="adj" fmla="val 16435"/>
              </a:avLst>
            </a:prstGeom>
            <a:solidFill>
              <a:srgbClr val="F1F1F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 dirty="0"/>
            </a:p>
          </p:txBody>
        </p:sp>
        <p:sp>
          <p:nvSpPr>
            <p:cNvPr id="58" name="Скругленный прямоугольник 57">
              <a:extLst>
                <a:ext uri="{FF2B5EF4-FFF2-40B4-BE49-F238E27FC236}">
                  <a16:creationId xmlns="" xmlns:a16="http://schemas.microsoft.com/office/drawing/2014/main" id="{E95975D5-91C3-3E7B-853F-21C2CD5F1A04}"/>
                </a:ext>
              </a:extLst>
            </p:cNvPr>
            <p:cNvSpPr/>
            <p:nvPr/>
          </p:nvSpPr>
          <p:spPr>
            <a:xfrm>
              <a:off x="3280411" y="3390807"/>
              <a:ext cx="588735" cy="586798"/>
            </a:xfrm>
            <a:prstGeom prst="roundRect">
              <a:avLst>
                <a:gd name="adj" fmla="val 29906"/>
              </a:avLst>
            </a:prstGeom>
            <a:solidFill>
              <a:srgbClr val="FEFEF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8E8AC662-A2F8-BE41-67F7-2E05358356A9}"/>
                </a:ext>
              </a:extLst>
            </p:cNvPr>
            <p:cNvSpPr txBox="1"/>
            <p:nvPr/>
          </p:nvSpPr>
          <p:spPr>
            <a:xfrm>
              <a:off x="2881897" y="4074342"/>
              <a:ext cx="1178718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АО «КОРПОРАЦИЯ «МСП» </a:t>
              </a:r>
              <a:endParaRPr lang="x-none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Скругленный прямоугольник 59">
              <a:extLst>
                <a:ext uri="{FF2B5EF4-FFF2-40B4-BE49-F238E27FC236}">
                  <a16:creationId xmlns="" xmlns:a16="http://schemas.microsoft.com/office/drawing/2014/main" id="{4799F6AF-2D83-0543-6070-AD3C85DAE524}"/>
                </a:ext>
              </a:extLst>
            </p:cNvPr>
            <p:cNvSpPr/>
            <p:nvPr/>
          </p:nvSpPr>
          <p:spPr>
            <a:xfrm>
              <a:off x="2881897" y="4549851"/>
              <a:ext cx="1305257" cy="190803"/>
            </a:xfrm>
            <a:prstGeom prst="roundRect">
              <a:avLst>
                <a:gd name="adj" fmla="val 50000"/>
              </a:avLst>
            </a:prstGeom>
            <a:solidFill>
              <a:srgbClr val="4756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</a:t>
              </a:r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6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мсп.рф</a:t>
              </a:r>
              <a:endParaRPr lang="x-none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4" descr="Picture backgroun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204" y="3381256"/>
              <a:ext cx="588735" cy="58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7638348" y="3312976"/>
            <a:ext cx="1710000" cy="1710000"/>
            <a:chOff x="4343390" y="3265924"/>
            <a:chExt cx="1710000" cy="1710000"/>
          </a:xfrm>
        </p:grpSpPr>
        <p:sp>
          <p:nvSpPr>
            <p:cNvPr id="27" name="Скругленный прямоугольник 26">
              <a:extLst>
                <a:ext uri="{FF2B5EF4-FFF2-40B4-BE49-F238E27FC236}">
                  <a16:creationId xmlns="" xmlns:a16="http://schemas.microsoft.com/office/drawing/2014/main" id="{1F094A80-5BAE-32C7-EA15-5459001EDA76}"/>
                </a:ext>
              </a:extLst>
            </p:cNvPr>
            <p:cNvSpPr/>
            <p:nvPr/>
          </p:nvSpPr>
          <p:spPr>
            <a:xfrm>
              <a:off x="4343390" y="3265924"/>
              <a:ext cx="1710000" cy="1710000"/>
            </a:xfrm>
            <a:prstGeom prst="roundRect">
              <a:avLst>
                <a:gd name="adj" fmla="val 16435"/>
              </a:avLst>
            </a:prstGeom>
            <a:solidFill>
              <a:srgbClr val="F1F1F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 dirty="0"/>
            </a:p>
          </p:txBody>
        </p:sp>
        <p:sp>
          <p:nvSpPr>
            <p:cNvPr id="62" name="Скругленный прямоугольник 61">
              <a:extLst>
                <a:ext uri="{FF2B5EF4-FFF2-40B4-BE49-F238E27FC236}">
                  <a16:creationId xmlns="" xmlns:a16="http://schemas.microsoft.com/office/drawing/2014/main" id="{33B0C178-5D40-A28A-2614-96914272F53B}"/>
                </a:ext>
              </a:extLst>
            </p:cNvPr>
            <p:cNvSpPr/>
            <p:nvPr/>
          </p:nvSpPr>
          <p:spPr>
            <a:xfrm>
              <a:off x="4432190" y="3390807"/>
              <a:ext cx="1456918" cy="586798"/>
            </a:xfrm>
            <a:prstGeom prst="roundRect">
              <a:avLst>
                <a:gd name="adj" fmla="val 29906"/>
              </a:avLst>
            </a:prstGeom>
            <a:solidFill>
              <a:srgbClr val="FEFEF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DDE765BB-949A-B404-9239-345EA25CC23C}"/>
                </a:ext>
              </a:extLst>
            </p:cNvPr>
            <p:cNvSpPr txBox="1"/>
            <p:nvPr/>
          </p:nvSpPr>
          <p:spPr>
            <a:xfrm>
              <a:off x="4432191" y="4074341"/>
              <a:ext cx="145691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600" b="1" dirty="0" smtClean="0">
                  <a:latin typeface="Arial" pitchFamily="34" charset="0"/>
                  <a:cs typeface="Arial" pitchFamily="34" charset="0"/>
                </a:rPr>
                <a:t>МИНИСТЕРСТВО ПРОМЫШЛЕННОСТИ И ТОРГОВЛИ РОССИЙСКОЙ ФЕДЕРАЦИИ</a:t>
              </a:r>
              <a:endParaRPr lang="x-none" sz="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Скругленный прямоугольник 63">
              <a:extLst>
                <a:ext uri="{FF2B5EF4-FFF2-40B4-BE49-F238E27FC236}">
                  <a16:creationId xmlns="" xmlns:a16="http://schemas.microsoft.com/office/drawing/2014/main" id="{B18BBBB6-B986-F405-356C-1830AD96E294}"/>
                </a:ext>
              </a:extLst>
            </p:cNvPr>
            <p:cNvSpPr/>
            <p:nvPr/>
          </p:nvSpPr>
          <p:spPr>
            <a:xfrm>
              <a:off x="4739789" y="4587103"/>
              <a:ext cx="1149320" cy="185402"/>
            </a:xfrm>
            <a:prstGeom prst="roundRect">
              <a:avLst>
                <a:gd name="adj" fmla="val 50000"/>
              </a:avLst>
            </a:prstGeom>
            <a:solidFill>
              <a:srgbClr val="4756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</a:t>
              </a:r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minpromtorg.gov.ru</a:t>
              </a:r>
              <a:endParaRPr lang="x-none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6" descr="https://avatars.mds.yandex.net/i?id=1503aa730c3c80449a6ed3c61ce2556adca9428b-9217732-images-thumbs&amp;ref=rim&amp;n=33&amp;w=361&amp;h=2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703" y="3408408"/>
              <a:ext cx="1005373" cy="556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64" y="3268112"/>
            <a:ext cx="1706562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95" y="3374550"/>
            <a:ext cx="5969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56" y="4199411"/>
            <a:ext cx="14573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 flipH="1">
            <a:off x="1299826" y="4628753"/>
            <a:ext cx="1138689" cy="19080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www:nvetom.ru</a:t>
            </a: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 flipH="1">
            <a:off x="7886261" y="2732523"/>
            <a:ext cx="1231859" cy="19080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mb.tomsk.ru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ОЦЕНКОЙ И ПРОРАБОТКОЙ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и ВНЕДРЕНИЕ МУНИЦИПАЛЬНОГО ИНВЕСТИЦИОННОГО СТАНДАРТА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=""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=""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=""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=""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797325" y="1388910"/>
            <a:ext cx="4497842" cy="1116000"/>
            <a:chOff x="627016" y="1429319"/>
            <a:chExt cx="4497842" cy="1116000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="" xmlns:a16="http://schemas.microsoft.com/office/drawing/2014/main" id="{131E90AD-CA91-ED45-85DD-65F2F691C83A}"/>
                </a:ext>
              </a:extLst>
            </p:cNvPr>
            <p:cNvSpPr/>
            <p:nvPr/>
          </p:nvSpPr>
          <p:spPr>
            <a:xfrm>
              <a:off x="627016" y="1429319"/>
              <a:ext cx="4497842" cy="1116000"/>
            </a:xfrm>
            <a:prstGeom prst="roundRect">
              <a:avLst>
                <a:gd name="adj" fmla="val 24486"/>
              </a:avLst>
            </a:prstGeom>
            <a:solidFill>
              <a:srgbClr val="4756A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1B68C964-1E9B-3F3B-691B-16D9FC28DF9D}"/>
                </a:ext>
              </a:extLst>
            </p:cNvPr>
            <p:cNvSpPr txBox="1"/>
            <p:nvPr/>
          </p:nvSpPr>
          <p:spPr>
            <a:xfrm>
              <a:off x="872824" y="1616025"/>
              <a:ext cx="336797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ГЛАВА АСИНОВСКОГО РАЙОНА</a:t>
              </a:r>
            </a:p>
            <a:p>
              <a:r>
                <a:rPr lang="ru-RU" sz="11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Данильчук</a:t>
              </a:r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Николай Александрович</a:t>
              </a:r>
              <a:endParaRPr lang="x-non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Маркер со сплошной заливкой">
              <a:extLst>
                <a:ext uri="{FF2B5EF4-FFF2-40B4-BE49-F238E27FC236}">
                  <a16:creationId xmlns="" xmlns:a16="http://schemas.microsoft.com/office/drawing/2014/main" id="{0DAA34D1-C268-B683-8B1B-E9C84A220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4776" y="2111171"/>
              <a:ext cx="180000" cy="180000"/>
            </a:xfrm>
            <a:prstGeom prst="rect">
              <a:avLst/>
            </a:prstGeom>
          </p:spPr>
        </p:pic>
        <p:pic>
          <p:nvPicPr>
            <p:cNvPr id="13" name="Рисунок 12" descr="Телефонная трубка со сплошной заливкой">
              <a:extLst>
                <a:ext uri="{FF2B5EF4-FFF2-40B4-BE49-F238E27FC236}">
                  <a16:creationId xmlns="" xmlns:a16="http://schemas.microsoft.com/office/drawing/2014/main" id="{9B12652D-A64F-CAA5-28F3-477F3B2BE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48307" y="2032033"/>
              <a:ext cx="180000" cy="180000"/>
            </a:xfrm>
            <a:prstGeom prst="rect">
              <a:avLst/>
            </a:prstGeom>
          </p:spPr>
        </p:pic>
        <p:pic>
          <p:nvPicPr>
            <p:cNvPr id="14" name="Рисунок 13" descr="Конверт со сплошной заливкой">
              <a:extLst>
                <a:ext uri="{FF2B5EF4-FFF2-40B4-BE49-F238E27FC236}">
                  <a16:creationId xmlns="" xmlns:a16="http://schemas.microsoft.com/office/drawing/2014/main" id="{1026915B-2038-0AD1-1C95-14FAAC886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48307" y="2244525"/>
              <a:ext cx="180000" cy="18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BEEADC8-647A-812E-52B0-2D49FE2D89C0}"/>
                </a:ext>
              </a:extLst>
            </p:cNvPr>
            <p:cNvSpPr txBox="1"/>
            <p:nvPr/>
          </p:nvSpPr>
          <p:spPr>
            <a:xfrm>
              <a:off x="1138917" y="2110470"/>
              <a:ext cx="181083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7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Томская область, г. Асино, ул. имени Ленина, 40</a:t>
              </a:r>
              <a:endParaRPr lang="x-none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0A7E146-0697-FC43-E666-A020A90F066A}"/>
                </a:ext>
              </a:extLst>
            </p:cNvPr>
            <p:cNvSpPr txBox="1"/>
            <p:nvPr/>
          </p:nvSpPr>
          <p:spPr>
            <a:xfrm>
              <a:off x="3493768" y="2089418"/>
              <a:ext cx="120924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700" b="1" dirty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+7 (38241) </a:t>
              </a:r>
              <a:r>
                <a:rPr lang="ru-RU" sz="700" b="1" dirty="0" smtClean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2-76-00 доб. 401</a:t>
              </a:r>
              <a:endParaRPr lang="x-none" sz="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1E50FA2-A025-4EF5-F059-762E11E85D9D}"/>
                </a:ext>
              </a:extLst>
            </p:cNvPr>
            <p:cNvSpPr txBox="1"/>
            <p:nvPr/>
          </p:nvSpPr>
          <p:spPr>
            <a:xfrm>
              <a:off x="3493768" y="2271263"/>
              <a:ext cx="120924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700" b="1" dirty="0" smtClean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asino@asino.tomsknet.ru</a:t>
              </a:r>
              <a:endParaRPr lang="x-none" sz="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661554" y="3152651"/>
            <a:ext cx="4497842" cy="1116000"/>
            <a:chOff x="627016" y="2680175"/>
            <a:chExt cx="4497842" cy="1116000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="" xmlns:a16="http://schemas.microsoft.com/office/drawing/2014/main" id="{063EFA8F-D3FD-13DF-236F-1284DF32468F}"/>
                </a:ext>
              </a:extLst>
            </p:cNvPr>
            <p:cNvSpPr/>
            <p:nvPr/>
          </p:nvSpPr>
          <p:spPr>
            <a:xfrm>
              <a:off x="627016" y="2680175"/>
              <a:ext cx="4497842" cy="1116000"/>
            </a:xfrm>
            <a:prstGeom prst="roundRect">
              <a:avLst>
                <a:gd name="adj" fmla="val 27158"/>
              </a:avLst>
            </a:prstGeom>
            <a:solidFill>
              <a:srgbClr val="4756A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61D9762-5FE5-45D5-184F-D77E536C6464}"/>
                </a:ext>
              </a:extLst>
            </p:cNvPr>
            <p:cNvSpPr txBox="1"/>
            <p:nvPr/>
          </p:nvSpPr>
          <p:spPr>
            <a:xfrm>
              <a:off x="872824" y="2862698"/>
              <a:ext cx="336797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ИНВЕСТИЦИОННЫЙ УПОЛНОМОЧЕННЫЙ</a:t>
              </a:r>
            </a:p>
            <a:p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Сух Татьяна Викторовна</a:t>
              </a:r>
              <a:endParaRPr lang="x-non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Маркер со сплошной заливкой">
              <a:extLst>
                <a:ext uri="{FF2B5EF4-FFF2-40B4-BE49-F238E27FC236}">
                  <a16:creationId xmlns="" xmlns:a16="http://schemas.microsoft.com/office/drawing/2014/main" id="{8438B766-6F14-E5E4-F16C-A3090D07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2824" y="3284865"/>
              <a:ext cx="180000" cy="180000"/>
            </a:xfrm>
            <a:prstGeom prst="rect">
              <a:avLst/>
            </a:prstGeom>
          </p:spPr>
        </p:pic>
        <p:pic>
          <p:nvPicPr>
            <p:cNvPr id="21" name="Рисунок 20" descr="Телефонная трубка со сплошной заливкой">
              <a:extLst>
                <a:ext uri="{FF2B5EF4-FFF2-40B4-BE49-F238E27FC236}">
                  <a16:creationId xmlns="" xmlns:a16="http://schemas.microsoft.com/office/drawing/2014/main" id="{FBD6DF77-F812-7A22-3C7D-F836CC2E3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48307" y="3278706"/>
              <a:ext cx="180000" cy="180000"/>
            </a:xfrm>
            <a:prstGeom prst="rect">
              <a:avLst/>
            </a:prstGeom>
          </p:spPr>
        </p:pic>
        <p:pic>
          <p:nvPicPr>
            <p:cNvPr id="22" name="Рисунок 21" descr="Конверт со сплошной заливкой">
              <a:extLst>
                <a:ext uri="{FF2B5EF4-FFF2-40B4-BE49-F238E27FC236}">
                  <a16:creationId xmlns="" xmlns:a16="http://schemas.microsoft.com/office/drawing/2014/main" id="{45280695-F1DB-DD8A-9192-5B922F7F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48307" y="3491198"/>
              <a:ext cx="180000" cy="18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3DAB5D03-517E-372B-06BA-AD3776E1C22B}"/>
                </a:ext>
              </a:extLst>
            </p:cNvPr>
            <p:cNvSpPr txBox="1"/>
            <p:nvPr/>
          </p:nvSpPr>
          <p:spPr>
            <a:xfrm>
              <a:off x="1156814" y="3277649"/>
              <a:ext cx="181083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Томская область, г. Асино, ул. имени Ленина, 40</a:t>
              </a:r>
              <a:endParaRPr lang="x-none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28EC1623-FAD5-0C92-F002-436633BEB33E}"/>
                </a:ext>
              </a:extLst>
            </p:cNvPr>
            <p:cNvSpPr txBox="1"/>
            <p:nvPr/>
          </p:nvSpPr>
          <p:spPr>
            <a:xfrm>
              <a:off x="3493768" y="3299456"/>
              <a:ext cx="120924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700" b="1" dirty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+7 (38241) </a:t>
              </a:r>
              <a:r>
                <a:rPr lang="ru-RU" sz="700" b="1" dirty="0" smtClean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2-76-00 </a:t>
              </a:r>
              <a:r>
                <a:rPr lang="ru-RU" sz="600" b="1" dirty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доб. </a:t>
              </a:r>
              <a:r>
                <a:rPr lang="ru-RU" sz="600" b="1" dirty="0" smtClean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406</a:t>
              </a:r>
              <a:endParaRPr lang="x-none" sz="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1937058-7257-E6E1-7C5C-40BF39DDC5F1}"/>
                </a:ext>
              </a:extLst>
            </p:cNvPr>
            <p:cNvSpPr txBox="1"/>
            <p:nvPr/>
          </p:nvSpPr>
          <p:spPr>
            <a:xfrm>
              <a:off x="3493768" y="3517936"/>
              <a:ext cx="120924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/>
                <a:t> </a:t>
              </a:r>
              <a:r>
                <a:rPr lang="en-US" sz="700" b="1" dirty="0">
                  <a:latin typeface="Arial" pitchFamily="34" charset="0"/>
                  <a:cs typeface="Arial" pitchFamily="34" charset="0"/>
                </a:rPr>
                <a:t> </a:t>
              </a:r>
              <a:r>
                <a:rPr lang="en-US" sz="700" b="1" dirty="0" smtClean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asino-oser@tomsk.gov.ru</a:t>
              </a:r>
              <a:endParaRPr lang="x-none" sz="7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661554" y="4942967"/>
            <a:ext cx="4497842" cy="1116000"/>
            <a:chOff x="627016" y="3931031"/>
            <a:chExt cx="4497842" cy="1116000"/>
          </a:xfrm>
        </p:grpSpPr>
        <p:sp>
          <p:nvSpPr>
            <p:cNvPr id="34" name="Скругленный прямоугольник 33">
              <a:extLst>
                <a:ext uri="{FF2B5EF4-FFF2-40B4-BE49-F238E27FC236}">
                  <a16:creationId xmlns="" xmlns:a16="http://schemas.microsoft.com/office/drawing/2014/main" id="{7ADB087C-9E62-6DCB-6533-C823AC2E935F}"/>
                </a:ext>
              </a:extLst>
            </p:cNvPr>
            <p:cNvSpPr/>
            <p:nvPr/>
          </p:nvSpPr>
          <p:spPr>
            <a:xfrm>
              <a:off x="627016" y="3931031"/>
              <a:ext cx="4497842" cy="1116000"/>
            </a:xfrm>
            <a:prstGeom prst="roundRect">
              <a:avLst>
                <a:gd name="adj" fmla="val 26267"/>
              </a:avLst>
            </a:prstGeom>
            <a:solidFill>
              <a:srgbClr val="4756A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1788D5DA-FDBF-3AD7-03FB-D3354F8DB569}"/>
                </a:ext>
              </a:extLst>
            </p:cNvPr>
            <p:cNvSpPr txBox="1"/>
            <p:nvPr/>
          </p:nvSpPr>
          <p:spPr>
            <a:xfrm>
              <a:off x="872824" y="4102109"/>
              <a:ext cx="4113704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НАЧАЛЬНИК ОТДЕЛА СОЦИАЛЬНО-ЭКОНОМИЧЕСКОГО РАЗВИТИЯ</a:t>
              </a:r>
            </a:p>
            <a:p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Прохорова Татьяна Николаевна</a:t>
              </a:r>
              <a:endParaRPr lang="x-non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Рисунок 36" descr="Маркер со сплошной заливкой">
              <a:extLst>
                <a:ext uri="{FF2B5EF4-FFF2-40B4-BE49-F238E27FC236}">
                  <a16:creationId xmlns="" xmlns:a16="http://schemas.microsoft.com/office/drawing/2014/main" id="{B1F58666-21B3-C305-49EE-79DF7142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7552" y="4712563"/>
              <a:ext cx="180000" cy="180000"/>
            </a:xfrm>
            <a:prstGeom prst="rect">
              <a:avLst/>
            </a:prstGeom>
          </p:spPr>
        </p:pic>
        <p:pic>
          <p:nvPicPr>
            <p:cNvPr id="41" name="Рисунок 40" descr="Телефонная трубка со сплошной заливкой">
              <a:extLst>
                <a:ext uri="{FF2B5EF4-FFF2-40B4-BE49-F238E27FC236}">
                  <a16:creationId xmlns="" xmlns:a16="http://schemas.microsoft.com/office/drawing/2014/main" id="{73C45D80-754C-8786-672D-D4E487202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48307" y="4646589"/>
              <a:ext cx="180000" cy="180000"/>
            </a:xfrm>
            <a:prstGeom prst="rect">
              <a:avLst/>
            </a:prstGeom>
          </p:spPr>
        </p:pic>
        <p:pic>
          <p:nvPicPr>
            <p:cNvPr id="45" name="Рисунок 44" descr="Конверт со сплошной заливкой">
              <a:extLst>
                <a:ext uri="{FF2B5EF4-FFF2-40B4-BE49-F238E27FC236}">
                  <a16:creationId xmlns="" xmlns:a16="http://schemas.microsoft.com/office/drawing/2014/main" id="{B224F0D4-1442-3D9E-F3B3-2793DDE64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48307" y="4848436"/>
              <a:ext cx="180000" cy="180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BDE23813-9007-98B7-AFAD-EF82B89ECB5D}"/>
                </a:ext>
              </a:extLst>
            </p:cNvPr>
            <p:cNvSpPr txBox="1"/>
            <p:nvPr/>
          </p:nvSpPr>
          <p:spPr>
            <a:xfrm>
              <a:off x="1118846" y="4712694"/>
              <a:ext cx="181083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Томская область, г. Асино, ул. имени Ленина, 40</a:t>
              </a:r>
              <a:endParaRPr lang="x-none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x-none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23D4104F-1384-D9D1-BAA5-F29AFBCD4DFD}"/>
                </a:ext>
              </a:extLst>
            </p:cNvPr>
            <p:cNvSpPr txBox="1"/>
            <p:nvPr/>
          </p:nvSpPr>
          <p:spPr>
            <a:xfrm>
              <a:off x="3448532" y="4650188"/>
              <a:ext cx="120924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700" b="1" dirty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+7 (38241) </a:t>
              </a:r>
              <a:r>
                <a:rPr lang="ru-RU" sz="700" b="1" dirty="0" smtClean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2-76-00 </a:t>
              </a:r>
              <a:r>
                <a:rPr lang="ru-RU" sz="600" b="1" dirty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доб. </a:t>
              </a:r>
              <a:r>
                <a:rPr lang="ru-RU" sz="600" b="1" dirty="0" smtClean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409</a:t>
              </a:r>
              <a:endParaRPr lang="x-none" sz="600" b="1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C478940A-F342-3170-D644-1183D420DA95}"/>
                </a:ext>
              </a:extLst>
            </p:cNvPr>
            <p:cNvSpPr txBox="1"/>
            <p:nvPr/>
          </p:nvSpPr>
          <p:spPr>
            <a:xfrm>
              <a:off x="3450548" y="4865069"/>
              <a:ext cx="1209246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700" b="1" dirty="0" smtClean="0">
                  <a:solidFill>
                    <a:srgbClr val="FEFEFE"/>
                  </a:solidFill>
                  <a:latin typeface="Arial" pitchFamily="34" charset="0"/>
                  <a:cs typeface="Arial" pitchFamily="34" charset="0"/>
                </a:rPr>
                <a:t>asino-oser@tomsk.gov.ru</a:t>
              </a:r>
              <a:endParaRPr lang="x-none" sz="700" b="1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F7A51C-0F75-6728-9C55-D09E9FD26A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asino.ru/upload/images/Photo/Glava_raion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0" y="919509"/>
            <a:ext cx="1195474" cy="17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sino.ru/upload/images/Photo/such_2004201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0" y="2820829"/>
            <a:ext cx="1195474" cy="17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0" y="4795814"/>
            <a:ext cx="1195474" cy="14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2500605" y="3541701"/>
            <a:ext cx="4036244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655020" y="3541701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РАЗВИВАЮЩИЙСЯ СЕКТОР ОБРАБАТЫВАЮЩИХ ПРОИЗВОДСТВ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34,4%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отгруженной продукции 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ИСТОРИКО-КУЛЬТУРНОЕ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НАСЛЕДИЕ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3119160" y="4131374"/>
            <a:ext cx="242705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ИНСТИТУТА РАЗВИТИЯ БИЗНЕСА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Бизнес-инкубатор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Асиновского района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7053" y="1966987"/>
            <a:ext cx="207407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ОБЛАСТНОМУ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Томск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881575" y="4131374"/>
            <a:ext cx="14889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greenfield'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</a:t>
            </a:r>
            <a:r>
              <a:rPr lang="en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=""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=""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="" xmlns:a16="http://schemas.microsoft.com/office/drawing/2014/main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2647" y="3676828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=""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 «АСИНОВСКИЙ РАЙОН»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5569257" y="874300"/>
            <a:ext cx="4260543" cy="5287961"/>
          </a:xfrm>
          <a:prstGeom prst="roundRect">
            <a:avLst>
              <a:gd name="adj" fmla="val 9960"/>
            </a:avLst>
          </a:prstGeom>
          <a:solidFill>
            <a:srgbClr val="F1F1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270" y="657723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7" y="1401547"/>
            <a:ext cx="2230120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7" y="2448516"/>
            <a:ext cx="2230120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38541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511164" y="3950157"/>
            <a:ext cx="2476152" cy="1431468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33,4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2023г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=""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13517" y="1475732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2987316" y="1401546"/>
            <a:ext cx="240366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г.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Асино, 2023г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=""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5524" y="1474463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027697" y="2448516"/>
            <a:ext cx="2363288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176051" y="2656536"/>
            <a:ext cx="8836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населенных пунктов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8,7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3686292" y="26565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население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=""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1101" y="252270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1062418" y="411695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26895" y="4555355"/>
            <a:ext cx="216042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 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Асино ➝ </a:t>
            </a:r>
            <a:r>
              <a:rPr lang="ru-RU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Камаевка</a:t>
            </a:r>
            <a:endParaRPr lang="ru-RU" sz="8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Имеется транспортное сообщение  со всеми 40 населенными пунктами Асиновского района</a:t>
            </a:r>
          </a:p>
          <a:p>
            <a:endParaRPr lang="ru-RU" sz="5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826257" y="42851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EEBAD4BC-722C-8F18-6F6A-EE9A29BE3239}"/>
              </a:ext>
            </a:extLst>
          </p:cNvPr>
          <p:cNvSpPr txBox="1"/>
          <p:nvPr/>
        </p:nvSpPr>
        <p:spPr>
          <a:xfrm>
            <a:off x="4219730" y="4285193"/>
            <a:ext cx="13495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НОВГОРОД-ЗАВОЛЬЖЕ</a:t>
            </a: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3027697" y="3962908"/>
            <a:ext cx="2438760" cy="141871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3421759" y="4104168"/>
            <a:ext cx="1803975" cy="18102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ж/д 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Скругленный прямоугольник 114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3158351" y="4500636"/>
            <a:ext cx="2131199" cy="36498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Железнодорожная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ветка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Тайга ➝ Томск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➝Асино ➝Белый Яр 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6" name="Рисунок 115" descr="Пользователь со сплошной заливкой">
            <a:extLst>
              <a:ext uri="{FF2B5EF4-FFF2-40B4-BE49-F238E27FC236}">
                <a16:creationId xmlns=""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4226" y="2476536"/>
            <a:ext cx="360000" cy="3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57" y="874300"/>
            <a:ext cx="4260543" cy="435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780298" y="3803731"/>
            <a:ext cx="826179" cy="281895"/>
          </a:xfrm>
          <a:prstGeom prst="roundRect">
            <a:avLst>
              <a:gd name="adj" fmla="val 50000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Асино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8" name="Рисунок 77" descr="Маркер со сплошной заливкой">
            <a:extLst>
              <a:ext uri="{FF2B5EF4-FFF2-40B4-BE49-F238E27FC236}">
                <a16:creationId xmlns=""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0444" y="3860157"/>
            <a:ext cx="180000" cy="180000"/>
          </a:xfrm>
          <a:prstGeom prst="rect">
            <a:avLst/>
          </a:prstGeom>
        </p:spPr>
      </p:pic>
      <p:sp>
        <p:nvSpPr>
          <p:cNvPr id="24" name="Полилиния 23"/>
          <p:cNvSpPr/>
          <p:nvPr/>
        </p:nvSpPr>
        <p:spPr>
          <a:xfrm>
            <a:off x="8196263" y="4405712"/>
            <a:ext cx="490537" cy="554832"/>
          </a:xfrm>
          <a:custGeom>
            <a:avLst/>
            <a:gdLst>
              <a:gd name="connsiteX0" fmla="*/ 0 w 490537"/>
              <a:gd name="connsiteY0" fmla="*/ 554832 h 554832"/>
              <a:gd name="connsiteX1" fmla="*/ 4762 w 490537"/>
              <a:gd name="connsiteY1" fmla="*/ 542925 h 554832"/>
              <a:gd name="connsiteX2" fmla="*/ 7143 w 490537"/>
              <a:gd name="connsiteY2" fmla="*/ 535782 h 554832"/>
              <a:gd name="connsiteX3" fmla="*/ 16668 w 490537"/>
              <a:gd name="connsiteY3" fmla="*/ 521494 h 554832"/>
              <a:gd name="connsiteX4" fmla="*/ 21431 w 490537"/>
              <a:gd name="connsiteY4" fmla="*/ 514350 h 554832"/>
              <a:gd name="connsiteX5" fmla="*/ 28575 w 490537"/>
              <a:gd name="connsiteY5" fmla="*/ 497682 h 554832"/>
              <a:gd name="connsiteX6" fmla="*/ 35718 w 490537"/>
              <a:gd name="connsiteY6" fmla="*/ 483394 h 554832"/>
              <a:gd name="connsiteX7" fmla="*/ 42862 w 490537"/>
              <a:gd name="connsiteY7" fmla="*/ 459582 h 554832"/>
              <a:gd name="connsiteX8" fmla="*/ 47625 w 490537"/>
              <a:gd name="connsiteY8" fmla="*/ 447675 h 554832"/>
              <a:gd name="connsiteX9" fmla="*/ 52387 w 490537"/>
              <a:gd name="connsiteY9" fmla="*/ 428625 h 554832"/>
              <a:gd name="connsiteX10" fmla="*/ 64293 w 490537"/>
              <a:gd name="connsiteY10" fmla="*/ 414338 h 554832"/>
              <a:gd name="connsiteX11" fmla="*/ 69056 w 490537"/>
              <a:gd name="connsiteY11" fmla="*/ 407194 h 554832"/>
              <a:gd name="connsiteX12" fmla="*/ 76200 w 490537"/>
              <a:gd name="connsiteY12" fmla="*/ 397669 h 554832"/>
              <a:gd name="connsiteX13" fmla="*/ 85725 w 490537"/>
              <a:gd name="connsiteY13" fmla="*/ 383382 h 554832"/>
              <a:gd name="connsiteX14" fmla="*/ 100012 w 490537"/>
              <a:gd name="connsiteY14" fmla="*/ 366713 h 554832"/>
              <a:gd name="connsiteX15" fmla="*/ 107156 w 490537"/>
              <a:gd name="connsiteY15" fmla="*/ 352425 h 554832"/>
              <a:gd name="connsiteX16" fmla="*/ 114300 w 490537"/>
              <a:gd name="connsiteY16" fmla="*/ 338138 h 554832"/>
              <a:gd name="connsiteX17" fmla="*/ 121443 w 490537"/>
              <a:gd name="connsiteY17" fmla="*/ 333375 h 554832"/>
              <a:gd name="connsiteX18" fmla="*/ 135731 w 490537"/>
              <a:gd name="connsiteY18" fmla="*/ 321469 h 554832"/>
              <a:gd name="connsiteX19" fmla="*/ 152400 w 490537"/>
              <a:gd name="connsiteY19" fmla="*/ 314325 h 554832"/>
              <a:gd name="connsiteX20" fmla="*/ 159543 w 490537"/>
              <a:gd name="connsiteY20" fmla="*/ 309563 h 554832"/>
              <a:gd name="connsiteX21" fmla="*/ 173831 w 490537"/>
              <a:gd name="connsiteY21" fmla="*/ 304800 h 554832"/>
              <a:gd name="connsiteX22" fmla="*/ 180975 w 490537"/>
              <a:gd name="connsiteY22" fmla="*/ 302419 h 554832"/>
              <a:gd name="connsiteX23" fmla="*/ 188118 w 490537"/>
              <a:gd name="connsiteY23" fmla="*/ 300038 h 554832"/>
              <a:gd name="connsiteX24" fmla="*/ 200025 w 490537"/>
              <a:gd name="connsiteY24" fmla="*/ 297657 h 554832"/>
              <a:gd name="connsiteX25" fmla="*/ 226218 w 490537"/>
              <a:gd name="connsiteY25" fmla="*/ 295275 h 554832"/>
              <a:gd name="connsiteX26" fmla="*/ 235743 w 490537"/>
              <a:gd name="connsiteY26" fmla="*/ 292894 h 554832"/>
              <a:gd name="connsiteX27" fmla="*/ 242887 w 490537"/>
              <a:gd name="connsiteY27" fmla="*/ 290513 h 554832"/>
              <a:gd name="connsiteX28" fmla="*/ 273843 w 490537"/>
              <a:gd name="connsiteY28" fmla="*/ 283369 h 554832"/>
              <a:gd name="connsiteX29" fmla="*/ 297656 w 490537"/>
              <a:gd name="connsiteY29" fmla="*/ 276225 h 554832"/>
              <a:gd name="connsiteX30" fmla="*/ 333375 w 490537"/>
              <a:gd name="connsiteY30" fmla="*/ 273844 h 554832"/>
              <a:gd name="connsiteX31" fmla="*/ 350043 w 490537"/>
              <a:gd name="connsiteY31" fmla="*/ 269082 h 554832"/>
              <a:gd name="connsiteX32" fmla="*/ 357187 w 490537"/>
              <a:gd name="connsiteY32" fmla="*/ 266700 h 554832"/>
              <a:gd name="connsiteX33" fmla="*/ 373856 w 490537"/>
              <a:gd name="connsiteY33" fmla="*/ 261938 h 554832"/>
              <a:gd name="connsiteX34" fmla="*/ 381000 w 490537"/>
              <a:gd name="connsiteY34" fmla="*/ 257175 h 554832"/>
              <a:gd name="connsiteX35" fmla="*/ 388143 w 490537"/>
              <a:gd name="connsiteY35" fmla="*/ 254794 h 554832"/>
              <a:gd name="connsiteX36" fmla="*/ 390525 w 490537"/>
              <a:gd name="connsiteY36" fmla="*/ 247650 h 554832"/>
              <a:gd name="connsiteX37" fmla="*/ 395287 w 490537"/>
              <a:gd name="connsiteY37" fmla="*/ 240507 h 554832"/>
              <a:gd name="connsiteX38" fmla="*/ 397668 w 490537"/>
              <a:gd name="connsiteY38" fmla="*/ 211932 h 554832"/>
              <a:gd name="connsiteX39" fmla="*/ 400050 w 490537"/>
              <a:gd name="connsiteY39" fmla="*/ 178594 h 554832"/>
              <a:gd name="connsiteX40" fmla="*/ 404812 w 490537"/>
              <a:gd name="connsiteY40" fmla="*/ 164307 h 554832"/>
              <a:gd name="connsiteX41" fmla="*/ 407193 w 490537"/>
              <a:gd name="connsiteY41" fmla="*/ 157163 h 554832"/>
              <a:gd name="connsiteX42" fmla="*/ 416718 w 490537"/>
              <a:gd name="connsiteY42" fmla="*/ 142875 h 554832"/>
              <a:gd name="connsiteX43" fmla="*/ 419100 w 490537"/>
              <a:gd name="connsiteY43" fmla="*/ 135732 h 554832"/>
              <a:gd name="connsiteX44" fmla="*/ 423862 w 490537"/>
              <a:gd name="connsiteY44" fmla="*/ 128588 h 554832"/>
              <a:gd name="connsiteX45" fmla="*/ 428625 w 490537"/>
              <a:gd name="connsiteY45" fmla="*/ 114300 h 554832"/>
              <a:gd name="connsiteX46" fmla="*/ 442912 w 490537"/>
              <a:gd name="connsiteY46" fmla="*/ 102394 h 554832"/>
              <a:gd name="connsiteX47" fmla="*/ 452437 w 490537"/>
              <a:gd name="connsiteY47" fmla="*/ 88107 h 554832"/>
              <a:gd name="connsiteX48" fmla="*/ 457200 w 490537"/>
              <a:gd name="connsiteY48" fmla="*/ 71438 h 554832"/>
              <a:gd name="connsiteX49" fmla="*/ 464343 w 490537"/>
              <a:gd name="connsiteY49" fmla="*/ 57150 h 554832"/>
              <a:gd name="connsiteX50" fmla="*/ 471487 w 490537"/>
              <a:gd name="connsiteY50" fmla="*/ 23813 h 554832"/>
              <a:gd name="connsiteX51" fmla="*/ 473868 w 490537"/>
              <a:gd name="connsiteY51" fmla="*/ 16669 h 554832"/>
              <a:gd name="connsiteX52" fmla="*/ 481012 w 490537"/>
              <a:gd name="connsiteY52" fmla="*/ 11907 h 554832"/>
              <a:gd name="connsiteX53" fmla="*/ 490537 w 490537"/>
              <a:gd name="connsiteY53" fmla="*/ 0 h 55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90537" h="554832">
                <a:moveTo>
                  <a:pt x="0" y="554832"/>
                </a:moveTo>
                <a:cubicBezTo>
                  <a:pt x="1587" y="550863"/>
                  <a:pt x="3261" y="546928"/>
                  <a:pt x="4762" y="542925"/>
                </a:cubicBezTo>
                <a:cubicBezTo>
                  <a:pt x="5643" y="540575"/>
                  <a:pt x="5924" y="537976"/>
                  <a:pt x="7143" y="535782"/>
                </a:cubicBezTo>
                <a:cubicBezTo>
                  <a:pt x="9923" y="530778"/>
                  <a:pt x="13493" y="526257"/>
                  <a:pt x="16668" y="521494"/>
                </a:cubicBezTo>
                <a:lnTo>
                  <a:pt x="21431" y="514350"/>
                </a:lnTo>
                <a:cubicBezTo>
                  <a:pt x="26387" y="494524"/>
                  <a:pt x="20352" y="514128"/>
                  <a:pt x="28575" y="497682"/>
                </a:cubicBezTo>
                <a:cubicBezTo>
                  <a:pt x="38441" y="477951"/>
                  <a:pt x="22062" y="503882"/>
                  <a:pt x="35718" y="483394"/>
                </a:cubicBezTo>
                <a:cubicBezTo>
                  <a:pt x="38056" y="474044"/>
                  <a:pt x="39000" y="469236"/>
                  <a:pt x="42862" y="459582"/>
                </a:cubicBezTo>
                <a:cubicBezTo>
                  <a:pt x="44450" y="455613"/>
                  <a:pt x="46368" y="451761"/>
                  <a:pt x="47625" y="447675"/>
                </a:cubicBezTo>
                <a:cubicBezTo>
                  <a:pt x="49550" y="441419"/>
                  <a:pt x="48756" y="434071"/>
                  <a:pt x="52387" y="428625"/>
                </a:cubicBezTo>
                <a:cubicBezTo>
                  <a:pt x="64216" y="410885"/>
                  <a:pt x="49010" y="432679"/>
                  <a:pt x="64293" y="414338"/>
                </a:cubicBezTo>
                <a:cubicBezTo>
                  <a:pt x="66125" y="412139"/>
                  <a:pt x="67392" y="409523"/>
                  <a:pt x="69056" y="407194"/>
                </a:cubicBezTo>
                <a:cubicBezTo>
                  <a:pt x="71363" y="403965"/>
                  <a:pt x="73924" y="400920"/>
                  <a:pt x="76200" y="397669"/>
                </a:cubicBezTo>
                <a:cubicBezTo>
                  <a:pt x="79482" y="392980"/>
                  <a:pt x="81678" y="387430"/>
                  <a:pt x="85725" y="383382"/>
                </a:cubicBezTo>
                <a:cubicBezTo>
                  <a:pt x="95674" y="373431"/>
                  <a:pt x="90847" y="378932"/>
                  <a:pt x="100012" y="366713"/>
                </a:cubicBezTo>
                <a:cubicBezTo>
                  <a:pt x="105995" y="348760"/>
                  <a:pt x="97925" y="370886"/>
                  <a:pt x="107156" y="352425"/>
                </a:cubicBezTo>
                <a:cubicBezTo>
                  <a:pt x="111031" y="344676"/>
                  <a:pt x="107473" y="344965"/>
                  <a:pt x="114300" y="338138"/>
                </a:cubicBezTo>
                <a:cubicBezTo>
                  <a:pt x="116324" y="336114"/>
                  <a:pt x="119245" y="335207"/>
                  <a:pt x="121443" y="333375"/>
                </a:cubicBezTo>
                <a:cubicBezTo>
                  <a:pt x="132182" y="324426"/>
                  <a:pt x="124450" y="327915"/>
                  <a:pt x="135731" y="321469"/>
                </a:cubicBezTo>
                <a:cubicBezTo>
                  <a:pt x="170409" y="301654"/>
                  <a:pt x="125689" y="327681"/>
                  <a:pt x="152400" y="314325"/>
                </a:cubicBezTo>
                <a:cubicBezTo>
                  <a:pt x="154959" y="313045"/>
                  <a:pt x="156928" y="310725"/>
                  <a:pt x="159543" y="309563"/>
                </a:cubicBezTo>
                <a:cubicBezTo>
                  <a:pt x="164131" y="307524"/>
                  <a:pt x="169068" y="306388"/>
                  <a:pt x="173831" y="304800"/>
                </a:cubicBezTo>
                <a:lnTo>
                  <a:pt x="180975" y="302419"/>
                </a:lnTo>
                <a:cubicBezTo>
                  <a:pt x="183356" y="301625"/>
                  <a:pt x="185657" y="300530"/>
                  <a:pt x="188118" y="300038"/>
                </a:cubicBezTo>
                <a:cubicBezTo>
                  <a:pt x="192087" y="299244"/>
                  <a:pt x="196009" y="298159"/>
                  <a:pt x="200025" y="297657"/>
                </a:cubicBezTo>
                <a:cubicBezTo>
                  <a:pt x="208724" y="296569"/>
                  <a:pt x="217487" y="296069"/>
                  <a:pt x="226218" y="295275"/>
                </a:cubicBezTo>
                <a:cubicBezTo>
                  <a:pt x="229393" y="294481"/>
                  <a:pt x="232596" y="293793"/>
                  <a:pt x="235743" y="292894"/>
                </a:cubicBezTo>
                <a:cubicBezTo>
                  <a:pt x="238157" y="292204"/>
                  <a:pt x="240452" y="291122"/>
                  <a:pt x="242887" y="290513"/>
                </a:cubicBezTo>
                <a:cubicBezTo>
                  <a:pt x="258009" y="286733"/>
                  <a:pt x="256046" y="289300"/>
                  <a:pt x="273843" y="283369"/>
                </a:cubicBezTo>
                <a:cubicBezTo>
                  <a:pt x="277213" y="282246"/>
                  <a:pt x="292403" y="276778"/>
                  <a:pt x="297656" y="276225"/>
                </a:cubicBezTo>
                <a:cubicBezTo>
                  <a:pt x="309523" y="274976"/>
                  <a:pt x="321469" y="274638"/>
                  <a:pt x="333375" y="273844"/>
                </a:cubicBezTo>
                <a:cubicBezTo>
                  <a:pt x="350515" y="268131"/>
                  <a:pt x="329095" y="275068"/>
                  <a:pt x="350043" y="269082"/>
                </a:cubicBezTo>
                <a:cubicBezTo>
                  <a:pt x="352457" y="268392"/>
                  <a:pt x="354773" y="267390"/>
                  <a:pt x="357187" y="266700"/>
                </a:cubicBezTo>
                <a:cubicBezTo>
                  <a:pt x="378144" y="260712"/>
                  <a:pt x="356707" y="267654"/>
                  <a:pt x="373856" y="261938"/>
                </a:cubicBezTo>
                <a:cubicBezTo>
                  <a:pt x="376237" y="260350"/>
                  <a:pt x="378440" y="258455"/>
                  <a:pt x="381000" y="257175"/>
                </a:cubicBezTo>
                <a:cubicBezTo>
                  <a:pt x="383245" y="256053"/>
                  <a:pt x="386368" y="256569"/>
                  <a:pt x="388143" y="254794"/>
                </a:cubicBezTo>
                <a:cubicBezTo>
                  <a:pt x="389918" y="253019"/>
                  <a:pt x="389402" y="249895"/>
                  <a:pt x="390525" y="247650"/>
                </a:cubicBezTo>
                <a:cubicBezTo>
                  <a:pt x="391805" y="245091"/>
                  <a:pt x="393700" y="242888"/>
                  <a:pt x="395287" y="240507"/>
                </a:cubicBezTo>
                <a:cubicBezTo>
                  <a:pt x="396081" y="230982"/>
                  <a:pt x="396935" y="221462"/>
                  <a:pt x="397668" y="211932"/>
                </a:cubicBezTo>
                <a:cubicBezTo>
                  <a:pt x="398523" y="200824"/>
                  <a:pt x="398397" y="189612"/>
                  <a:pt x="400050" y="178594"/>
                </a:cubicBezTo>
                <a:cubicBezTo>
                  <a:pt x="400795" y="173630"/>
                  <a:pt x="403225" y="169069"/>
                  <a:pt x="404812" y="164307"/>
                </a:cubicBezTo>
                <a:cubicBezTo>
                  <a:pt x="405606" y="161926"/>
                  <a:pt x="405801" y="159252"/>
                  <a:pt x="407193" y="157163"/>
                </a:cubicBezTo>
                <a:cubicBezTo>
                  <a:pt x="410368" y="152400"/>
                  <a:pt x="414907" y="148305"/>
                  <a:pt x="416718" y="142875"/>
                </a:cubicBezTo>
                <a:cubicBezTo>
                  <a:pt x="417512" y="140494"/>
                  <a:pt x="417977" y="137977"/>
                  <a:pt x="419100" y="135732"/>
                </a:cubicBezTo>
                <a:cubicBezTo>
                  <a:pt x="420380" y="133172"/>
                  <a:pt x="422700" y="131203"/>
                  <a:pt x="423862" y="128588"/>
                </a:cubicBezTo>
                <a:cubicBezTo>
                  <a:pt x="425901" y="124000"/>
                  <a:pt x="424448" y="117085"/>
                  <a:pt x="428625" y="114300"/>
                </a:cubicBezTo>
                <a:cubicBezTo>
                  <a:pt x="434975" y="110067"/>
                  <a:pt x="437975" y="108741"/>
                  <a:pt x="442912" y="102394"/>
                </a:cubicBezTo>
                <a:cubicBezTo>
                  <a:pt x="446426" y="97876"/>
                  <a:pt x="452437" y="88107"/>
                  <a:pt x="452437" y="88107"/>
                </a:cubicBezTo>
                <a:cubicBezTo>
                  <a:pt x="453202" y="85049"/>
                  <a:pt x="455490" y="74859"/>
                  <a:pt x="457200" y="71438"/>
                </a:cubicBezTo>
                <a:cubicBezTo>
                  <a:pt x="463702" y="58433"/>
                  <a:pt x="460752" y="70317"/>
                  <a:pt x="464343" y="57150"/>
                </a:cubicBezTo>
                <a:cubicBezTo>
                  <a:pt x="476338" y="13169"/>
                  <a:pt x="463559" y="59491"/>
                  <a:pt x="471487" y="23813"/>
                </a:cubicBezTo>
                <a:cubicBezTo>
                  <a:pt x="472031" y="21363"/>
                  <a:pt x="472300" y="18629"/>
                  <a:pt x="473868" y="16669"/>
                </a:cubicBezTo>
                <a:cubicBezTo>
                  <a:pt x="475656" y="14434"/>
                  <a:pt x="478631" y="13494"/>
                  <a:pt x="481012" y="11907"/>
                </a:cubicBezTo>
                <a:cubicBezTo>
                  <a:pt x="487020" y="2895"/>
                  <a:pt x="483751" y="6787"/>
                  <a:pt x="490537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8664259" y="4010025"/>
            <a:ext cx="50502" cy="407194"/>
          </a:xfrm>
          <a:custGeom>
            <a:avLst/>
            <a:gdLst>
              <a:gd name="connsiteX0" fmla="*/ 10635 w 50502"/>
              <a:gd name="connsiteY0" fmla="*/ 407194 h 407194"/>
              <a:gd name="connsiteX1" fmla="*/ 15397 w 50502"/>
              <a:gd name="connsiteY1" fmla="*/ 395288 h 407194"/>
              <a:gd name="connsiteX2" fmla="*/ 22541 w 50502"/>
              <a:gd name="connsiteY2" fmla="*/ 388144 h 407194"/>
              <a:gd name="connsiteX3" fmla="*/ 34447 w 50502"/>
              <a:gd name="connsiteY3" fmla="*/ 376238 h 407194"/>
              <a:gd name="connsiteX4" fmla="*/ 36829 w 50502"/>
              <a:gd name="connsiteY4" fmla="*/ 366713 h 407194"/>
              <a:gd name="connsiteX5" fmla="*/ 46354 w 50502"/>
              <a:gd name="connsiteY5" fmla="*/ 352425 h 407194"/>
              <a:gd name="connsiteX6" fmla="*/ 46354 w 50502"/>
              <a:gd name="connsiteY6" fmla="*/ 300038 h 407194"/>
              <a:gd name="connsiteX7" fmla="*/ 43972 w 50502"/>
              <a:gd name="connsiteY7" fmla="*/ 292894 h 407194"/>
              <a:gd name="connsiteX8" fmla="*/ 36829 w 50502"/>
              <a:gd name="connsiteY8" fmla="*/ 285750 h 407194"/>
              <a:gd name="connsiteX9" fmla="*/ 32066 w 50502"/>
              <a:gd name="connsiteY9" fmla="*/ 271463 h 407194"/>
              <a:gd name="connsiteX10" fmla="*/ 27304 w 50502"/>
              <a:gd name="connsiteY10" fmla="*/ 254794 h 407194"/>
              <a:gd name="connsiteX11" fmla="*/ 24922 w 50502"/>
              <a:gd name="connsiteY11" fmla="*/ 238125 h 407194"/>
              <a:gd name="connsiteX12" fmla="*/ 27304 w 50502"/>
              <a:gd name="connsiteY12" fmla="*/ 204788 h 407194"/>
              <a:gd name="connsiteX13" fmla="*/ 32066 w 50502"/>
              <a:gd name="connsiteY13" fmla="*/ 197644 h 407194"/>
              <a:gd name="connsiteX14" fmla="*/ 36829 w 50502"/>
              <a:gd name="connsiteY14" fmla="*/ 188119 h 407194"/>
              <a:gd name="connsiteX15" fmla="*/ 34447 w 50502"/>
              <a:gd name="connsiteY15" fmla="*/ 157163 h 407194"/>
              <a:gd name="connsiteX16" fmla="*/ 32066 w 50502"/>
              <a:gd name="connsiteY16" fmla="*/ 107156 h 407194"/>
              <a:gd name="connsiteX17" fmla="*/ 27304 w 50502"/>
              <a:gd name="connsiteY17" fmla="*/ 97631 h 407194"/>
              <a:gd name="connsiteX18" fmla="*/ 24922 w 50502"/>
              <a:gd name="connsiteY18" fmla="*/ 90488 h 407194"/>
              <a:gd name="connsiteX19" fmla="*/ 20160 w 50502"/>
              <a:gd name="connsiteY19" fmla="*/ 83344 h 407194"/>
              <a:gd name="connsiteX20" fmla="*/ 13016 w 50502"/>
              <a:gd name="connsiteY20" fmla="*/ 69056 h 407194"/>
              <a:gd name="connsiteX21" fmla="*/ 5872 w 50502"/>
              <a:gd name="connsiteY21" fmla="*/ 64294 h 407194"/>
              <a:gd name="connsiteX22" fmla="*/ 1110 w 50502"/>
              <a:gd name="connsiteY22" fmla="*/ 57150 h 407194"/>
              <a:gd name="connsiteX23" fmla="*/ 8254 w 50502"/>
              <a:gd name="connsiteY23" fmla="*/ 16669 h 407194"/>
              <a:gd name="connsiteX24" fmla="*/ 10635 w 50502"/>
              <a:gd name="connsiteY24" fmla="*/ 9525 h 407194"/>
              <a:gd name="connsiteX25" fmla="*/ 17779 w 50502"/>
              <a:gd name="connsiteY25" fmla="*/ 0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0502" h="407194">
                <a:moveTo>
                  <a:pt x="10635" y="407194"/>
                </a:moveTo>
                <a:cubicBezTo>
                  <a:pt x="12222" y="403225"/>
                  <a:pt x="13132" y="398913"/>
                  <a:pt x="15397" y="395288"/>
                </a:cubicBezTo>
                <a:cubicBezTo>
                  <a:pt x="17182" y="392432"/>
                  <a:pt x="20385" y="390731"/>
                  <a:pt x="22541" y="388144"/>
                </a:cubicBezTo>
                <a:cubicBezTo>
                  <a:pt x="32463" y="376238"/>
                  <a:pt x="21352" y="384968"/>
                  <a:pt x="34447" y="376238"/>
                </a:cubicBezTo>
                <a:cubicBezTo>
                  <a:pt x="35241" y="373063"/>
                  <a:pt x="35365" y="369640"/>
                  <a:pt x="36829" y="366713"/>
                </a:cubicBezTo>
                <a:cubicBezTo>
                  <a:pt x="39389" y="361593"/>
                  <a:pt x="46354" y="352425"/>
                  <a:pt x="46354" y="352425"/>
                </a:cubicBezTo>
                <a:cubicBezTo>
                  <a:pt x="53271" y="331670"/>
                  <a:pt x="50303" y="343477"/>
                  <a:pt x="46354" y="300038"/>
                </a:cubicBezTo>
                <a:cubicBezTo>
                  <a:pt x="46127" y="297538"/>
                  <a:pt x="45364" y="294983"/>
                  <a:pt x="43972" y="292894"/>
                </a:cubicBezTo>
                <a:cubicBezTo>
                  <a:pt x="42104" y="290092"/>
                  <a:pt x="39210" y="288131"/>
                  <a:pt x="36829" y="285750"/>
                </a:cubicBezTo>
                <a:lnTo>
                  <a:pt x="32066" y="271463"/>
                </a:lnTo>
                <a:cubicBezTo>
                  <a:pt x="30026" y="265344"/>
                  <a:pt x="28500" y="261370"/>
                  <a:pt x="27304" y="254794"/>
                </a:cubicBezTo>
                <a:cubicBezTo>
                  <a:pt x="26300" y="249272"/>
                  <a:pt x="25716" y="243681"/>
                  <a:pt x="24922" y="238125"/>
                </a:cubicBezTo>
                <a:cubicBezTo>
                  <a:pt x="25716" y="227013"/>
                  <a:pt x="25368" y="215759"/>
                  <a:pt x="27304" y="204788"/>
                </a:cubicBezTo>
                <a:cubicBezTo>
                  <a:pt x="27801" y="201970"/>
                  <a:pt x="30646" y="200129"/>
                  <a:pt x="32066" y="197644"/>
                </a:cubicBezTo>
                <a:cubicBezTo>
                  <a:pt x="33827" y="194562"/>
                  <a:pt x="35241" y="191294"/>
                  <a:pt x="36829" y="188119"/>
                </a:cubicBezTo>
                <a:cubicBezTo>
                  <a:pt x="36035" y="177800"/>
                  <a:pt x="35055" y="167494"/>
                  <a:pt x="34447" y="157163"/>
                </a:cubicBezTo>
                <a:cubicBezTo>
                  <a:pt x="33467" y="140504"/>
                  <a:pt x="34054" y="123725"/>
                  <a:pt x="32066" y="107156"/>
                </a:cubicBezTo>
                <a:cubicBezTo>
                  <a:pt x="31643" y="103632"/>
                  <a:pt x="28702" y="100894"/>
                  <a:pt x="27304" y="97631"/>
                </a:cubicBezTo>
                <a:cubicBezTo>
                  <a:pt x="26315" y="95324"/>
                  <a:pt x="26045" y="92733"/>
                  <a:pt x="24922" y="90488"/>
                </a:cubicBezTo>
                <a:cubicBezTo>
                  <a:pt x="23642" y="87928"/>
                  <a:pt x="21440" y="85904"/>
                  <a:pt x="20160" y="83344"/>
                </a:cubicBezTo>
                <a:cubicBezTo>
                  <a:pt x="16287" y="75597"/>
                  <a:pt x="19841" y="75880"/>
                  <a:pt x="13016" y="69056"/>
                </a:cubicBezTo>
                <a:cubicBezTo>
                  <a:pt x="10992" y="67032"/>
                  <a:pt x="8253" y="65881"/>
                  <a:pt x="5872" y="64294"/>
                </a:cubicBezTo>
                <a:cubicBezTo>
                  <a:pt x="4285" y="61913"/>
                  <a:pt x="1278" y="60007"/>
                  <a:pt x="1110" y="57150"/>
                </a:cubicBezTo>
                <a:cubicBezTo>
                  <a:pt x="-637" y="27455"/>
                  <a:pt x="-1576" y="31413"/>
                  <a:pt x="8254" y="16669"/>
                </a:cubicBezTo>
                <a:cubicBezTo>
                  <a:pt x="9048" y="14288"/>
                  <a:pt x="9513" y="11770"/>
                  <a:pt x="10635" y="9525"/>
                </a:cubicBezTo>
                <a:cubicBezTo>
                  <a:pt x="13329" y="4137"/>
                  <a:pt x="14428" y="3349"/>
                  <a:pt x="17779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8660606" y="3740944"/>
            <a:ext cx="28575" cy="269081"/>
          </a:xfrm>
          <a:custGeom>
            <a:avLst/>
            <a:gdLst>
              <a:gd name="connsiteX0" fmla="*/ 16669 w 28575"/>
              <a:gd name="connsiteY0" fmla="*/ 269081 h 269081"/>
              <a:gd name="connsiteX1" fmla="*/ 16669 w 28575"/>
              <a:gd name="connsiteY1" fmla="*/ 250031 h 269081"/>
              <a:gd name="connsiteX2" fmla="*/ 7144 w 28575"/>
              <a:gd name="connsiteY2" fmla="*/ 235744 h 269081"/>
              <a:gd name="connsiteX3" fmla="*/ 2382 w 28575"/>
              <a:gd name="connsiteY3" fmla="*/ 209550 h 269081"/>
              <a:gd name="connsiteX4" fmla="*/ 0 w 28575"/>
              <a:gd name="connsiteY4" fmla="*/ 202406 h 269081"/>
              <a:gd name="connsiteX5" fmla="*/ 2382 w 28575"/>
              <a:gd name="connsiteY5" fmla="*/ 169069 h 269081"/>
              <a:gd name="connsiteX6" fmla="*/ 7144 w 28575"/>
              <a:gd name="connsiteY6" fmla="*/ 161925 h 269081"/>
              <a:gd name="connsiteX7" fmla="*/ 16669 w 28575"/>
              <a:gd name="connsiteY7" fmla="*/ 147637 h 269081"/>
              <a:gd name="connsiteX8" fmla="*/ 19050 w 28575"/>
              <a:gd name="connsiteY8" fmla="*/ 138112 h 269081"/>
              <a:gd name="connsiteX9" fmla="*/ 23813 w 28575"/>
              <a:gd name="connsiteY9" fmla="*/ 123825 h 269081"/>
              <a:gd name="connsiteX10" fmla="*/ 28575 w 28575"/>
              <a:gd name="connsiteY10" fmla="*/ 102394 h 269081"/>
              <a:gd name="connsiteX11" fmla="*/ 26194 w 28575"/>
              <a:gd name="connsiteY11" fmla="*/ 54769 h 269081"/>
              <a:gd name="connsiteX12" fmla="*/ 21432 w 28575"/>
              <a:gd name="connsiteY12" fmla="*/ 40481 h 269081"/>
              <a:gd name="connsiteX13" fmla="*/ 19050 w 28575"/>
              <a:gd name="connsiteY13" fmla="*/ 30956 h 269081"/>
              <a:gd name="connsiteX14" fmla="*/ 26194 w 28575"/>
              <a:gd name="connsiteY14" fmla="*/ 0 h 26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575" h="269081">
                <a:moveTo>
                  <a:pt x="16669" y="269081"/>
                </a:moveTo>
                <a:cubicBezTo>
                  <a:pt x="18500" y="259923"/>
                  <a:pt x="20976" y="257783"/>
                  <a:pt x="16669" y="250031"/>
                </a:cubicBezTo>
                <a:cubicBezTo>
                  <a:pt x="13889" y="245028"/>
                  <a:pt x="7144" y="235744"/>
                  <a:pt x="7144" y="235744"/>
                </a:cubicBezTo>
                <a:cubicBezTo>
                  <a:pt x="6083" y="229378"/>
                  <a:pt x="4046" y="216204"/>
                  <a:pt x="2382" y="209550"/>
                </a:cubicBezTo>
                <a:cubicBezTo>
                  <a:pt x="1773" y="207115"/>
                  <a:pt x="794" y="204787"/>
                  <a:pt x="0" y="202406"/>
                </a:cubicBezTo>
                <a:cubicBezTo>
                  <a:pt x="794" y="191294"/>
                  <a:pt x="446" y="180040"/>
                  <a:pt x="2382" y="169069"/>
                </a:cubicBezTo>
                <a:cubicBezTo>
                  <a:pt x="2879" y="166251"/>
                  <a:pt x="5864" y="164485"/>
                  <a:pt x="7144" y="161925"/>
                </a:cubicBezTo>
                <a:cubicBezTo>
                  <a:pt x="14035" y="148141"/>
                  <a:pt x="3128" y="161178"/>
                  <a:pt x="16669" y="147637"/>
                </a:cubicBezTo>
                <a:cubicBezTo>
                  <a:pt x="17463" y="144462"/>
                  <a:pt x="18110" y="141247"/>
                  <a:pt x="19050" y="138112"/>
                </a:cubicBezTo>
                <a:cubicBezTo>
                  <a:pt x="20493" y="133304"/>
                  <a:pt x="22988" y="128777"/>
                  <a:pt x="23813" y="123825"/>
                </a:cubicBezTo>
                <a:cubicBezTo>
                  <a:pt x="26607" y="107061"/>
                  <a:pt x="24667" y="114118"/>
                  <a:pt x="28575" y="102394"/>
                </a:cubicBezTo>
                <a:cubicBezTo>
                  <a:pt x="27781" y="86519"/>
                  <a:pt x="28016" y="70559"/>
                  <a:pt x="26194" y="54769"/>
                </a:cubicBezTo>
                <a:cubicBezTo>
                  <a:pt x="25619" y="49782"/>
                  <a:pt x="22650" y="45351"/>
                  <a:pt x="21432" y="40481"/>
                </a:cubicBezTo>
                <a:lnTo>
                  <a:pt x="19050" y="30956"/>
                </a:lnTo>
                <a:cubicBezTo>
                  <a:pt x="21635" y="2526"/>
                  <a:pt x="15233" y="10961"/>
                  <a:pt x="26194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7915275" y="3707606"/>
            <a:ext cx="750094" cy="769144"/>
          </a:xfrm>
          <a:custGeom>
            <a:avLst/>
            <a:gdLst>
              <a:gd name="connsiteX0" fmla="*/ 0 w 750094"/>
              <a:gd name="connsiteY0" fmla="*/ 769144 h 769144"/>
              <a:gd name="connsiteX1" fmla="*/ 19050 w 750094"/>
              <a:gd name="connsiteY1" fmla="*/ 764382 h 769144"/>
              <a:gd name="connsiteX2" fmla="*/ 33338 w 750094"/>
              <a:gd name="connsiteY2" fmla="*/ 757238 h 769144"/>
              <a:gd name="connsiteX3" fmla="*/ 40481 w 750094"/>
              <a:gd name="connsiteY3" fmla="*/ 752475 h 769144"/>
              <a:gd name="connsiteX4" fmla="*/ 50006 w 750094"/>
              <a:gd name="connsiteY4" fmla="*/ 750094 h 769144"/>
              <a:gd name="connsiteX5" fmla="*/ 64294 w 750094"/>
              <a:gd name="connsiteY5" fmla="*/ 745332 h 769144"/>
              <a:gd name="connsiteX6" fmla="*/ 71438 w 750094"/>
              <a:gd name="connsiteY6" fmla="*/ 742950 h 769144"/>
              <a:gd name="connsiteX7" fmla="*/ 88106 w 750094"/>
              <a:gd name="connsiteY7" fmla="*/ 735807 h 769144"/>
              <a:gd name="connsiteX8" fmla="*/ 95250 w 750094"/>
              <a:gd name="connsiteY8" fmla="*/ 731044 h 769144"/>
              <a:gd name="connsiteX9" fmla="*/ 100013 w 750094"/>
              <a:gd name="connsiteY9" fmla="*/ 723900 h 769144"/>
              <a:gd name="connsiteX10" fmla="*/ 107156 w 750094"/>
              <a:gd name="connsiteY10" fmla="*/ 721519 h 769144"/>
              <a:gd name="connsiteX11" fmla="*/ 114300 w 750094"/>
              <a:gd name="connsiteY11" fmla="*/ 716757 h 769144"/>
              <a:gd name="connsiteX12" fmla="*/ 121444 w 750094"/>
              <a:gd name="connsiteY12" fmla="*/ 714375 h 769144"/>
              <a:gd name="connsiteX13" fmla="*/ 128588 w 750094"/>
              <a:gd name="connsiteY13" fmla="*/ 709613 h 769144"/>
              <a:gd name="connsiteX14" fmla="*/ 140494 w 750094"/>
              <a:gd name="connsiteY14" fmla="*/ 707232 h 769144"/>
              <a:gd name="connsiteX15" fmla="*/ 150019 w 750094"/>
              <a:gd name="connsiteY15" fmla="*/ 702469 h 769144"/>
              <a:gd name="connsiteX16" fmla="*/ 159544 w 750094"/>
              <a:gd name="connsiteY16" fmla="*/ 700088 h 769144"/>
              <a:gd name="connsiteX17" fmla="*/ 180975 w 750094"/>
              <a:gd name="connsiteY17" fmla="*/ 683419 h 769144"/>
              <a:gd name="connsiteX18" fmla="*/ 188119 w 750094"/>
              <a:gd name="connsiteY18" fmla="*/ 678657 h 769144"/>
              <a:gd name="connsiteX19" fmla="*/ 200025 w 750094"/>
              <a:gd name="connsiteY19" fmla="*/ 664369 h 769144"/>
              <a:gd name="connsiteX20" fmla="*/ 204788 w 750094"/>
              <a:gd name="connsiteY20" fmla="*/ 657225 h 769144"/>
              <a:gd name="connsiteX21" fmla="*/ 219075 w 750094"/>
              <a:gd name="connsiteY21" fmla="*/ 647700 h 769144"/>
              <a:gd name="connsiteX22" fmla="*/ 223838 w 750094"/>
              <a:gd name="connsiteY22" fmla="*/ 640557 h 769144"/>
              <a:gd name="connsiteX23" fmla="*/ 257175 w 750094"/>
              <a:gd name="connsiteY23" fmla="*/ 633413 h 769144"/>
              <a:gd name="connsiteX24" fmla="*/ 261938 w 750094"/>
              <a:gd name="connsiteY24" fmla="*/ 623888 h 769144"/>
              <a:gd name="connsiteX25" fmla="*/ 278606 w 750094"/>
              <a:gd name="connsiteY25" fmla="*/ 616744 h 769144"/>
              <a:gd name="connsiteX26" fmla="*/ 288131 w 750094"/>
              <a:gd name="connsiteY26" fmla="*/ 611982 h 769144"/>
              <a:gd name="connsiteX27" fmla="*/ 292894 w 750094"/>
              <a:gd name="connsiteY27" fmla="*/ 604838 h 769144"/>
              <a:gd name="connsiteX28" fmla="*/ 300038 w 750094"/>
              <a:gd name="connsiteY28" fmla="*/ 602457 h 769144"/>
              <a:gd name="connsiteX29" fmla="*/ 307181 w 750094"/>
              <a:gd name="connsiteY29" fmla="*/ 597694 h 769144"/>
              <a:gd name="connsiteX30" fmla="*/ 316706 w 750094"/>
              <a:gd name="connsiteY30" fmla="*/ 592932 h 769144"/>
              <a:gd name="connsiteX31" fmla="*/ 330994 w 750094"/>
              <a:gd name="connsiteY31" fmla="*/ 583407 h 769144"/>
              <a:gd name="connsiteX32" fmla="*/ 338138 w 750094"/>
              <a:gd name="connsiteY32" fmla="*/ 581025 h 769144"/>
              <a:gd name="connsiteX33" fmla="*/ 345281 w 750094"/>
              <a:gd name="connsiteY33" fmla="*/ 576263 h 769144"/>
              <a:gd name="connsiteX34" fmla="*/ 359569 w 750094"/>
              <a:gd name="connsiteY34" fmla="*/ 571500 h 769144"/>
              <a:gd name="connsiteX35" fmla="*/ 376238 w 750094"/>
              <a:gd name="connsiteY35" fmla="*/ 564357 h 769144"/>
              <a:gd name="connsiteX36" fmla="*/ 392906 w 750094"/>
              <a:gd name="connsiteY36" fmla="*/ 557213 h 769144"/>
              <a:gd name="connsiteX37" fmla="*/ 409575 w 750094"/>
              <a:gd name="connsiteY37" fmla="*/ 545307 h 769144"/>
              <a:gd name="connsiteX38" fmla="*/ 421481 w 750094"/>
              <a:gd name="connsiteY38" fmla="*/ 540544 h 769144"/>
              <a:gd name="connsiteX39" fmla="*/ 450056 w 750094"/>
              <a:gd name="connsiteY39" fmla="*/ 535782 h 769144"/>
              <a:gd name="connsiteX40" fmla="*/ 471488 w 750094"/>
              <a:gd name="connsiteY40" fmla="*/ 526257 h 769144"/>
              <a:gd name="connsiteX41" fmla="*/ 478631 w 750094"/>
              <a:gd name="connsiteY41" fmla="*/ 523875 h 769144"/>
              <a:gd name="connsiteX42" fmla="*/ 485775 w 750094"/>
              <a:gd name="connsiteY42" fmla="*/ 521494 h 769144"/>
              <a:gd name="connsiteX43" fmla="*/ 492919 w 750094"/>
              <a:gd name="connsiteY43" fmla="*/ 516732 h 769144"/>
              <a:gd name="connsiteX44" fmla="*/ 514350 w 750094"/>
              <a:gd name="connsiteY44" fmla="*/ 511969 h 769144"/>
              <a:gd name="connsiteX45" fmla="*/ 528638 w 750094"/>
              <a:gd name="connsiteY45" fmla="*/ 502444 h 769144"/>
              <a:gd name="connsiteX46" fmla="*/ 542925 w 750094"/>
              <a:gd name="connsiteY46" fmla="*/ 497682 h 769144"/>
              <a:gd name="connsiteX47" fmla="*/ 571500 w 750094"/>
              <a:gd name="connsiteY47" fmla="*/ 485775 h 769144"/>
              <a:gd name="connsiteX48" fmla="*/ 578644 w 750094"/>
              <a:gd name="connsiteY48" fmla="*/ 483394 h 769144"/>
              <a:gd name="connsiteX49" fmla="*/ 600075 w 750094"/>
              <a:gd name="connsiteY49" fmla="*/ 471488 h 769144"/>
              <a:gd name="connsiteX50" fmla="*/ 607219 w 750094"/>
              <a:gd name="connsiteY50" fmla="*/ 466725 h 769144"/>
              <a:gd name="connsiteX51" fmla="*/ 621506 w 750094"/>
              <a:gd name="connsiteY51" fmla="*/ 464344 h 769144"/>
              <a:gd name="connsiteX52" fmla="*/ 633413 w 750094"/>
              <a:gd name="connsiteY52" fmla="*/ 461963 h 769144"/>
              <a:gd name="connsiteX53" fmla="*/ 647700 w 750094"/>
              <a:gd name="connsiteY53" fmla="*/ 457200 h 769144"/>
              <a:gd name="connsiteX54" fmla="*/ 654844 w 750094"/>
              <a:gd name="connsiteY54" fmla="*/ 452438 h 769144"/>
              <a:gd name="connsiteX55" fmla="*/ 666750 w 750094"/>
              <a:gd name="connsiteY55" fmla="*/ 438150 h 769144"/>
              <a:gd name="connsiteX56" fmla="*/ 671513 w 750094"/>
              <a:gd name="connsiteY56" fmla="*/ 371475 h 769144"/>
              <a:gd name="connsiteX57" fmla="*/ 678656 w 750094"/>
              <a:gd name="connsiteY57" fmla="*/ 357188 h 769144"/>
              <a:gd name="connsiteX58" fmla="*/ 685800 w 750094"/>
              <a:gd name="connsiteY58" fmla="*/ 354807 h 769144"/>
              <a:gd name="connsiteX59" fmla="*/ 697706 w 750094"/>
              <a:gd name="connsiteY59" fmla="*/ 342900 h 769144"/>
              <a:gd name="connsiteX60" fmla="*/ 714375 w 750094"/>
              <a:gd name="connsiteY60" fmla="*/ 333375 h 769144"/>
              <a:gd name="connsiteX61" fmla="*/ 719138 w 750094"/>
              <a:gd name="connsiteY61" fmla="*/ 326232 h 769144"/>
              <a:gd name="connsiteX62" fmla="*/ 726281 w 750094"/>
              <a:gd name="connsiteY62" fmla="*/ 321469 h 769144"/>
              <a:gd name="connsiteX63" fmla="*/ 728663 w 750094"/>
              <a:gd name="connsiteY63" fmla="*/ 314325 h 769144"/>
              <a:gd name="connsiteX64" fmla="*/ 733425 w 750094"/>
              <a:gd name="connsiteY64" fmla="*/ 307182 h 769144"/>
              <a:gd name="connsiteX65" fmla="*/ 738188 w 750094"/>
              <a:gd name="connsiteY65" fmla="*/ 292894 h 769144"/>
              <a:gd name="connsiteX66" fmla="*/ 740569 w 750094"/>
              <a:gd name="connsiteY66" fmla="*/ 285750 h 769144"/>
              <a:gd name="connsiteX67" fmla="*/ 738188 w 750094"/>
              <a:gd name="connsiteY67" fmla="*/ 261938 h 769144"/>
              <a:gd name="connsiteX68" fmla="*/ 733425 w 750094"/>
              <a:gd name="connsiteY68" fmla="*/ 254794 h 769144"/>
              <a:gd name="connsiteX69" fmla="*/ 716756 w 750094"/>
              <a:gd name="connsiteY69" fmla="*/ 242888 h 769144"/>
              <a:gd name="connsiteX70" fmla="*/ 707231 w 750094"/>
              <a:gd name="connsiteY70" fmla="*/ 228600 h 769144"/>
              <a:gd name="connsiteX71" fmla="*/ 702469 w 750094"/>
              <a:gd name="connsiteY71" fmla="*/ 221457 h 769144"/>
              <a:gd name="connsiteX72" fmla="*/ 700088 w 750094"/>
              <a:gd name="connsiteY72" fmla="*/ 100013 h 769144"/>
              <a:gd name="connsiteX73" fmla="*/ 702469 w 750094"/>
              <a:gd name="connsiteY73" fmla="*/ 90488 h 769144"/>
              <a:gd name="connsiteX74" fmla="*/ 709613 w 750094"/>
              <a:gd name="connsiteY74" fmla="*/ 69057 h 769144"/>
              <a:gd name="connsiteX75" fmla="*/ 711994 w 750094"/>
              <a:gd name="connsiteY75" fmla="*/ 61913 h 769144"/>
              <a:gd name="connsiteX76" fmla="*/ 723900 w 750094"/>
              <a:gd name="connsiteY76" fmla="*/ 45244 h 769144"/>
              <a:gd name="connsiteX77" fmla="*/ 726281 w 750094"/>
              <a:gd name="connsiteY77" fmla="*/ 38100 h 769144"/>
              <a:gd name="connsiteX78" fmla="*/ 735806 w 750094"/>
              <a:gd name="connsiteY78" fmla="*/ 23813 h 769144"/>
              <a:gd name="connsiteX79" fmla="*/ 742950 w 750094"/>
              <a:gd name="connsiteY79" fmla="*/ 9525 h 769144"/>
              <a:gd name="connsiteX80" fmla="*/ 750094 w 750094"/>
              <a:gd name="connsiteY80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50094" h="769144">
                <a:moveTo>
                  <a:pt x="0" y="769144"/>
                </a:moveTo>
                <a:cubicBezTo>
                  <a:pt x="4526" y="768239"/>
                  <a:pt x="14170" y="766822"/>
                  <a:pt x="19050" y="764382"/>
                </a:cubicBezTo>
                <a:cubicBezTo>
                  <a:pt x="37515" y="755150"/>
                  <a:pt x="15382" y="763223"/>
                  <a:pt x="33338" y="757238"/>
                </a:cubicBezTo>
                <a:cubicBezTo>
                  <a:pt x="35719" y="755650"/>
                  <a:pt x="37851" y="753602"/>
                  <a:pt x="40481" y="752475"/>
                </a:cubicBezTo>
                <a:cubicBezTo>
                  <a:pt x="43489" y="751186"/>
                  <a:pt x="46871" y="751034"/>
                  <a:pt x="50006" y="750094"/>
                </a:cubicBezTo>
                <a:cubicBezTo>
                  <a:pt x="54815" y="748652"/>
                  <a:pt x="59531" y="746920"/>
                  <a:pt x="64294" y="745332"/>
                </a:cubicBezTo>
                <a:cubicBezTo>
                  <a:pt x="66675" y="744538"/>
                  <a:pt x="69349" y="744342"/>
                  <a:pt x="71438" y="742950"/>
                </a:cubicBezTo>
                <a:cubicBezTo>
                  <a:pt x="81304" y="736373"/>
                  <a:pt x="75805" y="738882"/>
                  <a:pt x="88106" y="735807"/>
                </a:cubicBezTo>
                <a:cubicBezTo>
                  <a:pt x="90487" y="734219"/>
                  <a:pt x="93226" y="733068"/>
                  <a:pt x="95250" y="731044"/>
                </a:cubicBezTo>
                <a:cubicBezTo>
                  <a:pt x="97274" y="729020"/>
                  <a:pt x="97778" y="725688"/>
                  <a:pt x="100013" y="723900"/>
                </a:cubicBezTo>
                <a:cubicBezTo>
                  <a:pt x="101973" y="722332"/>
                  <a:pt x="104911" y="722641"/>
                  <a:pt x="107156" y="721519"/>
                </a:cubicBezTo>
                <a:cubicBezTo>
                  <a:pt x="109716" y="720239"/>
                  <a:pt x="111740" y="718037"/>
                  <a:pt x="114300" y="716757"/>
                </a:cubicBezTo>
                <a:cubicBezTo>
                  <a:pt x="116545" y="715634"/>
                  <a:pt x="119199" y="715498"/>
                  <a:pt x="121444" y="714375"/>
                </a:cubicBezTo>
                <a:cubicBezTo>
                  <a:pt x="124004" y="713095"/>
                  <a:pt x="125908" y="710618"/>
                  <a:pt x="128588" y="709613"/>
                </a:cubicBezTo>
                <a:cubicBezTo>
                  <a:pt x="132378" y="708192"/>
                  <a:pt x="136525" y="708026"/>
                  <a:pt x="140494" y="707232"/>
                </a:cubicBezTo>
                <a:cubicBezTo>
                  <a:pt x="143669" y="705644"/>
                  <a:pt x="146695" y="703715"/>
                  <a:pt x="150019" y="702469"/>
                </a:cubicBezTo>
                <a:cubicBezTo>
                  <a:pt x="153083" y="701320"/>
                  <a:pt x="156617" y="701552"/>
                  <a:pt x="159544" y="700088"/>
                </a:cubicBezTo>
                <a:cubicBezTo>
                  <a:pt x="177600" y="691060"/>
                  <a:pt x="169215" y="693219"/>
                  <a:pt x="180975" y="683419"/>
                </a:cubicBezTo>
                <a:cubicBezTo>
                  <a:pt x="183174" y="681587"/>
                  <a:pt x="185738" y="680244"/>
                  <a:pt x="188119" y="678657"/>
                </a:cubicBezTo>
                <a:cubicBezTo>
                  <a:pt x="198334" y="658225"/>
                  <a:pt x="186563" y="677831"/>
                  <a:pt x="200025" y="664369"/>
                </a:cubicBezTo>
                <a:cubicBezTo>
                  <a:pt x="202049" y="662345"/>
                  <a:pt x="202634" y="659110"/>
                  <a:pt x="204788" y="657225"/>
                </a:cubicBezTo>
                <a:cubicBezTo>
                  <a:pt x="209095" y="653456"/>
                  <a:pt x="219075" y="647700"/>
                  <a:pt x="219075" y="647700"/>
                </a:cubicBezTo>
                <a:cubicBezTo>
                  <a:pt x="220663" y="645319"/>
                  <a:pt x="221411" y="642074"/>
                  <a:pt x="223838" y="640557"/>
                </a:cubicBezTo>
                <a:cubicBezTo>
                  <a:pt x="232323" y="635254"/>
                  <a:pt x="248279" y="634525"/>
                  <a:pt x="257175" y="633413"/>
                </a:cubicBezTo>
                <a:cubicBezTo>
                  <a:pt x="258763" y="630238"/>
                  <a:pt x="259666" y="626615"/>
                  <a:pt x="261938" y="623888"/>
                </a:cubicBezTo>
                <a:cubicBezTo>
                  <a:pt x="267057" y="617745"/>
                  <a:pt x="271733" y="619321"/>
                  <a:pt x="278606" y="616744"/>
                </a:cubicBezTo>
                <a:cubicBezTo>
                  <a:pt x="281930" y="615498"/>
                  <a:pt x="284956" y="613569"/>
                  <a:pt x="288131" y="611982"/>
                </a:cubicBezTo>
                <a:cubicBezTo>
                  <a:pt x="289719" y="609601"/>
                  <a:pt x="290659" y="606626"/>
                  <a:pt x="292894" y="604838"/>
                </a:cubicBezTo>
                <a:cubicBezTo>
                  <a:pt x="294854" y="603270"/>
                  <a:pt x="297793" y="603580"/>
                  <a:pt x="300038" y="602457"/>
                </a:cubicBezTo>
                <a:cubicBezTo>
                  <a:pt x="302598" y="601177"/>
                  <a:pt x="304696" y="599114"/>
                  <a:pt x="307181" y="597694"/>
                </a:cubicBezTo>
                <a:cubicBezTo>
                  <a:pt x="310263" y="595933"/>
                  <a:pt x="313662" y="594758"/>
                  <a:pt x="316706" y="592932"/>
                </a:cubicBezTo>
                <a:cubicBezTo>
                  <a:pt x="321614" y="589987"/>
                  <a:pt x="325564" y="585218"/>
                  <a:pt x="330994" y="583407"/>
                </a:cubicBezTo>
                <a:cubicBezTo>
                  <a:pt x="333375" y="582613"/>
                  <a:pt x="335893" y="582148"/>
                  <a:pt x="338138" y="581025"/>
                </a:cubicBezTo>
                <a:cubicBezTo>
                  <a:pt x="340697" y="579745"/>
                  <a:pt x="342666" y="577425"/>
                  <a:pt x="345281" y="576263"/>
                </a:cubicBezTo>
                <a:cubicBezTo>
                  <a:pt x="349869" y="574224"/>
                  <a:pt x="355392" y="574285"/>
                  <a:pt x="359569" y="571500"/>
                </a:cubicBezTo>
                <a:cubicBezTo>
                  <a:pt x="369436" y="564923"/>
                  <a:pt x="363937" y="567432"/>
                  <a:pt x="376238" y="564357"/>
                </a:cubicBezTo>
                <a:cubicBezTo>
                  <a:pt x="394169" y="552401"/>
                  <a:pt x="371382" y="566438"/>
                  <a:pt x="392906" y="557213"/>
                </a:cubicBezTo>
                <a:cubicBezTo>
                  <a:pt x="396804" y="555542"/>
                  <a:pt x="406840" y="546827"/>
                  <a:pt x="409575" y="545307"/>
                </a:cubicBezTo>
                <a:cubicBezTo>
                  <a:pt x="413312" y="543231"/>
                  <a:pt x="417320" y="541523"/>
                  <a:pt x="421481" y="540544"/>
                </a:cubicBezTo>
                <a:cubicBezTo>
                  <a:pt x="430881" y="538332"/>
                  <a:pt x="450056" y="535782"/>
                  <a:pt x="450056" y="535782"/>
                </a:cubicBezTo>
                <a:cubicBezTo>
                  <a:pt x="461379" y="528233"/>
                  <a:pt x="454482" y="531926"/>
                  <a:pt x="471488" y="526257"/>
                </a:cubicBezTo>
                <a:lnTo>
                  <a:pt x="478631" y="523875"/>
                </a:lnTo>
                <a:cubicBezTo>
                  <a:pt x="481012" y="523081"/>
                  <a:pt x="483686" y="522886"/>
                  <a:pt x="485775" y="521494"/>
                </a:cubicBezTo>
                <a:cubicBezTo>
                  <a:pt x="488156" y="519907"/>
                  <a:pt x="490359" y="518012"/>
                  <a:pt x="492919" y="516732"/>
                </a:cubicBezTo>
                <a:cubicBezTo>
                  <a:pt x="498785" y="513799"/>
                  <a:pt x="508855" y="512885"/>
                  <a:pt x="514350" y="511969"/>
                </a:cubicBezTo>
                <a:cubicBezTo>
                  <a:pt x="519113" y="508794"/>
                  <a:pt x="523208" y="504254"/>
                  <a:pt x="528638" y="502444"/>
                </a:cubicBezTo>
                <a:lnTo>
                  <a:pt x="542925" y="497682"/>
                </a:lnTo>
                <a:cubicBezTo>
                  <a:pt x="556334" y="488742"/>
                  <a:pt x="547355" y="493823"/>
                  <a:pt x="571500" y="485775"/>
                </a:cubicBezTo>
                <a:cubicBezTo>
                  <a:pt x="573881" y="484981"/>
                  <a:pt x="576555" y="484786"/>
                  <a:pt x="578644" y="483394"/>
                </a:cubicBezTo>
                <a:cubicBezTo>
                  <a:pt x="595020" y="472477"/>
                  <a:pt x="587501" y="475679"/>
                  <a:pt x="600075" y="471488"/>
                </a:cubicBezTo>
                <a:cubicBezTo>
                  <a:pt x="602456" y="469900"/>
                  <a:pt x="604504" y="467630"/>
                  <a:pt x="607219" y="466725"/>
                </a:cubicBezTo>
                <a:cubicBezTo>
                  <a:pt x="611799" y="465198"/>
                  <a:pt x="616756" y="465208"/>
                  <a:pt x="621506" y="464344"/>
                </a:cubicBezTo>
                <a:cubicBezTo>
                  <a:pt x="625488" y="463620"/>
                  <a:pt x="629508" y="463028"/>
                  <a:pt x="633413" y="461963"/>
                </a:cubicBezTo>
                <a:cubicBezTo>
                  <a:pt x="638256" y="460642"/>
                  <a:pt x="643523" y="459984"/>
                  <a:pt x="647700" y="457200"/>
                </a:cubicBezTo>
                <a:cubicBezTo>
                  <a:pt x="650081" y="455613"/>
                  <a:pt x="652645" y="454270"/>
                  <a:pt x="654844" y="452438"/>
                </a:cubicBezTo>
                <a:cubicBezTo>
                  <a:pt x="661720" y="446708"/>
                  <a:pt x="662068" y="445175"/>
                  <a:pt x="666750" y="438150"/>
                </a:cubicBezTo>
                <a:cubicBezTo>
                  <a:pt x="674232" y="408217"/>
                  <a:pt x="666212" y="443025"/>
                  <a:pt x="671513" y="371475"/>
                </a:cubicBezTo>
                <a:cubicBezTo>
                  <a:pt x="671785" y="367807"/>
                  <a:pt x="675939" y="359362"/>
                  <a:pt x="678656" y="357188"/>
                </a:cubicBezTo>
                <a:cubicBezTo>
                  <a:pt x="680616" y="355620"/>
                  <a:pt x="683419" y="355601"/>
                  <a:pt x="685800" y="354807"/>
                </a:cubicBezTo>
                <a:cubicBezTo>
                  <a:pt x="704855" y="342103"/>
                  <a:pt x="681827" y="358779"/>
                  <a:pt x="697706" y="342900"/>
                </a:cubicBezTo>
                <a:cubicBezTo>
                  <a:pt x="701069" y="339537"/>
                  <a:pt x="710644" y="335241"/>
                  <a:pt x="714375" y="333375"/>
                </a:cubicBezTo>
                <a:cubicBezTo>
                  <a:pt x="715963" y="330994"/>
                  <a:pt x="717114" y="328256"/>
                  <a:pt x="719138" y="326232"/>
                </a:cubicBezTo>
                <a:cubicBezTo>
                  <a:pt x="721162" y="324208"/>
                  <a:pt x="724493" y="323704"/>
                  <a:pt x="726281" y="321469"/>
                </a:cubicBezTo>
                <a:cubicBezTo>
                  <a:pt x="727849" y="319509"/>
                  <a:pt x="727540" y="316570"/>
                  <a:pt x="728663" y="314325"/>
                </a:cubicBezTo>
                <a:cubicBezTo>
                  <a:pt x="729943" y="311766"/>
                  <a:pt x="731838" y="309563"/>
                  <a:pt x="733425" y="307182"/>
                </a:cubicBezTo>
                <a:lnTo>
                  <a:pt x="738188" y="292894"/>
                </a:lnTo>
                <a:lnTo>
                  <a:pt x="740569" y="285750"/>
                </a:lnTo>
                <a:cubicBezTo>
                  <a:pt x="739775" y="277813"/>
                  <a:pt x="739982" y="269711"/>
                  <a:pt x="738188" y="261938"/>
                </a:cubicBezTo>
                <a:cubicBezTo>
                  <a:pt x="737544" y="259149"/>
                  <a:pt x="735449" y="256818"/>
                  <a:pt x="733425" y="254794"/>
                </a:cubicBezTo>
                <a:cubicBezTo>
                  <a:pt x="730468" y="251837"/>
                  <a:pt x="720815" y="245594"/>
                  <a:pt x="716756" y="242888"/>
                </a:cubicBezTo>
                <a:lnTo>
                  <a:pt x="707231" y="228600"/>
                </a:lnTo>
                <a:lnTo>
                  <a:pt x="702469" y="221457"/>
                </a:lnTo>
                <a:cubicBezTo>
                  <a:pt x="686668" y="174058"/>
                  <a:pt x="695736" y="206615"/>
                  <a:pt x="700088" y="100013"/>
                </a:cubicBezTo>
                <a:cubicBezTo>
                  <a:pt x="700221" y="96743"/>
                  <a:pt x="701827" y="93697"/>
                  <a:pt x="702469" y="90488"/>
                </a:cubicBezTo>
                <a:cubicBezTo>
                  <a:pt x="706135" y="72155"/>
                  <a:pt x="701688" y="80941"/>
                  <a:pt x="709613" y="69057"/>
                </a:cubicBezTo>
                <a:cubicBezTo>
                  <a:pt x="710407" y="66676"/>
                  <a:pt x="710872" y="64158"/>
                  <a:pt x="711994" y="61913"/>
                </a:cubicBezTo>
                <a:cubicBezTo>
                  <a:pt x="713737" y="58427"/>
                  <a:pt x="722279" y="47406"/>
                  <a:pt x="723900" y="45244"/>
                </a:cubicBezTo>
                <a:cubicBezTo>
                  <a:pt x="724694" y="42863"/>
                  <a:pt x="725062" y="40294"/>
                  <a:pt x="726281" y="38100"/>
                </a:cubicBezTo>
                <a:cubicBezTo>
                  <a:pt x="729061" y="33097"/>
                  <a:pt x="733996" y="29243"/>
                  <a:pt x="735806" y="23813"/>
                </a:cubicBezTo>
                <a:cubicBezTo>
                  <a:pt x="741795" y="5852"/>
                  <a:pt x="733716" y="27994"/>
                  <a:pt x="742950" y="9525"/>
                </a:cubicBezTo>
                <a:cubicBezTo>
                  <a:pt x="747854" y="-283"/>
                  <a:pt x="741699" y="4198"/>
                  <a:pt x="750094" y="0"/>
                </a:cubicBezTo>
              </a:path>
            </a:pathLst>
          </a:cu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5848350" y="5381625"/>
            <a:ext cx="628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5848350" y="5735977"/>
            <a:ext cx="62865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679290" y="5287993"/>
            <a:ext cx="3094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втотрасса Томск </a:t>
            </a:r>
            <a:r>
              <a:rPr lang="ru-RU" sz="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Асино </a:t>
            </a:r>
            <a:r>
              <a:rPr lang="ru-RU" sz="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</a:t>
            </a:r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Камаевка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79290" y="5566700"/>
            <a:ext cx="2834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железнодорожная </a:t>
            </a:r>
            <a:r>
              <a:rPr lang="ru-RU" sz="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ветка</a:t>
            </a:r>
          </a:p>
          <a:p>
            <a:r>
              <a:rPr lang="ru-RU" sz="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Тайга ➝ Томск ➝Асино ➝Белый Яр </a:t>
            </a:r>
            <a:endParaRPr lang="x-none" sz="8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665314" y="3683524"/>
            <a:ext cx="4840" cy="24235"/>
          </a:xfrm>
          <a:custGeom>
            <a:avLst/>
            <a:gdLst>
              <a:gd name="connsiteX0" fmla="*/ 55 w 4840"/>
              <a:gd name="connsiteY0" fmla="*/ 24082 h 24235"/>
              <a:gd name="connsiteX1" fmla="*/ 2436 w 4840"/>
              <a:gd name="connsiteY1" fmla="*/ 9795 h 24235"/>
              <a:gd name="connsiteX2" fmla="*/ 4817 w 4840"/>
              <a:gd name="connsiteY2" fmla="*/ 270 h 24235"/>
              <a:gd name="connsiteX3" fmla="*/ 55 w 4840"/>
              <a:gd name="connsiteY3" fmla="*/ 24082 h 2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" h="24235">
                <a:moveTo>
                  <a:pt x="55" y="24082"/>
                </a:moveTo>
                <a:cubicBezTo>
                  <a:pt x="-342" y="25669"/>
                  <a:pt x="1489" y="14529"/>
                  <a:pt x="2436" y="9795"/>
                </a:cubicBezTo>
                <a:cubicBezTo>
                  <a:pt x="3078" y="6586"/>
                  <a:pt x="4411" y="3517"/>
                  <a:pt x="4817" y="270"/>
                </a:cubicBezTo>
                <a:cubicBezTo>
                  <a:pt x="5211" y="-2880"/>
                  <a:pt x="452" y="22495"/>
                  <a:pt x="55" y="2408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8558213" y="3007519"/>
            <a:ext cx="126436" cy="638175"/>
          </a:xfrm>
          <a:custGeom>
            <a:avLst/>
            <a:gdLst>
              <a:gd name="connsiteX0" fmla="*/ 119062 w 126436"/>
              <a:gd name="connsiteY0" fmla="*/ 638175 h 638175"/>
              <a:gd name="connsiteX1" fmla="*/ 126206 w 126436"/>
              <a:gd name="connsiteY1" fmla="*/ 623887 h 638175"/>
              <a:gd name="connsiteX2" fmla="*/ 123825 w 126436"/>
              <a:gd name="connsiteY2" fmla="*/ 600075 h 638175"/>
              <a:gd name="connsiteX3" fmla="*/ 119062 w 126436"/>
              <a:gd name="connsiteY3" fmla="*/ 561975 h 638175"/>
              <a:gd name="connsiteX4" fmla="*/ 111918 w 126436"/>
              <a:gd name="connsiteY4" fmla="*/ 538162 h 638175"/>
              <a:gd name="connsiteX5" fmla="*/ 104775 w 126436"/>
              <a:gd name="connsiteY5" fmla="*/ 492919 h 638175"/>
              <a:gd name="connsiteX6" fmla="*/ 102393 w 126436"/>
              <a:gd name="connsiteY6" fmla="*/ 481012 h 638175"/>
              <a:gd name="connsiteX7" fmla="*/ 100012 w 126436"/>
              <a:gd name="connsiteY7" fmla="*/ 454819 h 638175"/>
              <a:gd name="connsiteX8" fmla="*/ 92868 w 126436"/>
              <a:gd name="connsiteY8" fmla="*/ 433387 h 638175"/>
              <a:gd name="connsiteX9" fmla="*/ 88106 w 126436"/>
              <a:gd name="connsiteY9" fmla="*/ 419100 h 638175"/>
              <a:gd name="connsiteX10" fmla="*/ 85725 w 126436"/>
              <a:gd name="connsiteY10" fmla="*/ 411956 h 638175"/>
              <a:gd name="connsiteX11" fmla="*/ 83343 w 126436"/>
              <a:gd name="connsiteY11" fmla="*/ 392906 h 638175"/>
              <a:gd name="connsiteX12" fmla="*/ 78581 w 126436"/>
              <a:gd name="connsiteY12" fmla="*/ 373856 h 638175"/>
              <a:gd name="connsiteX13" fmla="*/ 76200 w 126436"/>
              <a:gd name="connsiteY13" fmla="*/ 345281 h 638175"/>
              <a:gd name="connsiteX14" fmla="*/ 73818 w 126436"/>
              <a:gd name="connsiteY14" fmla="*/ 338137 h 638175"/>
              <a:gd name="connsiteX15" fmla="*/ 69056 w 126436"/>
              <a:gd name="connsiteY15" fmla="*/ 302419 h 638175"/>
              <a:gd name="connsiteX16" fmla="*/ 64293 w 126436"/>
              <a:gd name="connsiteY16" fmla="*/ 288131 h 638175"/>
              <a:gd name="connsiteX17" fmla="*/ 61912 w 126436"/>
              <a:gd name="connsiteY17" fmla="*/ 280987 h 638175"/>
              <a:gd name="connsiteX18" fmla="*/ 52387 w 126436"/>
              <a:gd name="connsiteY18" fmla="*/ 261937 h 638175"/>
              <a:gd name="connsiteX19" fmla="*/ 50006 w 126436"/>
              <a:gd name="connsiteY19" fmla="*/ 245269 h 638175"/>
              <a:gd name="connsiteX20" fmla="*/ 45243 w 126436"/>
              <a:gd name="connsiteY20" fmla="*/ 228600 h 638175"/>
              <a:gd name="connsiteX21" fmla="*/ 38100 w 126436"/>
              <a:gd name="connsiteY21" fmla="*/ 190500 h 638175"/>
              <a:gd name="connsiteX22" fmla="*/ 35718 w 126436"/>
              <a:gd name="connsiteY22" fmla="*/ 180975 h 638175"/>
              <a:gd name="connsiteX23" fmla="*/ 28575 w 126436"/>
              <a:gd name="connsiteY23" fmla="*/ 159544 h 638175"/>
              <a:gd name="connsiteX24" fmla="*/ 23812 w 126436"/>
              <a:gd name="connsiteY24" fmla="*/ 145256 h 638175"/>
              <a:gd name="connsiteX25" fmla="*/ 21431 w 126436"/>
              <a:gd name="connsiteY25" fmla="*/ 135731 h 638175"/>
              <a:gd name="connsiteX26" fmla="*/ 19050 w 126436"/>
              <a:gd name="connsiteY26" fmla="*/ 109537 h 638175"/>
              <a:gd name="connsiteX27" fmla="*/ 14287 w 126436"/>
              <a:gd name="connsiteY27" fmla="*/ 80962 h 638175"/>
              <a:gd name="connsiteX28" fmla="*/ 9525 w 126436"/>
              <a:gd name="connsiteY28" fmla="*/ 42862 h 638175"/>
              <a:gd name="connsiteX29" fmla="*/ 7143 w 126436"/>
              <a:gd name="connsiteY29" fmla="*/ 35719 h 638175"/>
              <a:gd name="connsiteX30" fmla="*/ 2381 w 126436"/>
              <a:gd name="connsiteY30" fmla="*/ 4762 h 638175"/>
              <a:gd name="connsiteX31" fmla="*/ 0 w 126436"/>
              <a:gd name="connsiteY31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6436" h="638175">
                <a:moveTo>
                  <a:pt x="119062" y="638175"/>
                </a:moveTo>
                <a:cubicBezTo>
                  <a:pt x="121443" y="633412"/>
                  <a:pt x="125545" y="629171"/>
                  <a:pt x="126206" y="623887"/>
                </a:cubicBezTo>
                <a:cubicBezTo>
                  <a:pt x="127196" y="615972"/>
                  <a:pt x="124739" y="607999"/>
                  <a:pt x="123825" y="600075"/>
                </a:cubicBezTo>
                <a:cubicBezTo>
                  <a:pt x="122358" y="587361"/>
                  <a:pt x="120961" y="574632"/>
                  <a:pt x="119062" y="561975"/>
                </a:cubicBezTo>
                <a:cubicBezTo>
                  <a:pt x="117821" y="553705"/>
                  <a:pt x="114099" y="546159"/>
                  <a:pt x="111918" y="538162"/>
                </a:cubicBezTo>
                <a:cubicBezTo>
                  <a:pt x="109034" y="527586"/>
                  <a:pt x="105400" y="496045"/>
                  <a:pt x="104775" y="492919"/>
                </a:cubicBezTo>
                <a:lnTo>
                  <a:pt x="102393" y="481012"/>
                </a:lnTo>
                <a:cubicBezTo>
                  <a:pt x="101599" y="472281"/>
                  <a:pt x="101535" y="463453"/>
                  <a:pt x="100012" y="454819"/>
                </a:cubicBezTo>
                <a:cubicBezTo>
                  <a:pt x="100009" y="454802"/>
                  <a:pt x="94061" y="436967"/>
                  <a:pt x="92868" y="433387"/>
                </a:cubicBezTo>
                <a:lnTo>
                  <a:pt x="88106" y="419100"/>
                </a:lnTo>
                <a:lnTo>
                  <a:pt x="85725" y="411956"/>
                </a:lnTo>
                <a:cubicBezTo>
                  <a:pt x="84931" y="405606"/>
                  <a:pt x="84522" y="399196"/>
                  <a:pt x="83343" y="392906"/>
                </a:cubicBezTo>
                <a:cubicBezTo>
                  <a:pt x="82137" y="386473"/>
                  <a:pt x="78581" y="373856"/>
                  <a:pt x="78581" y="373856"/>
                </a:cubicBezTo>
                <a:cubicBezTo>
                  <a:pt x="77787" y="364331"/>
                  <a:pt x="77463" y="354755"/>
                  <a:pt x="76200" y="345281"/>
                </a:cubicBezTo>
                <a:cubicBezTo>
                  <a:pt x="75868" y="342793"/>
                  <a:pt x="74267" y="340607"/>
                  <a:pt x="73818" y="338137"/>
                </a:cubicBezTo>
                <a:cubicBezTo>
                  <a:pt x="72710" y="332044"/>
                  <a:pt x="70615" y="309174"/>
                  <a:pt x="69056" y="302419"/>
                </a:cubicBezTo>
                <a:cubicBezTo>
                  <a:pt x="67927" y="297527"/>
                  <a:pt x="65881" y="292894"/>
                  <a:pt x="64293" y="288131"/>
                </a:cubicBezTo>
                <a:cubicBezTo>
                  <a:pt x="63499" y="285750"/>
                  <a:pt x="63304" y="283076"/>
                  <a:pt x="61912" y="280987"/>
                </a:cubicBezTo>
                <a:cubicBezTo>
                  <a:pt x="54779" y="270287"/>
                  <a:pt x="58213" y="276501"/>
                  <a:pt x="52387" y="261937"/>
                </a:cubicBezTo>
                <a:cubicBezTo>
                  <a:pt x="51593" y="256381"/>
                  <a:pt x="51182" y="250757"/>
                  <a:pt x="50006" y="245269"/>
                </a:cubicBezTo>
                <a:cubicBezTo>
                  <a:pt x="48795" y="239619"/>
                  <a:pt x="46100" y="234315"/>
                  <a:pt x="45243" y="228600"/>
                </a:cubicBezTo>
                <a:cubicBezTo>
                  <a:pt x="39454" y="190007"/>
                  <a:pt x="49484" y="207578"/>
                  <a:pt x="38100" y="190500"/>
                </a:cubicBezTo>
                <a:cubicBezTo>
                  <a:pt x="37306" y="187325"/>
                  <a:pt x="36658" y="184110"/>
                  <a:pt x="35718" y="180975"/>
                </a:cubicBezTo>
                <a:cubicBezTo>
                  <a:pt x="35714" y="180962"/>
                  <a:pt x="29768" y="163123"/>
                  <a:pt x="28575" y="159544"/>
                </a:cubicBezTo>
                <a:lnTo>
                  <a:pt x="23812" y="145256"/>
                </a:lnTo>
                <a:lnTo>
                  <a:pt x="21431" y="135731"/>
                </a:lnTo>
                <a:cubicBezTo>
                  <a:pt x="20637" y="127000"/>
                  <a:pt x="20018" y="118251"/>
                  <a:pt x="19050" y="109537"/>
                </a:cubicBezTo>
                <a:cubicBezTo>
                  <a:pt x="14223" y="66098"/>
                  <a:pt x="19119" y="114790"/>
                  <a:pt x="14287" y="80962"/>
                </a:cubicBezTo>
                <a:cubicBezTo>
                  <a:pt x="12638" y="69420"/>
                  <a:pt x="11867" y="54568"/>
                  <a:pt x="9525" y="42862"/>
                </a:cubicBezTo>
                <a:cubicBezTo>
                  <a:pt x="9033" y="40401"/>
                  <a:pt x="7937" y="38100"/>
                  <a:pt x="7143" y="35719"/>
                </a:cubicBezTo>
                <a:cubicBezTo>
                  <a:pt x="5910" y="24624"/>
                  <a:pt x="5818" y="15073"/>
                  <a:pt x="2381" y="4762"/>
                </a:cubicBezTo>
                <a:cubicBezTo>
                  <a:pt x="1820" y="3078"/>
                  <a:pt x="794" y="1587"/>
                  <a:pt x="0" y="0"/>
                </a:cubicBezTo>
              </a:path>
            </a:pathLst>
          </a:cu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8698706" y="3540919"/>
            <a:ext cx="426244" cy="232610"/>
          </a:xfrm>
          <a:custGeom>
            <a:avLst/>
            <a:gdLst>
              <a:gd name="connsiteX0" fmla="*/ 0 w 426244"/>
              <a:gd name="connsiteY0" fmla="*/ 207169 h 232610"/>
              <a:gd name="connsiteX1" fmla="*/ 11907 w 426244"/>
              <a:gd name="connsiteY1" fmla="*/ 221456 h 232610"/>
              <a:gd name="connsiteX2" fmla="*/ 30957 w 426244"/>
              <a:gd name="connsiteY2" fmla="*/ 226219 h 232610"/>
              <a:gd name="connsiteX3" fmla="*/ 57150 w 426244"/>
              <a:gd name="connsiteY3" fmla="*/ 228600 h 232610"/>
              <a:gd name="connsiteX4" fmla="*/ 59532 w 426244"/>
              <a:gd name="connsiteY4" fmla="*/ 221456 h 232610"/>
              <a:gd name="connsiteX5" fmla="*/ 64294 w 426244"/>
              <a:gd name="connsiteY5" fmla="*/ 211931 h 232610"/>
              <a:gd name="connsiteX6" fmla="*/ 57150 w 426244"/>
              <a:gd name="connsiteY6" fmla="*/ 176212 h 232610"/>
              <a:gd name="connsiteX7" fmla="*/ 54769 w 426244"/>
              <a:gd name="connsiteY7" fmla="*/ 169069 h 232610"/>
              <a:gd name="connsiteX8" fmla="*/ 42863 w 426244"/>
              <a:gd name="connsiteY8" fmla="*/ 154781 h 232610"/>
              <a:gd name="connsiteX9" fmla="*/ 47625 w 426244"/>
              <a:gd name="connsiteY9" fmla="*/ 133350 h 232610"/>
              <a:gd name="connsiteX10" fmla="*/ 52388 w 426244"/>
              <a:gd name="connsiteY10" fmla="*/ 126206 h 232610"/>
              <a:gd name="connsiteX11" fmla="*/ 104775 w 426244"/>
              <a:gd name="connsiteY11" fmla="*/ 123825 h 232610"/>
              <a:gd name="connsiteX12" fmla="*/ 119063 w 426244"/>
              <a:gd name="connsiteY12" fmla="*/ 116681 h 232610"/>
              <a:gd name="connsiteX13" fmla="*/ 128588 w 426244"/>
              <a:gd name="connsiteY13" fmla="*/ 104775 h 232610"/>
              <a:gd name="connsiteX14" fmla="*/ 142875 w 426244"/>
              <a:gd name="connsiteY14" fmla="*/ 102394 h 232610"/>
              <a:gd name="connsiteX15" fmla="*/ 164307 w 426244"/>
              <a:gd name="connsiteY15" fmla="*/ 90487 h 232610"/>
              <a:gd name="connsiteX16" fmla="*/ 180975 w 426244"/>
              <a:gd name="connsiteY16" fmla="*/ 80962 h 232610"/>
              <a:gd name="connsiteX17" fmla="*/ 190500 w 426244"/>
              <a:gd name="connsiteY17" fmla="*/ 71437 h 232610"/>
              <a:gd name="connsiteX18" fmla="*/ 195263 w 426244"/>
              <a:gd name="connsiteY18" fmla="*/ 64294 h 232610"/>
              <a:gd name="connsiteX19" fmla="*/ 202407 w 426244"/>
              <a:gd name="connsiteY19" fmla="*/ 54769 h 232610"/>
              <a:gd name="connsiteX20" fmla="*/ 207169 w 426244"/>
              <a:gd name="connsiteY20" fmla="*/ 47625 h 232610"/>
              <a:gd name="connsiteX21" fmla="*/ 221457 w 426244"/>
              <a:gd name="connsiteY21" fmla="*/ 38100 h 232610"/>
              <a:gd name="connsiteX22" fmla="*/ 228600 w 426244"/>
              <a:gd name="connsiteY22" fmla="*/ 33337 h 232610"/>
              <a:gd name="connsiteX23" fmla="*/ 235744 w 426244"/>
              <a:gd name="connsiteY23" fmla="*/ 28575 h 232610"/>
              <a:gd name="connsiteX24" fmla="*/ 250032 w 426244"/>
              <a:gd name="connsiteY24" fmla="*/ 23812 h 232610"/>
              <a:gd name="connsiteX25" fmla="*/ 273844 w 426244"/>
              <a:gd name="connsiteY25" fmla="*/ 16669 h 232610"/>
              <a:gd name="connsiteX26" fmla="*/ 280988 w 426244"/>
              <a:gd name="connsiteY26" fmla="*/ 14287 h 232610"/>
              <a:gd name="connsiteX27" fmla="*/ 295275 w 426244"/>
              <a:gd name="connsiteY27" fmla="*/ 7144 h 232610"/>
              <a:gd name="connsiteX28" fmla="*/ 314325 w 426244"/>
              <a:gd name="connsiteY28" fmla="*/ 4762 h 232610"/>
              <a:gd name="connsiteX29" fmla="*/ 369094 w 426244"/>
              <a:gd name="connsiteY29" fmla="*/ 4762 h 232610"/>
              <a:gd name="connsiteX30" fmla="*/ 416719 w 426244"/>
              <a:gd name="connsiteY30" fmla="*/ 2381 h 232610"/>
              <a:gd name="connsiteX31" fmla="*/ 426244 w 426244"/>
              <a:gd name="connsiteY31" fmla="*/ 0 h 23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26244" h="232610">
                <a:moveTo>
                  <a:pt x="0" y="207169"/>
                </a:moveTo>
                <a:cubicBezTo>
                  <a:pt x="5177" y="220109"/>
                  <a:pt x="1012" y="218485"/>
                  <a:pt x="11907" y="221456"/>
                </a:cubicBezTo>
                <a:cubicBezTo>
                  <a:pt x="18222" y="223178"/>
                  <a:pt x="30957" y="226219"/>
                  <a:pt x="30957" y="226219"/>
                </a:cubicBezTo>
                <a:cubicBezTo>
                  <a:pt x="40610" y="232655"/>
                  <a:pt x="41554" y="235531"/>
                  <a:pt x="57150" y="228600"/>
                </a:cubicBezTo>
                <a:cubicBezTo>
                  <a:pt x="59444" y="227581"/>
                  <a:pt x="58543" y="223763"/>
                  <a:pt x="59532" y="221456"/>
                </a:cubicBezTo>
                <a:cubicBezTo>
                  <a:pt x="60930" y="218193"/>
                  <a:pt x="62707" y="215106"/>
                  <a:pt x="64294" y="211931"/>
                </a:cubicBezTo>
                <a:cubicBezTo>
                  <a:pt x="61359" y="185509"/>
                  <a:pt x="64186" y="197319"/>
                  <a:pt x="57150" y="176212"/>
                </a:cubicBezTo>
                <a:cubicBezTo>
                  <a:pt x="56356" y="173831"/>
                  <a:pt x="56544" y="170844"/>
                  <a:pt x="54769" y="169069"/>
                </a:cubicBezTo>
                <a:cubicBezTo>
                  <a:pt x="45601" y="159901"/>
                  <a:pt x="49493" y="164727"/>
                  <a:pt x="42863" y="154781"/>
                </a:cubicBezTo>
                <a:cubicBezTo>
                  <a:pt x="43777" y="149296"/>
                  <a:pt x="44695" y="139211"/>
                  <a:pt x="47625" y="133350"/>
                </a:cubicBezTo>
                <a:cubicBezTo>
                  <a:pt x="48905" y="130790"/>
                  <a:pt x="49565" y="126677"/>
                  <a:pt x="52388" y="126206"/>
                </a:cubicBezTo>
                <a:cubicBezTo>
                  <a:pt x="69631" y="123332"/>
                  <a:pt x="87313" y="124619"/>
                  <a:pt x="104775" y="123825"/>
                </a:cubicBezTo>
                <a:cubicBezTo>
                  <a:pt x="109482" y="122256"/>
                  <a:pt x="115705" y="120878"/>
                  <a:pt x="119063" y="116681"/>
                </a:cubicBezTo>
                <a:cubicBezTo>
                  <a:pt x="125679" y="108411"/>
                  <a:pt x="115559" y="109118"/>
                  <a:pt x="128588" y="104775"/>
                </a:cubicBezTo>
                <a:cubicBezTo>
                  <a:pt x="133168" y="103248"/>
                  <a:pt x="138113" y="103188"/>
                  <a:pt x="142875" y="102394"/>
                </a:cubicBezTo>
                <a:cubicBezTo>
                  <a:pt x="162639" y="95804"/>
                  <a:pt x="131536" y="106871"/>
                  <a:pt x="164307" y="90487"/>
                </a:cubicBezTo>
                <a:cubicBezTo>
                  <a:pt x="169717" y="87782"/>
                  <a:pt x="176260" y="85004"/>
                  <a:pt x="180975" y="80962"/>
                </a:cubicBezTo>
                <a:cubicBezTo>
                  <a:pt x="184384" y="78040"/>
                  <a:pt x="187578" y="74846"/>
                  <a:pt x="190500" y="71437"/>
                </a:cubicBezTo>
                <a:cubicBezTo>
                  <a:pt x="192363" y="69264"/>
                  <a:pt x="193599" y="66623"/>
                  <a:pt x="195263" y="64294"/>
                </a:cubicBezTo>
                <a:cubicBezTo>
                  <a:pt x="197570" y="61065"/>
                  <a:pt x="200100" y="57999"/>
                  <a:pt x="202407" y="54769"/>
                </a:cubicBezTo>
                <a:cubicBezTo>
                  <a:pt x="204070" y="52440"/>
                  <a:pt x="205015" y="49510"/>
                  <a:pt x="207169" y="47625"/>
                </a:cubicBezTo>
                <a:cubicBezTo>
                  <a:pt x="211477" y="43856"/>
                  <a:pt x="216694" y="41275"/>
                  <a:pt x="221457" y="38100"/>
                </a:cubicBezTo>
                <a:lnTo>
                  <a:pt x="228600" y="33337"/>
                </a:lnTo>
                <a:cubicBezTo>
                  <a:pt x="230981" y="31749"/>
                  <a:pt x="233029" y="29480"/>
                  <a:pt x="235744" y="28575"/>
                </a:cubicBezTo>
                <a:cubicBezTo>
                  <a:pt x="240507" y="26987"/>
                  <a:pt x="245162" y="25029"/>
                  <a:pt x="250032" y="23812"/>
                </a:cubicBezTo>
                <a:cubicBezTo>
                  <a:pt x="264422" y="20215"/>
                  <a:pt x="256460" y="22464"/>
                  <a:pt x="273844" y="16669"/>
                </a:cubicBezTo>
                <a:cubicBezTo>
                  <a:pt x="276225" y="15875"/>
                  <a:pt x="278899" y="15679"/>
                  <a:pt x="280988" y="14287"/>
                </a:cubicBezTo>
                <a:cubicBezTo>
                  <a:pt x="286707" y="10475"/>
                  <a:pt x="288498" y="8376"/>
                  <a:pt x="295275" y="7144"/>
                </a:cubicBezTo>
                <a:cubicBezTo>
                  <a:pt x="301571" y="5999"/>
                  <a:pt x="307975" y="5556"/>
                  <a:pt x="314325" y="4762"/>
                </a:cubicBezTo>
                <a:cubicBezTo>
                  <a:pt x="337736" y="-3041"/>
                  <a:pt x="311442" y="4762"/>
                  <a:pt x="369094" y="4762"/>
                </a:cubicBezTo>
                <a:cubicBezTo>
                  <a:pt x="384989" y="4762"/>
                  <a:pt x="400844" y="3175"/>
                  <a:pt x="416719" y="2381"/>
                </a:cubicBezTo>
                <a:lnTo>
                  <a:pt x="426244" y="0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780299" y="1087344"/>
            <a:ext cx="1971791" cy="606862"/>
          </a:xfrm>
          <a:prstGeom prst="roundRect">
            <a:avLst/>
          </a:prstGeom>
          <a:solidFill>
            <a:srgbClr val="FEF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836344" y="1137178"/>
            <a:ext cx="191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АВТОМОБИЛЬНЫЕ ДОРОГИ</a:t>
            </a:r>
          </a:p>
          <a:p>
            <a:r>
              <a:rPr lang="ru-RU" sz="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769,7 км.</a:t>
            </a:r>
          </a:p>
          <a:p>
            <a:r>
              <a:rPr lang="ru-RU" sz="7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с</a:t>
            </a:r>
            <a:r>
              <a:rPr lang="ru-RU" sz="7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 твёрдым покрытием</a:t>
            </a:r>
            <a:r>
              <a:rPr lang="ru-RU" sz="7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 625,7 км</a:t>
            </a:r>
            <a:r>
              <a:rPr lang="ru-RU" sz="7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. (81,3 %)</a:t>
            </a:r>
          </a:p>
          <a:p>
            <a:r>
              <a:rPr lang="ru-RU" sz="7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с грунтовым покрытием</a:t>
            </a:r>
            <a:r>
              <a:rPr lang="ru-RU" sz="7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 144,0 </a:t>
            </a:r>
            <a:r>
              <a:rPr lang="ru-RU" sz="7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км (18,7%)</a:t>
            </a:r>
            <a:endParaRPr lang="ru-RU" sz="7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" name="Рисунок 100" descr="Поезд со сплошной заливкой">
            <a:extLst>
              <a:ext uri="{FF2B5EF4-FFF2-40B4-BE49-F238E27FC236}">
                <a16:creationId xmlns="" xmlns:a16="http://schemas.microsoft.com/office/drawing/2014/main" id="{A2CFD3F2-26AB-9E8D-2227-AFB755127E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68232" y="4111593"/>
            <a:ext cx="180000" cy="180000"/>
          </a:xfrm>
          <a:prstGeom prst="rect">
            <a:avLst/>
          </a:prstGeom>
          <a:solidFill>
            <a:srgbClr val="FEFEFE"/>
          </a:solidFill>
        </p:spPr>
      </p:pic>
      <p:pic>
        <p:nvPicPr>
          <p:cNvPr id="103" name="Рисунок 102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257" y="4106232"/>
            <a:ext cx="180000" cy="180000"/>
          </a:xfrm>
          <a:prstGeom prst="rect">
            <a:avLst/>
          </a:prstGeom>
          <a:solidFill>
            <a:srgbClr val="FEFEFE"/>
          </a:solidFill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1006374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ОТГРУЖЕНО ТОВАРОВ СОБСТВЕННОГО ПРОИЗВОДСТВА, ВЫПОЛНЕНО РАБОТ И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 СОБСТВЕННЫМИ СИЛАМИ В 2023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522220"/>
            <a:ext cx="2966400" cy="391668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=""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245527"/>
              </p:ext>
            </p:extLst>
          </p:nvPr>
        </p:nvGraphicFramePr>
        <p:xfrm>
          <a:off x="6819477" y="2491740"/>
          <a:ext cx="2964675" cy="381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</a:t>
            </a:r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932652" y="4337092"/>
            <a:ext cx="17902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онд начисленной заработной платы работникам (по чистым видам экономической деятельности)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995350" y="5028925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=""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745236" y="502481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374651" y="5028925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291224" y="4579386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лрд.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252129" y="5023622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093814" y="501702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684903" y="501702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814678" y="3310856"/>
            <a:ext cx="338868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=""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699902" y="3316588"/>
            <a:ext cx="343565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21 530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256372" y="3316588"/>
            <a:ext cx="338460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17 571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015917" y="5140939"/>
            <a:ext cx="16082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реднемесячная </a:t>
            </a:r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начисленная з/п (по чистым видам экономической деятельности)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015917" y="5686901"/>
            <a:ext cx="499608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36 930,50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=""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99470" y="5686901"/>
            <a:ext cx="428520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44 735,80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586696" y="5686901"/>
            <a:ext cx="43516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40 073,50 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Шестиугольник 6"/>
          <p:cNvSpPr/>
          <p:nvPr/>
        </p:nvSpPr>
        <p:spPr>
          <a:xfrm rot="5400000">
            <a:off x="2214156" y="2489001"/>
            <a:ext cx="2830154" cy="2497081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00279984"/>
              </p:ext>
            </p:extLst>
          </p:nvPr>
        </p:nvGraphicFramePr>
        <p:xfrm>
          <a:off x="2227528" y="2266978"/>
          <a:ext cx="3184998" cy="2840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775653" y="2890657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начисленных пенсий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5731" y="6100346"/>
            <a:ext cx="2968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ru-RU" sz="500" dirty="0" smtClean="0">
                <a:latin typeface="Arial" pitchFamily="34" charset="0"/>
                <a:cs typeface="Arial" pitchFamily="34" charset="0"/>
              </a:rPr>
              <a:t>КРУПНЫЕ И СРЕДНИЕ ПРЕДПРИЯТИЯ С ЧИСЛЕННОСТЬЮ БОЛЕЕ 15 ЧЕЛОВЕК</a:t>
            </a:r>
            <a:endParaRPr lang="ru-RU" sz="5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13039" y="1400274"/>
            <a:ext cx="4497839" cy="4907548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13039" y="1678464"/>
            <a:ext cx="446988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НАЧИСЛЕННАЯ ЗАРАБОТНАЯ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6092385"/>
              </p:ext>
            </p:extLst>
          </p:nvPr>
        </p:nvGraphicFramePr>
        <p:xfrm>
          <a:off x="756556" y="2166954"/>
          <a:ext cx="4165963" cy="397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405482"/>
              </p:ext>
            </p:extLst>
          </p:nvPr>
        </p:nvGraphicFramePr>
        <p:xfrm>
          <a:off x="5289759" y="1400273"/>
          <a:ext cx="4497840" cy="2599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451492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60949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Фонд начисленной заработной платы,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работникам списочного состава (без внешних совместителей по чистым видам экономической деятельности)</a:t>
                      </a:r>
                      <a:endParaRPr lang="x-none" sz="700" b="1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2 246 948, 3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180 155,2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</a:tr>
              <a:tr h="44958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700" b="1" i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108,7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</a:tr>
              <a:tr h="544597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начисленная </a:t>
                      </a: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одного </a:t>
                      </a:r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работающего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чистым видам экономической деятельности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39 747,0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735,8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544597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01.01.2024 г.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01.01.2024 г.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=""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=""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5933" y="5575190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0103" y="5568097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онтинентальный климат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8" y="2758783"/>
            <a:ext cx="3437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минимальная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января: -55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аксимальная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июля: +36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=""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816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земель лесного фонда 461,8 тыс. га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58568" y="5616691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ценных лесов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4,8% (21846 га.)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недрах </a:t>
            </a: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находятся, в основном, полезные ископаемые строительного направления: глины кирпичные, строительные пески, гравийно-</a:t>
            </a:r>
            <a:r>
              <a:rPr lang="ru-RU" sz="600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песчанный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материал. Имеются месторождения торфа с общим запасом 207,4 млн. т. (0,9% от </a:t>
            </a:r>
            <a:r>
              <a:rPr lang="ru-RU" sz="600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общеобластных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запасов).</a:t>
            </a:r>
          </a:p>
          <a:p>
            <a:pPr algn="just">
              <a:lnSpc>
                <a:spcPts val="620"/>
              </a:lnSpc>
            </a:pP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Из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месторождений общераспространенных </a:t>
            </a: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algn="just">
              <a:lnSpc>
                <a:spcPts val="620"/>
              </a:lnSpc>
            </a:pP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полезных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ископаемых в настоящее время </a:t>
            </a: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>
              <a:lnSpc>
                <a:spcPts val="620"/>
              </a:lnSpc>
            </a:pP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эксплуатируются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495521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99932" y="2758783"/>
            <a:ext cx="1818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песчано-гравийной смеси 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594,3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2495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сельскохозяйственного назначения 105,7 </a:t>
            </a:r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878006" y="3114667"/>
            <a:ext cx="1801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строительстве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AF200D8A-4754-0B34-A609-EBD815F68BCD}"/>
              </a:ext>
            </a:extLst>
          </p:cNvPr>
          <p:cNvSpPr txBox="1"/>
          <p:nvPr/>
        </p:nvSpPr>
        <p:spPr>
          <a:xfrm>
            <a:off x="8017469" y="3114667"/>
            <a:ext cx="18013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6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есчано-гравийная смесь </a:t>
            </a: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в строительстве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=""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=""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5518079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туристических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маршрутов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2735" y="227554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1580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828506" y="47684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861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4428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2107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403810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0968" y="2413696"/>
            <a:ext cx="1994053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itchFamily="34" charset="0"/>
              <a:ea typeface="Segoe UI" panose="020B0502040204020203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станция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скорой медицинской помощи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;</a:t>
            </a:r>
          </a:p>
          <a:p>
            <a:pPr>
              <a:defRPr/>
            </a:pPr>
            <a:endParaRPr lang="ru-RU" sz="500" b="1" dirty="0">
              <a:solidFill>
                <a:srgbClr val="4756A0"/>
              </a:solidFill>
              <a:latin typeface="Arial" pitchFamily="34" charset="0"/>
              <a:ea typeface="Segoe UI" panose="020B0502040204020203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1</a:t>
            </a:r>
          </a:p>
          <a:p>
            <a:pPr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детская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поликлиника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;</a:t>
            </a:r>
          </a:p>
          <a:p>
            <a:pPr>
              <a:defRPr/>
            </a:pPr>
            <a:endParaRPr lang="ru-RU" sz="500" b="1" dirty="0">
              <a:solidFill>
                <a:srgbClr val="4756A0"/>
              </a:solidFill>
              <a:latin typeface="Arial" pitchFamily="34" charset="0"/>
              <a:ea typeface="Segoe UI" panose="020B0502040204020203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itchFamily="34" charset="0"/>
              <a:ea typeface="Segoe UI" panose="020B0502040204020203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взрослых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поликлиники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;</a:t>
            </a:r>
          </a:p>
          <a:p>
            <a:pPr>
              <a:defRPr/>
            </a:pPr>
            <a:endParaRPr lang="ru-RU" sz="500" b="1" dirty="0">
              <a:solidFill>
                <a:srgbClr val="4756A0"/>
              </a:solidFill>
              <a:latin typeface="Arial" pitchFamily="34" charset="0"/>
              <a:ea typeface="Segoe UI" panose="020B0502040204020203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2</a:t>
            </a:r>
          </a:p>
          <a:p>
            <a:pPr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стоматологических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поликлиники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;</a:t>
            </a:r>
          </a:p>
          <a:p>
            <a:pPr>
              <a:defRPr/>
            </a:pPr>
            <a:endParaRPr lang="ru-RU" sz="500" b="1" dirty="0">
              <a:solidFill>
                <a:srgbClr val="4756A0"/>
              </a:solidFill>
              <a:latin typeface="Arial" pitchFamily="34" charset="0"/>
              <a:ea typeface="Segoe UI" panose="020B0502040204020203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21</a:t>
            </a:r>
            <a:endParaRPr lang="ru-RU" sz="1100" b="1" dirty="0">
              <a:solidFill>
                <a:srgbClr val="4756A0"/>
              </a:solidFill>
              <a:latin typeface="Arial" pitchFamily="34" charset="0"/>
              <a:ea typeface="Segoe UI" panose="020B0502040204020203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фельдшерско-акушерский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пункт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;</a:t>
            </a:r>
          </a:p>
          <a:p>
            <a:pPr>
              <a:defRPr/>
            </a:pPr>
            <a:endParaRPr lang="ru-RU" sz="500" b="1" dirty="0">
              <a:solidFill>
                <a:srgbClr val="4756A0"/>
              </a:solidFill>
              <a:latin typeface="Arial" pitchFamily="34" charset="0"/>
              <a:ea typeface="Segoe UI" panose="020B0502040204020203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10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-</a:t>
            </a:r>
          </a:p>
          <a:p>
            <a:pPr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иных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амбулаторных (поликлинических, диспансерных) отделений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97163" y="2269713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762587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=""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29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=""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3380658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=""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765777"/>
              </p:ext>
            </p:extLst>
          </p:nvPr>
        </p:nvGraphicFramePr>
        <p:xfrm>
          <a:off x="5557264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=""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5894231"/>
              </p:ext>
            </p:extLst>
          </p:nvPr>
        </p:nvGraphicFramePr>
        <p:xfrm>
          <a:off x="5557264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=""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4205579"/>
              </p:ext>
            </p:extLst>
          </p:nvPr>
        </p:nvGraphicFramePr>
        <p:xfrm>
          <a:off x="872824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=""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8752772"/>
              </p:ext>
            </p:extLst>
          </p:nvPr>
        </p:nvGraphicFramePr>
        <p:xfrm>
          <a:off x="878759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=""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739994"/>
              </p:ext>
            </p:extLst>
          </p:nvPr>
        </p:nvGraphicFramePr>
        <p:xfrm>
          <a:off x="878759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теплоснабжения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водоснабжения,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ОФИЛЬ МО «АСИНОВСКИЙ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B9B9B9"/>
          </a:solidFill>
          <a:headEnd w="sm" len="med"/>
          <a:tailEnd type="triangl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28906</TotalTime>
  <Words>3353</Words>
  <Application>Microsoft Office PowerPoint</Application>
  <PresentationFormat>Лист A4 (210x297 мм)</PresentationFormat>
  <Paragraphs>823</Paragraphs>
  <Slides>28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Кодочигова Анастасия Андреев</cp:lastModifiedBy>
  <cp:revision>384</cp:revision>
  <cp:lastPrinted>2024-06-11T07:31:14Z</cp:lastPrinted>
  <dcterms:created xsi:type="dcterms:W3CDTF">2023-11-22T14:19:10Z</dcterms:created>
  <dcterms:modified xsi:type="dcterms:W3CDTF">2024-08-01T04:23:05Z</dcterms:modified>
</cp:coreProperties>
</file>