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81" r:id="rId7"/>
    <p:sldId id="282" r:id="rId8"/>
    <p:sldId id="283" r:id="rId9"/>
    <p:sldId id="261" r:id="rId10"/>
    <p:sldId id="263" r:id="rId11"/>
    <p:sldId id="292" r:id="rId12"/>
    <p:sldId id="262" r:id="rId13"/>
    <p:sldId id="276" r:id="rId14"/>
    <p:sldId id="277" r:id="rId15"/>
    <p:sldId id="294" r:id="rId16"/>
    <p:sldId id="278" r:id="rId17"/>
    <p:sldId id="265" r:id="rId18"/>
    <p:sldId id="266" r:id="rId19"/>
    <p:sldId id="267" r:id="rId20"/>
    <p:sldId id="289" r:id="rId21"/>
    <p:sldId id="270" r:id="rId22"/>
    <p:sldId id="279" r:id="rId23"/>
    <p:sldId id="297" r:id="rId24"/>
    <p:sldId id="291" r:id="rId25"/>
    <p:sldId id="290" r:id="rId26"/>
    <p:sldId id="296" r:id="rId27"/>
    <p:sldId id="274" r:id="rId28"/>
    <p:sldId id="295" r:id="rId29"/>
    <p:sldId id="288" r:id="rId3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FF9966"/>
    <a:srgbClr val="000099"/>
    <a:srgbClr val="FF6600"/>
    <a:srgbClr val="92D050"/>
    <a:srgbClr val="FF6699"/>
    <a:srgbClr val="FF9933"/>
    <a:srgbClr val="FF99FF"/>
    <a:srgbClr val="CC00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1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303692558316281E-2"/>
          <c:y val="0"/>
          <c:w val="0.63408305366093809"/>
          <c:h val="0.8720264703383995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1622869672375519"/>
                  <c:y val="3.1474205142726426E-2"/>
                </c:manualLayout>
              </c:layout>
              <c:tx>
                <c:rich>
                  <a:bodyPr/>
                  <a:lstStyle/>
                  <a:p>
                    <a:pPr>
                      <a:defRPr sz="2800"/>
                    </a:pPr>
                    <a:r>
                      <a:rPr lang="ru-RU" dirty="0" smtClean="0"/>
                      <a:t>24,5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6740962119700904E-2"/>
                  <c:y val="-1.4085621028576597E-2"/>
                </c:manualLayout>
              </c:layout>
              <c:tx>
                <c:rich>
                  <a:bodyPr/>
                  <a:lstStyle/>
                  <a:p>
                    <a:pPr>
                      <a:defRPr sz="2800"/>
                    </a:pPr>
                    <a:r>
                      <a:rPr lang="ru-RU" dirty="0" smtClean="0"/>
                      <a:t>1,8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6214185233652953"/>
                  <c:y val="-7.5708714535263941E-2"/>
                </c:manualLayout>
              </c:layout>
              <c:tx>
                <c:rich>
                  <a:bodyPr/>
                  <a:lstStyle/>
                  <a:p>
                    <a:r>
                      <a:rPr lang="ru-RU" sz="2800" dirty="0" smtClean="0"/>
                      <a:t>73,7</a:t>
                    </a:r>
                    <a:r>
                      <a:rPr lang="en-US" sz="2800" dirty="0" smtClean="0"/>
                      <a:t>%</a:t>
                    </a:r>
                    <a:endParaRPr lang="en-US" sz="2800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49.659242697871733</c:v>
                </c:pt>
                <c:pt idx="1">
                  <c:v>3.0071274268517207</c:v>
                </c:pt>
                <c:pt idx="2">
                  <c:v>47.333629875276536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15492742515926"/>
          <c:y val="0.467212812102202"/>
          <c:w val="0.32439664836401927"/>
          <c:h val="0.44822624803049282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spPr>
    <a:gradFill rotWithShape="1">
      <a:gsLst>
        <a:gs pos="0">
          <a:schemeClr val="accent6">
            <a:tint val="15000"/>
            <a:satMod val="250000"/>
          </a:schemeClr>
        </a:gs>
        <a:gs pos="49000">
          <a:schemeClr val="accent6">
            <a:tint val="50000"/>
            <a:satMod val="200000"/>
          </a:schemeClr>
        </a:gs>
        <a:gs pos="49100">
          <a:schemeClr val="accent6">
            <a:tint val="64000"/>
            <a:satMod val="160000"/>
          </a:schemeClr>
        </a:gs>
        <a:gs pos="92000">
          <a:schemeClr val="accent6">
            <a:tint val="50000"/>
            <a:satMod val="200000"/>
          </a:schemeClr>
        </a:gs>
        <a:gs pos="100000">
          <a:schemeClr val="accent6">
            <a:tint val="43000"/>
            <a:satMod val="190000"/>
          </a:schemeClr>
        </a:gs>
      </a:gsLst>
      <a:lin ang="5400000" scaled="1"/>
    </a:gradFill>
    <a:ln w="11430" cap="flat" cmpd="sng" algn="ctr">
      <a:solidFill>
        <a:schemeClr val="accent6"/>
      </a:solidFill>
      <a:prstDash val="solid"/>
    </a:ln>
    <a:effectLst>
      <a:outerShdw blurRad="50800" dist="25000" dir="5400000" rotWithShape="0">
        <a:schemeClr val="accent6">
          <a:shade val="30000"/>
          <a:satMod val="150000"/>
          <a:alpha val="38000"/>
        </a:scheme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hPercent val="10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34503725508232874"/>
          <c:w val="0.92537001782431372"/>
          <c:h val="0.613668995692568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 Асиновского муниципального района на 2025 год - 305002,5 тыс. рублей</c:v>
                </c:pt>
              </c:strCache>
            </c:strRef>
          </c:tx>
          <c:explosion val="27"/>
          <c:dPt>
            <c:idx val="0"/>
            <c:bubble3D val="0"/>
            <c:spPr>
              <a:solidFill>
                <a:srgbClr val="FF99FF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0000FF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59,2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20,1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9521823119348359E-3"/>
                  <c:y val="8.810836969520048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4,8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0582404789234488"/>
                  <c:y val="-2.513668195798154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3,7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3.0198447138311078E-2"/>
                  <c:y val="1.971539756752108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</c:v>
                </c:pt>
                <c:pt idx="1">
                  <c:v>упрощеная система налогообложения</c:v>
                </c:pt>
                <c:pt idx="2">
                  <c:v>патентная система налогообложения</c:v>
                </c:pt>
                <c:pt idx="3">
                  <c:v>госпошлина</c:v>
                </c:pt>
                <c:pt idx="4">
                  <c:v>остальные налоговые доходы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249749.9</c:v>
                </c:pt>
                <c:pt idx="1">
                  <c:v>30063.599999999999</c:v>
                </c:pt>
                <c:pt idx="2">
                  <c:v>10141.799999999999</c:v>
                </c:pt>
                <c:pt idx="3">
                  <c:v>10000</c:v>
                </c:pt>
                <c:pt idx="4">
                  <c:v>5047.200000000008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0.16151732971247812"/>
          <c:y val="1.2072206468746113E-2"/>
          <c:w val="0.79041740683778139"/>
          <c:h val="0.25634953355257478"/>
        </c:manualLayout>
      </c:layout>
      <c:overlay val="0"/>
      <c:txPr>
        <a:bodyPr/>
        <a:lstStyle/>
        <a:p>
          <a:pPr>
            <a:defRPr sz="2000">
              <a:latin typeface="Bookman Old Style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accent3">
        <a:lumMod val="40000"/>
        <a:lumOff val="60000"/>
      </a:schemeClr>
    </a:solidFill>
    <a:ln>
      <a:solidFill>
        <a:schemeClr val="accent3">
          <a:lumMod val="75000"/>
        </a:schemeClr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36909905974603124"/>
          <c:w val="1"/>
          <c:h val="0.6062128018279655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9"/>
          <c:dPt>
            <c:idx val="0"/>
            <c:bubble3D val="0"/>
            <c:spPr>
              <a:solidFill>
                <a:srgbClr val="FF660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rgbClr val="CC0099"/>
              </a:solidFill>
            </c:spPr>
          </c:dPt>
          <c:dPt>
            <c:idx val="3"/>
            <c:bubble3D val="0"/>
            <c:spPr>
              <a:solidFill>
                <a:srgbClr val="0000FF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63,2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18,0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2561615200126967E-3"/>
                  <c:y val="-9.770326755224474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10,7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5.323963903431414E-3"/>
                  <c:y val="2.142695246419253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8,1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</c:v>
                </c:pt>
                <c:pt idx="1">
                  <c:v>доходы от оказания платных услуг и компенсации затрат государства</c:v>
                </c:pt>
                <c:pt idx="2">
                  <c:v>штрафы, санкции, возмещение ущерба</c:v>
                </c:pt>
                <c:pt idx="3">
                  <c:v>остальные неналоговые доходы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11132.3</c:v>
                </c:pt>
                <c:pt idx="1">
                  <c:v>2600</c:v>
                </c:pt>
                <c:pt idx="2">
                  <c:v>2722.2</c:v>
                </c:pt>
                <c:pt idx="3">
                  <c:v>2015.0000000000009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0.10295139374935842"/>
          <c:y val="0"/>
          <c:w val="0.84649777895984402"/>
          <c:h val="0.31518738156700299"/>
        </c:manualLayout>
      </c:layout>
      <c:overlay val="0"/>
      <c:txPr>
        <a:bodyPr/>
        <a:lstStyle/>
        <a:p>
          <a:pPr>
            <a:defRPr sz="1600">
              <a:latin typeface="Bookman Old Style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accent5">
        <a:lumMod val="40000"/>
        <a:lumOff val="60000"/>
      </a:schemeClr>
    </a:solidFill>
    <a:ln>
      <a:solidFill>
        <a:schemeClr val="accent5">
          <a:lumMod val="75000"/>
        </a:schemeClr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6805074224467717"/>
          <c:y val="8.2442338858292703E-4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761006289308172E-2"/>
          <c:y val="9.6040089420391314E-2"/>
          <c:w val="0.87489773683950511"/>
          <c:h val="0.89823130399324458"/>
        </c:manualLayout>
      </c:layout>
      <c:pie3DChart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00B050"/>
              </a:solidFill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61,9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9,2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1720313622128824"/>
                  <c:y val="-9.762951422905873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28,6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7448183402206292E-3"/>
                  <c:y val="-1.043402584897974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0,0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0,2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numRef>
              <c:f>Лист1!$A$2:$A$6</c:f>
              <c:numCache>
                <c:formatCode>General</c:formatCode>
                <c:ptCount val="5"/>
              </c:numCache>
            </c:num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120636.3</c:v>
                </c:pt>
                <c:pt idx="1">
                  <c:v>45141.3</c:v>
                </c:pt>
                <c:pt idx="2">
                  <c:v>98835.9</c:v>
                </c:pt>
                <c:pt idx="3">
                  <c:v>492.4</c:v>
                </c:pt>
                <c:pt idx="4">
                  <c:v>25612.93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559126487986627"/>
          <c:y val="2.3818312143243286E-2"/>
          <c:w val="0.50440868328958965"/>
          <c:h val="0.952620785147731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18,5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0,</a:t>
                    </a:r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0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0,5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06753414240376E-3"/>
                  <c:y val="-2.1912207607884735E-2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1800" dirty="0">
                        <a:latin typeface="Times New Roman" pitchFamily="18" charset="0"/>
                        <a:cs typeface="Times New Roman" pitchFamily="18" charset="0"/>
                      </a:rPr>
                      <a:t>
</a:t>
                    </a:r>
                    <a:r>
                      <a:rPr lang="ru-RU" sz="1800" dirty="0" smtClean="0">
                        <a:latin typeface="Times New Roman" pitchFamily="18" charset="0"/>
                        <a:cs typeface="Times New Roman" pitchFamily="18" charset="0"/>
                      </a:rPr>
                      <a:t>5,0%</a:t>
                    </a:r>
                    <a:endParaRPr lang="ru-RU" sz="1800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2,3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0,2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43,5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8906753414240376E-3"/>
                  <c:y val="4.320458254337552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13,3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0,1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0,3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2,6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13,1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0,</a:t>
                    </a:r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6</a:t>
                    </a:r>
                    <a:r>
                      <a:rPr lang="en-US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</c:v>
                </c:pt>
                <c:pt idx="3">
                  <c:v>Национальная экономика </c:v>
                </c:pt>
                <c:pt idx="4">
                  <c:v>ЖКХ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</c:v>
                </c:pt>
                <c:pt idx="8">
                  <c:v>Здравоохранение</c:v>
                </c:pt>
                <c:pt idx="9">
                  <c:v>Социальная политика</c:v>
                </c:pt>
                <c:pt idx="10">
                  <c:v>Физическая культура и спорт</c:v>
                </c:pt>
                <c:pt idx="11">
                  <c:v>Межбюджетные трансферты </c:v>
                </c:pt>
                <c:pt idx="12">
                  <c:v>Обслуживание муниципального долга</c:v>
                </c:pt>
              </c:strCache>
            </c:strRef>
          </c:cat>
          <c:val>
            <c:numRef>
              <c:f>Лист1!$B$2:$B$14</c:f>
              <c:numCache>
                <c:formatCode>0.00%</c:formatCode>
                <c:ptCount val="13"/>
                <c:pt idx="0">
                  <c:v>0.16060159711592301</c:v>
                </c:pt>
                <c:pt idx="1">
                  <c:v>1.4937143752233415E-4</c:v>
                </c:pt>
                <c:pt idx="2">
                  <c:v>4.8965284965932446E-3</c:v>
                </c:pt>
                <c:pt idx="3">
                  <c:v>5.0264368358064186E-2</c:v>
                </c:pt>
                <c:pt idx="4">
                  <c:v>2.2351278037786429E-2</c:v>
                </c:pt>
                <c:pt idx="5">
                  <c:v>3.5740435792496715E-3</c:v>
                </c:pt>
                <c:pt idx="6">
                  <c:v>0.33680326502062996</c:v>
                </c:pt>
                <c:pt idx="7">
                  <c:v>0.13161990353161046</c:v>
                </c:pt>
                <c:pt idx="8">
                  <c:v>9.9580958348222766E-4</c:v>
                </c:pt>
                <c:pt idx="9">
                  <c:v>2.8646122351505417E-3</c:v>
                </c:pt>
                <c:pt idx="10">
                  <c:v>0.10269593370948712</c:v>
                </c:pt>
                <c:pt idx="11">
                  <c:v>0.17490014477909566</c:v>
                </c:pt>
                <c:pt idx="12">
                  <c:v>8.2831441154051708E-3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602 524,83</c:v>
                </c:pt>
              </c:strCache>
            </c:strRef>
          </c:tx>
          <c:invertIfNegative val="0"/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</c:v>
                </c:pt>
                <c:pt idx="3">
                  <c:v>Национальная экономика </c:v>
                </c:pt>
                <c:pt idx="4">
                  <c:v>ЖКХ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</c:v>
                </c:pt>
                <c:pt idx="8">
                  <c:v>Здравоохранение</c:v>
                </c:pt>
                <c:pt idx="9">
                  <c:v>Социальная политика</c:v>
                </c:pt>
                <c:pt idx="10">
                  <c:v>Физическая культура и спорт</c:v>
                </c:pt>
                <c:pt idx="11">
                  <c:v>Межбюджетные трансферты </c:v>
                </c:pt>
                <c:pt idx="12">
                  <c:v>Обслуживание муниципального долга</c:v>
                </c:pt>
              </c:strCache>
            </c:strRef>
          </c:cat>
          <c:val>
            <c:numRef>
              <c:f>Лист1!$C$2:$C$14</c:f>
              <c:numCache>
                <c:formatCode>#,##0.00</c:formatCode>
                <c:ptCount val="13"/>
                <c:pt idx="0">
                  <c:v>96766.45</c:v>
                </c:pt>
                <c:pt idx="1">
                  <c:v>90</c:v>
                </c:pt>
                <c:pt idx="2">
                  <c:v>2950.28</c:v>
                </c:pt>
                <c:pt idx="3">
                  <c:v>30285.53</c:v>
                </c:pt>
                <c:pt idx="4">
                  <c:v>13467.2</c:v>
                </c:pt>
                <c:pt idx="5">
                  <c:v>2153.4499999999998</c:v>
                </c:pt>
                <c:pt idx="6">
                  <c:v>202932.33</c:v>
                </c:pt>
                <c:pt idx="7">
                  <c:v>79304.259999999995</c:v>
                </c:pt>
                <c:pt idx="8">
                  <c:v>600</c:v>
                </c:pt>
                <c:pt idx="9">
                  <c:v>1726</c:v>
                </c:pt>
                <c:pt idx="10">
                  <c:v>61876.85</c:v>
                </c:pt>
                <c:pt idx="11">
                  <c:v>105381.68</c:v>
                </c:pt>
                <c:pt idx="12">
                  <c:v>4990.8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579072"/>
        <c:axId val="108577536"/>
      </c:barChart>
      <c:valAx>
        <c:axId val="108577536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one"/>
        <c:crossAx val="108579072"/>
        <c:crosses val="autoZero"/>
        <c:crossBetween val="between"/>
      </c:valAx>
      <c:catAx>
        <c:axId val="108579072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crossAx val="10857753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353D9-8433-4D8E-86FC-392ADCE1CDAF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E0CB5-0E97-4184-96D3-F7A9C4CD803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34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E0CB5-0E97-4184-96D3-F7A9C4CD803D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E0CB5-0E97-4184-96D3-F7A9C4CD803D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E0CB5-0E97-4184-96D3-F7A9C4CD803D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D6CF3B-B9F0-4116-BC09-D600605E07AC}" type="datetimeFigureOut">
              <a:rPr lang="ru-RU" smtClean="0"/>
              <a:pPr/>
              <a:t>22.04.2026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8A4E42-7273-4E21-BD63-233CF96D4BE6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692696"/>
            <a:ext cx="9001156" cy="2895600"/>
          </a:xfrm>
        </p:spPr>
        <p:txBody>
          <a:bodyPr/>
          <a:lstStyle/>
          <a:p>
            <a:pPr algn="ctr"/>
            <a:r>
              <a:rPr lang="ru-RU" sz="6000" dirty="0" smtClean="0">
                <a:solidFill>
                  <a:srgbClr val="FFFF00"/>
                </a:solidFill>
                <a:latin typeface="Bookman Old Style" pitchFamily="18" charset="0"/>
              </a:rPr>
              <a:t>БЮДЖЕТ ДЛЯ ГРАЖДАН</a:t>
            </a:r>
            <a:endParaRPr lang="ru-RU" sz="600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4000504"/>
            <a:ext cx="7686546" cy="200026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Bookman Old Style" pitchFamily="18" charset="0"/>
              </a:rPr>
              <a:t>Бюджет  Асиновского муниципального района Томской области на 2026 год и плановый период 2027 и 2028 годов</a:t>
            </a:r>
          </a:p>
          <a:p>
            <a:pPr algn="ctr"/>
            <a:endParaRPr lang="ru-RU" b="1" dirty="0" smtClean="0">
              <a:solidFill>
                <a:srgbClr val="000099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Утверждён решением Думы Асиновского района от 18.12.2025г. № 36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256_7dfd11db55d9c1694cc84a8bea8aae5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764704"/>
            <a:ext cx="1155532" cy="165951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8501122" cy="82294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Bookman Old Style" pitchFamily="18" charset="0"/>
              </a:rPr>
              <a:t>Доходы бюджета района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AutoShape 5"/>
          <p:cNvSpPr>
            <a:spLocks noGrp="1" noChangeArrowheads="1"/>
          </p:cNvSpPr>
          <p:nvPr>
            <p:ph idx="1"/>
          </p:nvPr>
        </p:nvSpPr>
        <p:spPr bwMode="auto">
          <a:xfrm>
            <a:off x="2786050" y="1643050"/>
            <a:ext cx="3786214" cy="100013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 lIns="126000" rIns="126000" anchor="ctr">
            <a:normAutofit/>
          </a:bodyPr>
          <a:lstStyle/>
          <a:p>
            <a:pPr algn="ctr">
              <a:buNone/>
            </a:pPr>
            <a:r>
              <a:rPr lang="ru-RU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Доходы бюджета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143240" y="3500438"/>
            <a:ext cx="2728913" cy="23034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/>
            <a:r>
              <a:rPr lang="ru-RU" sz="1600" b="1" dirty="0">
                <a:solidFill>
                  <a:srgbClr val="CC0099"/>
                </a:solidFill>
              </a:rPr>
              <a:t>Неналоговые доходы </a:t>
            </a:r>
            <a:r>
              <a:rPr lang="ru-RU" sz="1600" b="1" dirty="0" smtClean="0">
                <a:solidFill>
                  <a:srgbClr val="CC0099"/>
                </a:solidFill>
              </a:rPr>
              <a:t>– поступления </a:t>
            </a:r>
            <a:r>
              <a:rPr lang="ru-RU" sz="1600" b="1" dirty="0">
                <a:solidFill>
                  <a:srgbClr val="CC0099"/>
                </a:solidFill>
              </a:rPr>
              <a:t>от уплаты </a:t>
            </a:r>
            <a:r>
              <a:rPr lang="ru-RU" sz="1600" b="1" dirty="0" smtClean="0">
                <a:solidFill>
                  <a:srgbClr val="CC0099"/>
                </a:solidFill>
              </a:rPr>
              <a:t>арендных платежей, </a:t>
            </a:r>
            <a:r>
              <a:rPr lang="ru-RU" sz="1600" b="1" dirty="0">
                <a:solidFill>
                  <a:srgbClr val="CC0099"/>
                </a:solidFill>
              </a:rPr>
              <a:t>сборов, установленных законодательством РФ и штрафов за нарушение законодательства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14282" y="3500438"/>
            <a:ext cx="2703512" cy="2308225"/>
          </a:xfrm>
          <a:prstGeom prst="rect">
            <a:avLst/>
          </a:prstGeom>
          <a:gradFill>
            <a:gsLst>
              <a:gs pos="0">
                <a:srgbClr val="92D050"/>
              </a:gs>
              <a:gs pos="68000">
                <a:schemeClr val="accent1">
                  <a:tint val="86000"/>
                  <a:satMod val="115000"/>
                </a:schemeClr>
              </a:gs>
              <a:gs pos="100000">
                <a:schemeClr val="accent1">
                  <a:tint val="50000"/>
                  <a:satMod val="15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000" tIns="0" rIns="108000" bIns="0" anchor="ctr"/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Налоговые доходы – поступления в бюджет от уплаты налогов, установленных Налоговым кодексом РФ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000760" y="3500438"/>
            <a:ext cx="2887662" cy="23161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108000" tIns="0" rIns="108000" bIns="0" anchor="ctr"/>
          <a:lstStyle/>
          <a:p>
            <a:pPr algn="ctr"/>
            <a:r>
              <a:rPr lang="ru-RU" sz="1600" b="1" dirty="0">
                <a:solidFill>
                  <a:srgbClr val="0000FF"/>
                </a:solidFill>
              </a:rPr>
              <a:t>Безвозмездные поступления - это финансовая помощь из бюджетов других уровней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 rot="7897213">
            <a:off x="1130910" y="2382880"/>
            <a:ext cx="1611312" cy="882650"/>
          </a:xfrm>
          <a:prstGeom prst="curvedUpArrow">
            <a:avLst>
              <a:gd name="adj1" fmla="val 33789"/>
              <a:gd name="adj2" fmla="val 72700"/>
              <a:gd name="adj3" fmla="val 74671"/>
            </a:avLst>
          </a:prstGeom>
          <a:solidFill>
            <a:srgbClr val="CCFFCC"/>
          </a:solidFill>
          <a:ln w="1905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 rot="2313247">
            <a:off x="6603093" y="2454914"/>
            <a:ext cx="1701800" cy="694126"/>
          </a:xfrm>
          <a:prstGeom prst="curvedDownArrow">
            <a:avLst>
              <a:gd name="adj1" fmla="val 49229"/>
              <a:gd name="adj2" fmla="val 98704"/>
              <a:gd name="adj3" fmla="val 83417"/>
            </a:avLst>
          </a:prstGeom>
          <a:solidFill>
            <a:srgbClr val="3333FF"/>
          </a:solidFill>
          <a:ln w="1905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4286248" y="2786058"/>
            <a:ext cx="766763" cy="4921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0066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 dirty="0">
              <a:solidFill>
                <a:srgbClr val="CC0099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Структура доходов бюджета Асиновского муниципального района 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519436"/>
              </p:ext>
            </p:extLst>
          </p:nvPr>
        </p:nvGraphicFramePr>
        <p:xfrm>
          <a:off x="467544" y="2420888"/>
          <a:ext cx="8229600" cy="3555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365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2026</a:t>
                      </a:r>
                      <a:endParaRPr lang="ru-RU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всего </a:t>
                      </a:r>
                    </a:p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664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 373,3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Bookman Old Style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733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  <a:endParaRPr lang="ru-RU" sz="2400" b="1" dirty="0">
                        <a:solidFill>
                          <a:srgbClr val="6600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163 135,0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Bookman Old Style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733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  <a:endParaRPr lang="ru-RU" sz="2400" b="1" dirty="0">
                        <a:solidFill>
                          <a:srgbClr val="6600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11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655,8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Bookman Old Style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733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2400" b="1" dirty="0">
                        <a:solidFill>
                          <a:srgbClr val="6600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489 582,5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86766" cy="6086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Доходы на 2026 год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842272"/>
              </p:ext>
            </p:extLst>
          </p:nvPr>
        </p:nvGraphicFramePr>
        <p:xfrm>
          <a:off x="395536" y="1484784"/>
          <a:ext cx="8572530" cy="4956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358246" cy="8572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Налоговые доходы Асиновского муниципального района на 2026 год – 163 135,0 тыс. рублей</a:t>
            </a:r>
            <a:endParaRPr lang="ru-RU" sz="24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175782"/>
              </p:ext>
            </p:extLst>
          </p:nvPr>
        </p:nvGraphicFramePr>
        <p:xfrm>
          <a:off x="467544" y="1556792"/>
          <a:ext cx="857256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58204" cy="114298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Неналоговые доходы Асиновского муниципального района на 2026 год – 11 </a:t>
            </a: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655,8 </a:t>
            </a: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2400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184695"/>
              </p:ext>
            </p:extLst>
          </p:nvPr>
        </p:nvGraphicFramePr>
        <p:xfrm>
          <a:off x="214282" y="1357298"/>
          <a:ext cx="8572560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в бюджет Асиновского муниципального района на 2026 год – </a:t>
            </a: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489 582,5</a:t>
            </a: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тыс.рублей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467200"/>
              </p:ext>
            </p:extLst>
          </p:nvPr>
        </p:nvGraphicFramePr>
        <p:xfrm>
          <a:off x="467544" y="2852936"/>
          <a:ext cx="8229600" cy="265320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4146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поступлений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Сумма </a:t>
                      </a:r>
                      <a:endParaRPr lang="ru-RU" dirty="0"/>
                    </a:p>
                  </a:txBody>
                  <a:tcPr/>
                </a:tc>
              </a:tr>
              <a:tr h="414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дотация</a:t>
                      </a:r>
                      <a:r>
                        <a:rPr lang="ru-RU" sz="160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выравнивание бюджетной обеспеченности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303 293,3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414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субвенция по расчету и предоставлению дотаций поселениям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45 275,3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414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дотация на сбалансированность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139 938,7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414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1 075,2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414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в бюджет Асиновского муниципального района</a:t>
            </a:r>
            <a:br>
              <a:rPr lang="ru-RU" sz="1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на 2026 год – </a:t>
            </a:r>
            <a:r>
              <a:rPr lang="ru-RU" sz="18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489 582,5 </a:t>
            </a:r>
            <a:r>
              <a:rPr lang="ru-RU" sz="1800" b="1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1800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628800"/>
            <a:ext cx="2962672" cy="46958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fontAlgn="b">
              <a:buNone/>
            </a:pPr>
            <a:r>
              <a:rPr lang="ru-RU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    дотация на выравнивание бюджетной обеспеченности</a:t>
            </a:r>
          </a:p>
          <a:p>
            <a:pPr fontAlgn="b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субвенция по расчету и предоставлению дотации поселениям  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">
              <a:buNone/>
            </a:pPr>
            <a:r>
              <a:rPr lang="ru-RU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   дотация на сбалансированность 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прочие безвозмездные</a:t>
            </a:r>
          </a:p>
          <a:p>
            <a:pPr fontAlgn="b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поступления</a:t>
            </a:r>
          </a:p>
          <a:p>
            <a:pPr fontAlgn="b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межбюджетные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трансферты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0750919"/>
              </p:ext>
            </p:extLst>
          </p:nvPr>
        </p:nvGraphicFramePr>
        <p:xfrm>
          <a:off x="3707904" y="1628800"/>
          <a:ext cx="543609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Овал 4"/>
          <p:cNvSpPr/>
          <p:nvPr/>
        </p:nvSpPr>
        <p:spPr>
          <a:xfrm>
            <a:off x="467544" y="1772816"/>
            <a:ext cx="216024" cy="21602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67544" y="2996952"/>
            <a:ext cx="216024" cy="2160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67544" y="4005064"/>
            <a:ext cx="216024" cy="21602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67544" y="4725144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71343" y="5318919"/>
            <a:ext cx="216024" cy="21602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07157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2"/>
                </a:solidFill>
                <a:latin typeface="Bookman Old Style" pitchFamily="18" charset="0"/>
              </a:rPr>
              <a:t>Основные мероприятия </a:t>
            </a:r>
            <a:br>
              <a:rPr lang="ru-RU" sz="2800" b="1" dirty="0" smtClean="0">
                <a:solidFill>
                  <a:schemeClr val="accent2"/>
                </a:solidFill>
                <a:latin typeface="Bookman Old Style" pitchFamily="18" charset="0"/>
              </a:rPr>
            </a:br>
            <a:r>
              <a:rPr lang="ru-RU" sz="2800" b="1" dirty="0" smtClean="0">
                <a:solidFill>
                  <a:schemeClr val="accent2"/>
                </a:solidFill>
                <a:latin typeface="Bookman Old Style" pitchFamily="18" charset="0"/>
              </a:rPr>
              <a:t>по мобилизации доходов бюджета</a:t>
            </a:r>
            <a:endParaRPr lang="ru-RU" sz="2800" b="1" dirty="0"/>
          </a:p>
        </p:txBody>
      </p:sp>
      <p:sp>
        <p:nvSpPr>
          <p:cNvPr id="4" name="AutoShape 12"/>
          <p:cNvSpPr>
            <a:spLocks noGrp="1" noChangeArrowheads="1"/>
          </p:cNvSpPr>
          <p:nvPr>
            <p:ph idx="1"/>
          </p:nvPr>
        </p:nvSpPr>
        <p:spPr bwMode="auto">
          <a:xfrm>
            <a:off x="0" y="1285860"/>
            <a:ext cx="3214678" cy="2071702"/>
          </a:xfrm>
          <a:prstGeom prst="wedgeEllipseCallout">
            <a:avLst>
              <a:gd name="adj1" fmla="val 63111"/>
              <a:gd name="adj2" fmla="val 49269"/>
            </a:avLst>
          </a:prstGeom>
          <a:solidFill>
            <a:srgbClr val="CCFFCC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/>
          <a:p>
            <a:pPr algn="ctr">
              <a:buNone/>
            </a:pPr>
            <a:r>
              <a:rPr lang="ru-RU" sz="1150" b="1" dirty="0">
                <a:solidFill>
                  <a:srgbClr val="660033"/>
                </a:solidFill>
                <a:latin typeface="Bookman Old Style" pitchFamily="18" charset="0"/>
              </a:rPr>
              <a:t>Работа </a:t>
            </a:r>
            <a:r>
              <a:rPr lang="ru-RU" sz="1150" b="1" dirty="0" smtClean="0">
                <a:solidFill>
                  <a:srgbClr val="660033"/>
                </a:solidFill>
                <a:latin typeface="Bookman Old Style" pitchFamily="18" charset="0"/>
              </a:rPr>
              <a:t>с организациями, выплачивающими </a:t>
            </a:r>
            <a:r>
              <a:rPr lang="ru-RU" sz="1150" b="1" dirty="0">
                <a:solidFill>
                  <a:srgbClr val="660033"/>
                </a:solidFill>
                <a:latin typeface="Bookman Old Style" pitchFamily="18" charset="0"/>
              </a:rPr>
              <a:t>заработную плату работникам ниже прожиточного минимума и использующими «конвертные» </a:t>
            </a:r>
            <a:r>
              <a:rPr lang="ru-RU" sz="1150" b="1" dirty="0" smtClean="0">
                <a:solidFill>
                  <a:srgbClr val="660033"/>
                </a:solidFill>
                <a:latin typeface="Bookman Old Style" pitchFamily="18" charset="0"/>
              </a:rPr>
              <a:t>зарплатные </a:t>
            </a:r>
            <a:r>
              <a:rPr lang="ru-RU" sz="1150" b="1" dirty="0">
                <a:solidFill>
                  <a:srgbClr val="660033"/>
                </a:solidFill>
                <a:latin typeface="Bookman Old Style" pitchFamily="18" charset="0"/>
              </a:rPr>
              <a:t>схемы 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1857364"/>
            <a:ext cx="1915776" cy="2155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AutoShape 14"/>
          <p:cNvSpPr>
            <a:spLocks noChangeArrowheads="1"/>
          </p:cNvSpPr>
          <p:nvPr/>
        </p:nvSpPr>
        <p:spPr bwMode="auto">
          <a:xfrm>
            <a:off x="500034" y="4357694"/>
            <a:ext cx="2865439" cy="1500198"/>
          </a:xfrm>
          <a:prstGeom prst="wedgeEllipseCallout">
            <a:avLst>
              <a:gd name="adj1" fmla="val 59699"/>
              <a:gd name="adj2" fmla="val -87616"/>
            </a:avLst>
          </a:prstGeom>
          <a:solidFill>
            <a:srgbClr val="CCFFCC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/>
            <a:r>
              <a:rPr lang="ru-RU" sz="1200" b="1" dirty="0">
                <a:solidFill>
                  <a:srgbClr val="660033"/>
                </a:solidFill>
                <a:latin typeface="Bookman Old Style" pitchFamily="18" charset="0"/>
              </a:rPr>
              <a:t>Проведение мероприятий, направленных на снижение недоимки по </a:t>
            </a:r>
            <a:r>
              <a:rPr lang="ru-RU" sz="1200" b="1" dirty="0" smtClean="0">
                <a:solidFill>
                  <a:srgbClr val="660033"/>
                </a:solidFill>
                <a:latin typeface="Bookman Old Style" pitchFamily="18" charset="0"/>
              </a:rPr>
              <a:t>неналоговым </a:t>
            </a:r>
            <a:r>
              <a:rPr lang="ru-RU" sz="1200" b="1" dirty="0">
                <a:solidFill>
                  <a:srgbClr val="660033"/>
                </a:solidFill>
                <a:latin typeface="Bookman Old Style" pitchFamily="18" charset="0"/>
              </a:rPr>
              <a:t>платежам</a:t>
            </a: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5572132" y="3429000"/>
            <a:ext cx="3357554" cy="3235122"/>
          </a:xfrm>
          <a:prstGeom prst="wedgeEllipseCallout">
            <a:avLst>
              <a:gd name="adj1" fmla="val -58486"/>
              <a:gd name="adj2" fmla="val -103583"/>
            </a:avLst>
          </a:prstGeom>
          <a:solidFill>
            <a:srgbClr val="CCFFCC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150" b="1" dirty="0" smtClean="0">
                <a:solidFill>
                  <a:srgbClr val="660033"/>
                </a:solidFill>
                <a:latin typeface="Bookman Old Style" pitchFamily="18" charset="0"/>
              </a:rPr>
              <a:t>Работа с администраторами доходов бюджета района, направленная на повышение качества администрирования доходных источников, повышение уровня ответственности за выполнение прогнозных показателей, снижение недоимки по администрируемым платежам</a:t>
            </a:r>
            <a:endParaRPr lang="ru-RU" sz="1150" b="1" dirty="0">
              <a:solidFill>
                <a:srgbClr val="660033"/>
              </a:solidFill>
              <a:latin typeface="Bookman Old Style" pitchFamily="18" charset="0"/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2928934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4500570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1785926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5715016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5929330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5929330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3071810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143248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1214422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142984"/>
            <a:ext cx="887412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040"/>
            <a:ext cx="9144000" cy="53719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Расходы  бюджета  района</a:t>
            </a:r>
            <a:endParaRPr lang="ru-RU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598504"/>
          </a:xfrm>
          <a:blipFill>
            <a:blip r:embed="rId2" cstate="print"/>
            <a:stretch>
              <a:fillRect/>
            </a:stretch>
          </a:blip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buNone/>
            </a:pPr>
            <a:r>
              <a:rPr lang="ru-RU" sz="18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Расходы бюджета района – денежные средства, направляемые на финансовое обеспечение задач и функций государства и местного самоуправления</a:t>
            </a:r>
            <a:r>
              <a:rPr lang="ru-RU" sz="1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357554" y="1714488"/>
            <a:ext cx="2428892" cy="107157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6000" rIns="12600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Классификация расходов</a:t>
            </a: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>по признакам</a:t>
            </a:r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 rot="7897213">
            <a:off x="1499955" y="2107366"/>
            <a:ext cx="1611313" cy="1042054"/>
          </a:xfrm>
          <a:prstGeom prst="curvedUpArrow">
            <a:avLst>
              <a:gd name="adj1" fmla="val 33789"/>
              <a:gd name="adj2" fmla="val 72700"/>
              <a:gd name="adj3" fmla="val 74671"/>
            </a:avLst>
          </a:prstGeom>
          <a:solidFill>
            <a:srgbClr val="CCFFCC"/>
          </a:solidFill>
          <a:ln w="1905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 rot="2313247">
            <a:off x="5904997" y="2270814"/>
            <a:ext cx="1834599" cy="792828"/>
          </a:xfrm>
          <a:prstGeom prst="curvedDownArrow">
            <a:avLst>
              <a:gd name="adj1" fmla="val 49229"/>
              <a:gd name="adj2" fmla="val 98704"/>
              <a:gd name="adj3" fmla="val 83417"/>
            </a:avLst>
          </a:prstGeom>
          <a:solidFill>
            <a:srgbClr val="3366FF"/>
          </a:solidFill>
          <a:ln w="190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57224" y="3429000"/>
            <a:ext cx="3000396" cy="282733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000" tIns="0" rIns="108000" bIns="0" anchor="ctr"/>
          <a:lstStyle/>
          <a:p>
            <a:pPr algn="ctr"/>
            <a:r>
              <a:rPr lang="ru-RU" sz="1600" b="1" dirty="0">
                <a:solidFill>
                  <a:srgbClr val="003300"/>
                </a:solidFill>
              </a:rPr>
              <a:t>Функциональная</a:t>
            </a:r>
            <a:r>
              <a:rPr lang="ru-RU" sz="1600" dirty="0">
                <a:solidFill>
                  <a:srgbClr val="003300"/>
                </a:solidFill>
              </a:rPr>
              <a:t> классификация отражает направление средств бюджета на выполнение основных функций государства (раздел→ подраздел→ целевые статьи→ виды расходов)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00694" y="3429000"/>
            <a:ext cx="3071834" cy="282733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08000" tIns="0" rIns="108000" bIns="0" anchor="ctr"/>
          <a:lstStyle/>
          <a:p>
            <a:pPr algn="ctr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Ведомственная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классификация расходов бюджета непосредственно связана со структурой управления, она отображает группировку юридических лиц, получающих бюджетные средства (главные распорядители средств бюджета)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42862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Расходы  на 2026 год</a:t>
            </a:r>
            <a:endParaRPr lang="ru-RU" sz="32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614655"/>
              </p:ext>
            </p:extLst>
          </p:nvPr>
        </p:nvGraphicFramePr>
        <p:xfrm>
          <a:off x="214282" y="764704"/>
          <a:ext cx="8786874" cy="5879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Bookman Old Style" pitchFamily="18" charset="0"/>
              </a:rPr>
              <a:t>   </a:t>
            </a:r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Что такое бюджет?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501122" cy="535785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ru-RU" b="1" u="sng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</a:rPr>
              <a:t>БЮДЖЕТ</a:t>
            </a:r>
            <a:r>
              <a:rPr lang="ru-RU" b="1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</a:rPr>
              <a:t> </a:t>
            </a:r>
            <a:r>
              <a:rPr lang="ru-RU" b="1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(от </a:t>
            </a:r>
            <a:r>
              <a:rPr lang="ru-RU" b="1" dirty="0" err="1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старонормандского</a:t>
            </a:r>
            <a:r>
              <a:rPr lang="ru-RU" b="1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bougette</a:t>
            </a:r>
            <a:r>
              <a:rPr lang="ru-RU" b="1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кошель,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  <a:p>
            <a:pPr algn="just">
              <a:buNone/>
            </a:pPr>
            <a:endParaRPr lang="ru-RU" b="1" dirty="0" smtClean="0">
              <a:ln>
                <a:solidFill>
                  <a:srgbClr val="000099"/>
                </a:solidFill>
              </a:ln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u="sng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</a:rPr>
              <a:t>БЮДЖЕТ</a:t>
            </a:r>
            <a:r>
              <a:rPr lang="ru-RU" b="1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</a:rPr>
              <a:t> – это план доходов и расходов. Каждый житель Асиновского района является участником формирования этого плана, с одной стороны как налогоплательщик, наполняя доходы бюджета, с другой – он получает часть расходов как потребитель общественных услуг.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из бюджета муниципального района бюджетам поселений на период 2026 года </a:t>
            </a:r>
            <a:endParaRPr lang="ru-RU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656931"/>
              </p:ext>
            </p:extLst>
          </p:nvPr>
        </p:nvGraphicFramePr>
        <p:xfrm>
          <a:off x="467544" y="2996952"/>
          <a:ext cx="8229600" cy="234696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757874"/>
                <a:gridCol w="24717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Дотации на выравнивание бюджетной обеспеченности субъектов Российской Федерации и муниципальных образований</a:t>
                      </a:r>
                      <a:endParaRPr kumimoji="0" lang="ru-RU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49 816,5</a:t>
                      </a:r>
                      <a:endParaRPr kumimoji="0" lang="ru-RU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Прочие межбюджетные трансферты  общего характера</a:t>
                      </a:r>
                      <a:endParaRPr kumimoji="0" lang="ru-RU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48 693,9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(тыс.рублей)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98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510,4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429684" cy="71438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«Программная» структура расходов Асиновского муниципального района  на 2026 год</a:t>
            </a:r>
            <a:endParaRPr lang="ru-RU" sz="24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860691"/>
              </p:ext>
            </p:extLst>
          </p:nvPr>
        </p:nvGraphicFramePr>
        <p:xfrm>
          <a:off x="214310" y="1000110"/>
          <a:ext cx="8572531" cy="5220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5459"/>
                <a:gridCol w="2017072"/>
              </a:tblGrid>
              <a:tr h="6799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FF00"/>
                          </a:solidFill>
                          <a:latin typeface="Times New Roman"/>
                        </a:rPr>
                        <a:t>НАИМЕНОВАНИЕ ПРОГРАММЫ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FFFF00"/>
                          </a:solidFill>
                          <a:latin typeface="Times New Roman"/>
                        </a:rPr>
                        <a:t>2026 ГОД</a:t>
                      </a:r>
                      <a:endParaRPr lang="ru-RU" sz="1600" b="1" i="0" u="none" strike="noStrike" dirty="0">
                        <a:solidFill>
                          <a:srgbClr val="FFFF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170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CC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РАСХОДОВ:</a:t>
                      </a:r>
                      <a:r>
                        <a:rPr lang="ru-RU" sz="1400" b="1" i="0" u="none" strike="noStrike" dirty="0">
                          <a:solidFill>
                            <a:srgbClr val="CC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400" b="1" i="0" u="none" strike="noStrike" dirty="0">
                          <a:solidFill>
                            <a:srgbClr val="CC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400" b="1" i="0" u="none" strike="noStrike" dirty="0">
                        <a:solidFill>
                          <a:srgbClr val="CC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C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491 175,2</a:t>
                      </a:r>
                      <a:endParaRPr lang="ru-RU" sz="1800" b="1" dirty="0">
                        <a:solidFill>
                          <a:srgbClr val="CC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99869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культуры и туризма в Асиновском районе»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75 575,6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физической культуры и спорта в Асиновском районе»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16 875,1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молодежной политики в Асиновском районе на»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1 030,0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«Социально – демографическое развитие Асиновского района»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910,0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703248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«Повышение безопасности населения Асиновского района»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3 275,0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7545088"/>
              </p:ext>
            </p:extLst>
          </p:nvPr>
        </p:nvGraphicFramePr>
        <p:xfrm>
          <a:off x="285720" y="642918"/>
          <a:ext cx="8496945" cy="5460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7665"/>
                <a:gridCol w="1999280"/>
              </a:tblGrid>
              <a:tr h="690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FF00"/>
                          </a:solidFill>
                          <a:latin typeface="Times New Roman"/>
                        </a:rPr>
                        <a:t>НАИМЕНОВАНИЕ ПРОГРАММЫ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FFFF00"/>
                          </a:solidFill>
                          <a:latin typeface="Times New Roman"/>
                        </a:rPr>
                        <a:t>2026</a:t>
                      </a:r>
                      <a:r>
                        <a:rPr lang="ru-RU" sz="1600" b="1" i="0" u="none" strike="noStrike" baseline="0" dirty="0" smtClean="0">
                          <a:solidFill>
                            <a:srgbClr val="FFFF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0" u="none" strike="noStrike" dirty="0" smtClean="0">
                          <a:solidFill>
                            <a:srgbClr val="FFFF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0" u="none" strike="noStrike" dirty="0">
                          <a:solidFill>
                            <a:srgbClr val="FFFF00"/>
                          </a:solidFill>
                          <a:latin typeface="Times New Roman"/>
                        </a:rPr>
                        <a:t>ГОД</a:t>
                      </a:r>
                    </a:p>
                  </a:txBody>
                  <a:tcPr marL="9525" marR="9525" marT="9525" marB="0" anchor="ctr"/>
                </a:tc>
              </a:tr>
              <a:tr h="722472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малых форм хозяйствования муниципального образования  «Асиновский район»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700,0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910927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транспортной системы в Асиновском районе»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29 </a:t>
                      </a:r>
                      <a:r>
                        <a:rPr lang="ru-RU" sz="1800" b="0" i="0" u="none" strike="noStrike" dirty="0" smtClean="0">
                          <a:latin typeface="Times New Roman"/>
                        </a:rPr>
                        <a:t>277,1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198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предпринимательства в Асиновском районе»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555,0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962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коммунальной инфраструктуры в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12 719,8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13538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«Формирование современной  среды населенных пунктов на территории муниципального образования «Асиновский район»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800,0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06152"/>
              </p:ext>
            </p:extLst>
          </p:nvPr>
        </p:nvGraphicFramePr>
        <p:xfrm>
          <a:off x="357158" y="857232"/>
          <a:ext cx="8425507" cy="4669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6227"/>
                <a:gridCol w="1999280"/>
              </a:tblGrid>
              <a:tr h="5009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FF00"/>
                          </a:solidFill>
                          <a:latin typeface="Times New Roman"/>
                        </a:rPr>
                        <a:t>НАИМЕНОВАНИЕ ПРОГРАММЫ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FFFF00"/>
                          </a:solidFill>
                          <a:latin typeface="Times New Roman"/>
                        </a:rPr>
                        <a:t>2026 ГОД</a:t>
                      </a:r>
                      <a:endParaRPr lang="ru-RU" sz="1600" b="1" i="0" u="none" strike="noStrike" dirty="0">
                        <a:solidFill>
                          <a:srgbClr val="FFFF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39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1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«Эффективное управление муниципальными финансами и совершенствование межбюджетных отношений в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85 274,4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94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«Обеспечение законности, правопорядка, общественной и антитеррористической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безопасности на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территорий Асиновского района»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900,0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59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образования в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районе»</a:t>
                      </a:r>
                      <a:endParaRPr lang="ru-RU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latin typeface="Times New Roman"/>
                        </a:rPr>
                        <a:t>270 234,5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902358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 anchor="ctr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Цель Муниципальной программы: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71547"/>
          <a:ext cx="8229600" cy="4889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54147">
                <a:tc>
                  <a:txBody>
                    <a:bodyPr/>
                    <a:lstStyle/>
                    <a:p>
                      <a:r>
                        <a:rPr lang="ru-RU" dirty="0" smtClean="0"/>
                        <a:t>Муниципальная</a:t>
                      </a:r>
                      <a:r>
                        <a:rPr lang="ru-RU" baseline="0" dirty="0" smtClean="0"/>
                        <a:t> программа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Цель</a:t>
                      </a:r>
                      <a:endParaRPr lang="ru-RU" dirty="0"/>
                    </a:p>
                  </a:txBody>
                  <a:tcPr/>
                </a:tc>
              </a:tr>
              <a:tr h="767557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культуры и туризма в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 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качества и доступности услуг в сфере культуры и туризма</a:t>
                      </a:r>
                      <a:endParaRPr lang="ru-RU" sz="1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физической культуры и спорта в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условий для развития физической культуры и спорта на территории Асиновского района</a:t>
                      </a:r>
                      <a:endParaRPr lang="ru-RU" sz="14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молодежной политики в Асиновском районе»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условий для развития эффективной молодежной политики в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</a:t>
                      </a:r>
                      <a:endParaRPr lang="ru-RU" sz="1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«Социально – демографическое развитие Асиновского района Томской области»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уровня и качества жизни населения Асиновского района</a:t>
                      </a:r>
                      <a:endParaRPr lang="ru-RU" sz="1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«Повышение безопасности населения Асиновского района»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уровня безопасности жизнедеятельности населения</a:t>
                      </a:r>
                      <a:endParaRPr lang="ru-RU" sz="1400" dirty="0"/>
                    </a:p>
                  </a:txBody>
                  <a:tcPr/>
                </a:tc>
              </a:tr>
              <a:tr h="502351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малых форм хозяйствования муниципального образования «Асиновский район»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благоприятных условий для развития сельскохозяйственного производства в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360311"/>
              </p:ext>
            </p:extLst>
          </p:nvPr>
        </p:nvGraphicFramePr>
        <p:xfrm>
          <a:off x="457200" y="428604"/>
          <a:ext cx="8229600" cy="5777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97122">
                <a:tc>
                  <a:txBody>
                    <a:bodyPr/>
                    <a:lstStyle/>
                    <a:p>
                      <a:r>
                        <a:rPr lang="ru-RU" dirty="0" smtClean="0"/>
                        <a:t>Муниципальная программа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Цель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3511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предпринимательства а Асиновском районе»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условий, обеспечивающих благоприятные возможности для становления и развития субъектов малого и среднего предпринимательства на территории Асиновского района </a:t>
                      </a:r>
                      <a:endParaRPr lang="ru-RU" sz="1400" dirty="0"/>
                    </a:p>
                  </a:txBody>
                  <a:tcPr/>
                </a:tc>
              </a:tr>
              <a:tr h="11612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коммунальной инфраструктуры в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инфраструктуры. Модернизация и развитие коммунальной инфраструктуры в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</a:t>
                      </a:r>
                      <a:endParaRPr lang="ru-RU" sz="1400" dirty="0"/>
                    </a:p>
                  </a:txBody>
                  <a:tcPr/>
                </a:tc>
              </a:tr>
              <a:tr h="12149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</a:t>
                      </a:r>
                      <a:r>
                        <a:rPr lang="ru-RU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«Формирование  современной  среды населенных пунктов на территории муниципального образования «Асиновский район»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качества жизни населения. Повышение качества и комфорта среды населенных пунктов на территории МО «Асиновский район»</a:t>
                      </a:r>
                      <a:endParaRPr lang="ru-RU" sz="1400" dirty="0"/>
                    </a:p>
                  </a:txBody>
                  <a:tcPr/>
                </a:tc>
              </a:tr>
              <a:tr h="15526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МП«Обеспечение законности, правопорядка, общественной и антитеррористической безопасности на территории Асиновского района»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многоуровневой системы профилактики правонарушений и наркомании, общественной и антитеррористической безопасности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377700"/>
              </p:ext>
            </p:extLst>
          </p:nvPr>
        </p:nvGraphicFramePr>
        <p:xfrm>
          <a:off x="457200" y="428605"/>
          <a:ext cx="8229600" cy="3821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02495">
                <a:tc>
                  <a:txBody>
                    <a:bodyPr/>
                    <a:lstStyle/>
                    <a:p>
                      <a:r>
                        <a:rPr lang="ru-RU" dirty="0" smtClean="0"/>
                        <a:t>Муниципальная программа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Цель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366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«Эффективное управление муниципальными финансами и совершенствование межбюджетных отношений в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Эффективное управление муниципальными финансами и совершенствование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мкжбюджетных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отношений в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 </a:t>
                      </a:r>
                      <a:endParaRPr lang="ru-RU" sz="1400" dirty="0" smtClean="0"/>
                    </a:p>
                  </a:txBody>
                  <a:tcPr/>
                </a:tc>
              </a:tr>
              <a:tr h="10255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транспортной системы в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Асиновском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районе»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эффективности транспортной системы и рост транзитного потенциала на территории Асиновского района </a:t>
                      </a:r>
                      <a:endParaRPr lang="ru-RU" sz="1400" dirty="0"/>
                    </a:p>
                  </a:txBody>
                  <a:tcPr/>
                </a:tc>
              </a:tr>
              <a:tr h="12571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МП</a:t>
                      </a:r>
                      <a:r>
                        <a:rPr lang="ru-RU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образования в Асиновском районе»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благоприятных условий для повышения качества и доступности образования, создание условий для отдыха и воспитания детей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786874" cy="85723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990099"/>
                </a:solidFill>
                <a:latin typeface="Bookman Old Style" pitchFamily="18" charset="0"/>
              </a:rPr>
              <a:t>Источники финансирования дефицита бюджета</a:t>
            </a:r>
            <a:endParaRPr lang="ru-RU" sz="2400" b="1" dirty="0">
              <a:solidFill>
                <a:srgbClr val="990099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357189" y="2071679"/>
            <a:ext cx="7643836" cy="428627"/>
          </a:xfrm>
          <a:prstGeom prst="rect">
            <a:avLst/>
          </a:prstGeom>
          <a:solidFill>
            <a:srgbClr val="99CCFF"/>
          </a:solidFill>
          <a:ln w="1587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anchor="ctr">
            <a:normAutofit fontScale="77500" lnSpcReduction="20000"/>
          </a:bodyPr>
          <a:lstStyle/>
          <a:p>
            <a:pPr algn="ctr"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Источниками финансирования дефицита бюджета района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92867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В процессе принятия и исполнения бюджета района большое значение приобретает сбалансированность доходов и расходов. Если доходы превышают расходы, то возникает </a:t>
            </a:r>
            <a:r>
              <a:rPr lang="ru-RU" sz="1600" b="1" u="sng" dirty="0" err="1" smtClean="0">
                <a:solidFill>
                  <a:srgbClr val="FF0000"/>
                </a:solidFill>
              </a:rPr>
              <a:t>профицит</a:t>
            </a:r>
            <a:r>
              <a:rPr lang="ru-RU" sz="1600" b="1" dirty="0" smtClean="0">
                <a:solidFill>
                  <a:srgbClr val="FF0000"/>
                </a:solidFill>
              </a:rPr>
              <a:t>. Но чаще всего расходы превышают доходы. В таком случае возникает </a:t>
            </a:r>
            <a:r>
              <a:rPr lang="ru-RU" sz="1600" b="1" u="sng" dirty="0" smtClean="0">
                <a:solidFill>
                  <a:srgbClr val="FF0000"/>
                </a:solidFill>
              </a:rPr>
              <a:t>дефицит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31838" y="2970213"/>
            <a:ext cx="1954212" cy="1695450"/>
          </a:xfrm>
          <a:prstGeom prst="rect">
            <a:avLst/>
          </a:prstGeom>
          <a:solidFill>
            <a:srgbClr val="CCFFCC"/>
          </a:solidFill>
          <a:ln w="1587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400" b="1" u="sng" dirty="0">
                <a:solidFill>
                  <a:srgbClr val="660033"/>
                </a:solidFill>
              </a:rPr>
              <a:t>бюджетные кредиты,</a:t>
            </a:r>
            <a:r>
              <a:rPr lang="ru-RU" sz="1400" dirty="0">
                <a:solidFill>
                  <a:srgbClr val="660033"/>
                </a:solidFill>
              </a:rPr>
              <a:t> полученные от бюджетов других уровней бюджетной системы РФ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143240" y="2928934"/>
            <a:ext cx="1992313" cy="1685925"/>
          </a:xfrm>
          <a:prstGeom prst="rect">
            <a:avLst/>
          </a:prstGeom>
          <a:solidFill>
            <a:srgbClr val="CCFFCC"/>
          </a:solidFill>
          <a:ln w="1587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400" b="1" u="sng" dirty="0">
                <a:solidFill>
                  <a:srgbClr val="660033"/>
                </a:solidFill>
              </a:rPr>
              <a:t>кредиты,</a:t>
            </a:r>
          </a:p>
          <a:p>
            <a:pPr algn="ctr"/>
            <a:r>
              <a:rPr lang="ru-RU" sz="1400" dirty="0">
                <a:solidFill>
                  <a:srgbClr val="660033"/>
                </a:solidFill>
              </a:rPr>
              <a:t> полученные от кредитных организаций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715008" y="2928934"/>
            <a:ext cx="2071702" cy="1643074"/>
          </a:xfrm>
          <a:prstGeom prst="rect">
            <a:avLst/>
          </a:prstGeom>
          <a:solidFill>
            <a:srgbClr val="CCFFCC"/>
          </a:solidFill>
          <a:ln w="1587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400" b="1" u="sng" dirty="0">
                <a:solidFill>
                  <a:srgbClr val="660033"/>
                </a:solidFill>
              </a:rPr>
              <a:t>изменение остатков</a:t>
            </a:r>
            <a:r>
              <a:rPr lang="ru-RU" sz="1000" dirty="0">
                <a:solidFill>
                  <a:srgbClr val="660033"/>
                </a:solidFill>
              </a:rPr>
              <a:t> </a:t>
            </a:r>
            <a:r>
              <a:rPr lang="ru-RU" sz="1400" dirty="0">
                <a:solidFill>
                  <a:srgbClr val="660033"/>
                </a:solidFill>
              </a:rPr>
              <a:t>средств на счетах по учету средств местного бюджета</a:t>
            </a: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1285852" y="5143512"/>
            <a:ext cx="3044825" cy="915988"/>
          </a:xfrm>
          <a:prstGeom prst="rect">
            <a:avLst/>
          </a:prstGeom>
          <a:solidFill>
            <a:srgbClr val="FFCCFF"/>
          </a:solidFill>
          <a:ln w="1587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400" b="1" u="sng" dirty="0">
                <a:solidFill>
                  <a:schemeClr val="accent1">
                    <a:lumMod val="50000"/>
                  </a:schemeClr>
                </a:solidFill>
              </a:rPr>
              <a:t>муниципальный долг,</a:t>
            </a:r>
          </a:p>
          <a:p>
            <a:pPr algn="ctr"/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то есть совокупность долговых обязательств муниципального образования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1142976" y="2643182"/>
            <a:ext cx="6488112" cy="0"/>
          </a:xfrm>
          <a:prstGeom prst="line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1000100" y="278605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7501752" y="278526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4001290" y="278526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428728" y="4929198"/>
            <a:ext cx="27146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1321571" y="4822041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4037009" y="482124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Плановый результат </a:t>
            </a:r>
            <a:br>
              <a:rPr lang="ru-RU" dirty="0" smtClean="0"/>
            </a:br>
            <a:r>
              <a:rPr lang="ru-RU" dirty="0" smtClean="0"/>
              <a:t>исполнения бюджета: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5810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Профицит районного бюджета –14 500,0 тыс. руб.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maxresdefaul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857232"/>
            <a:ext cx="8322756" cy="564360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</a:rPr>
              <a:t>Уважаемые жители Асиновского района 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785794"/>
            <a:ext cx="814393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chemeClr val="bg1"/>
                </a:solidFill>
              </a:rPr>
              <a:t>Администрация  Асиновского  муниципального  района  Томской  области представляет  информационный  раздел </a:t>
            </a:r>
            <a:r>
              <a:rPr lang="ru-RU" sz="1500" b="1" u="sng" dirty="0" smtClean="0">
                <a:solidFill>
                  <a:schemeClr val="bg1"/>
                </a:solidFill>
              </a:rPr>
              <a:t>«Бюджет  для  граждан»,  </a:t>
            </a:r>
            <a:r>
              <a:rPr lang="ru-RU" sz="1500" b="1" dirty="0" smtClean="0">
                <a:solidFill>
                  <a:schemeClr val="bg1"/>
                </a:solidFill>
              </a:rPr>
              <a:t>созданный  для обеспечения  открытости  и  прозрачности  бюджета  и  бюджетного  процесса  для населения.  </a:t>
            </a:r>
          </a:p>
          <a:p>
            <a:pPr algn="just"/>
            <a:endParaRPr lang="ru-RU" sz="15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1500" b="1" dirty="0" smtClean="0">
                <a:solidFill>
                  <a:schemeClr val="bg1"/>
                </a:solidFill>
              </a:rPr>
              <a:t>Бюджет для граждан - это упрощенная версия бюджетного документа, которая использует неформальный язык и доступные форматы, чтобы облегчить для граждан понимание бюджета. </a:t>
            </a:r>
          </a:p>
          <a:p>
            <a:pPr algn="just"/>
            <a:endParaRPr lang="ru-RU" sz="15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1500" b="1" dirty="0" smtClean="0">
                <a:solidFill>
                  <a:schemeClr val="bg1"/>
                </a:solidFill>
              </a:rPr>
              <a:t>Она содержит информационно-аналитический материал, доступный для широкого круга неподготовленных пользователей: основы бюджета и бюджетного процесса, исполнение бюджета, проект бюджета, муниципальные программы и другая информация для граждан. </a:t>
            </a:r>
          </a:p>
          <a:p>
            <a:pPr algn="just"/>
            <a:endParaRPr lang="ru-RU" sz="15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1500" b="1" dirty="0" smtClean="0">
                <a:solidFill>
                  <a:schemeClr val="bg1"/>
                </a:solidFill>
              </a:rPr>
              <a:t>Уже  сегодня  информация  о  всех  стадиях  бюджетного  процесса,  о  плановых показателях бюджета района и его исполнении доступна для всех заинтересованных пользователей  и  размещается  на  официальном  интернет  - портале Асиновского муниципального района.</a:t>
            </a:r>
          </a:p>
          <a:p>
            <a:pPr algn="just"/>
            <a:r>
              <a:rPr lang="ru-RU" sz="1500" b="1" dirty="0" smtClean="0">
                <a:solidFill>
                  <a:schemeClr val="bg1"/>
                </a:solidFill>
              </a:rPr>
              <a:t>Предельный объем муниципального внутреннего долга муниципального образования «</a:t>
            </a:r>
            <a:r>
              <a:rPr lang="ru-RU" sz="1500" b="1" dirty="0" err="1" smtClean="0">
                <a:solidFill>
                  <a:schemeClr val="bg1"/>
                </a:solidFill>
              </a:rPr>
              <a:t>Асиновский</a:t>
            </a:r>
            <a:r>
              <a:rPr lang="ru-RU" sz="1500" b="1" dirty="0" smtClean="0">
                <a:solidFill>
                  <a:schemeClr val="bg1"/>
                </a:solidFill>
              </a:rPr>
              <a:t> район» на 2022 год составляет 14 000,0 тыс. рублей.</a:t>
            </a:r>
          </a:p>
          <a:p>
            <a:pPr algn="just"/>
            <a:endParaRPr lang="ru-RU" sz="15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1500" b="1" dirty="0" smtClean="0">
                <a:solidFill>
                  <a:schemeClr val="bg1"/>
                </a:solidFill>
              </a:rPr>
              <a:t>Надеемся,  что  представление  бюджета  и  бюджетного  процесса  в  </a:t>
            </a:r>
            <a:r>
              <a:rPr lang="ru-RU" sz="1500" b="1" dirty="0" err="1" smtClean="0">
                <a:solidFill>
                  <a:schemeClr val="bg1"/>
                </a:solidFill>
              </a:rPr>
              <a:t>Асиновском</a:t>
            </a:r>
            <a:r>
              <a:rPr lang="ru-RU" sz="1500" b="1" dirty="0" smtClean="0">
                <a:solidFill>
                  <a:schemeClr val="bg1"/>
                </a:solidFill>
              </a:rPr>
              <a:t> муниципальном  районе   в  понятной  для  жителей  форме  повысит  уровень общественного участия граждан в бюджетном процессе района.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040"/>
            <a:ext cx="9144000" cy="6086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Основные параметры бюджета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 descr="1354528072_4009_thumbzoo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7" y="1357298"/>
            <a:ext cx="2357454" cy="207170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28926" y="1500174"/>
            <a:ext cx="62150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solidFill>
                  <a:srgbClr val="CC0066"/>
                </a:solidFill>
              </a:rPr>
              <a:t>ДОХОДЫ</a:t>
            </a:r>
            <a:r>
              <a:rPr lang="ru-RU" u="sng" dirty="0" smtClean="0">
                <a:solidFill>
                  <a:srgbClr val="CC0066"/>
                </a:solidFill>
              </a:rPr>
              <a:t> </a:t>
            </a:r>
            <a:r>
              <a:rPr lang="ru-RU" b="1" u="sng" dirty="0" smtClean="0">
                <a:solidFill>
                  <a:srgbClr val="CC0066"/>
                </a:solidFill>
              </a:rPr>
              <a:t>БЮДЖЕТА</a:t>
            </a:r>
            <a:r>
              <a:rPr lang="ru-RU" u="sng" dirty="0" smtClean="0">
                <a:solidFill>
                  <a:srgbClr val="CC0066"/>
                </a:solidFill>
              </a:rPr>
              <a:t> </a:t>
            </a:r>
          </a:p>
          <a:p>
            <a:pPr algn="ctr"/>
            <a:endParaRPr lang="ru-RU" dirty="0" smtClean="0">
              <a:solidFill>
                <a:srgbClr val="CC0066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rgbClr val="CC0066"/>
                </a:solidFill>
              </a:rPr>
              <a:t> </a:t>
            </a:r>
            <a:r>
              <a:rPr lang="ru-RU" b="1" dirty="0" smtClean="0">
                <a:solidFill>
                  <a:srgbClr val="CC0066"/>
                </a:solidFill>
              </a:rPr>
              <a:t>НАЛОГОВЫЕ </a:t>
            </a:r>
            <a:r>
              <a:rPr lang="ru-RU" b="1" dirty="0">
                <a:solidFill>
                  <a:srgbClr val="CC0066"/>
                </a:solidFill>
              </a:rPr>
              <a:t>и НЕНАЛОГОВЫЕ </a:t>
            </a:r>
            <a:r>
              <a:rPr lang="ru-RU" b="1" dirty="0" smtClean="0">
                <a:solidFill>
                  <a:srgbClr val="CC0066"/>
                </a:solidFill>
              </a:rPr>
              <a:t>ДОХОДЫ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CC0066"/>
                </a:solidFill>
              </a:rPr>
              <a:t> БЕЗВОЗМЕЗДНЫЕ </a:t>
            </a:r>
            <a:r>
              <a:rPr lang="ru-RU" b="1" dirty="0">
                <a:solidFill>
                  <a:srgbClr val="CC0066"/>
                </a:solidFill>
              </a:rPr>
              <a:t>ПОСТУПЛЕНИЯ </a:t>
            </a:r>
            <a:endParaRPr lang="ru-RU" b="1" dirty="0" smtClean="0">
              <a:solidFill>
                <a:srgbClr val="CC0066"/>
              </a:solidFill>
            </a:endParaRPr>
          </a:p>
          <a:p>
            <a:r>
              <a:rPr lang="ru-RU" b="1" dirty="0" smtClean="0">
                <a:solidFill>
                  <a:srgbClr val="CC0066"/>
                </a:solidFill>
              </a:rPr>
              <a:t>(в </a:t>
            </a:r>
            <a:r>
              <a:rPr lang="ru-RU" b="1" dirty="0">
                <a:solidFill>
                  <a:srgbClr val="CC0066"/>
                </a:solidFill>
              </a:rPr>
              <a:t>виде ДОТАЦИЙ, СУБСИДИЙ, СУБВЕНЦИЙ и ИНЫХ МЕЖБЮДЖТНЫХ </a:t>
            </a:r>
            <a:r>
              <a:rPr lang="ru-RU" b="1" dirty="0" smtClean="0">
                <a:solidFill>
                  <a:srgbClr val="CC0066"/>
                </a:solidFill>
              </a:rPr>
              <a:t>ТРАНСФЕРТОВ)</a:t>
            </a:r>
            <a:endParaRPr lang="ru-RU" b="1" dirty="0">
              <a:solidFill>
                <a:srgbClr val="CC0066"/>
              </a:solidFill>
            </a:endParaRPr>
          </a:p>
        </p:txBody>
      </p:sp>
      <p:pic>
        <p:nvPicPr>
          <p:cNvPr id="7" name="Picture 7" descr="167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9" y="4071942"/>
            <a:ext cx="2390761" cy="206692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000364" y="3786190"/>
            <a:ext cx="61436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solidFill>
                  <a:srgbClr val="CC0066"/>
                </a:solidFill>
              </a:rPr>
              <a:t>РАСХОДЫ БЮДЖЕТА</a:t>
            </a:r>
            <a:r>
              <a:rPr lang="ru-RU" u="sng" dirty="0" smtClean="0">
                <a:solidFill>
                  <a:srgbClr val="CC0066"/>
                </a:solidFill>
              </a:rPr>
              <a:t> </a:t>
            </a:r>
          </a:p>
          <a:p>
            <a:pPr algn="ctr"/>
            <a:endParaRPr lang="ru-RU" dirty="0" smtClean="0">
              <a:solidFill>
                <a:srgbClr val="CC0066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CC0066"/>
                </a:solidFill>
              </a:rPr>
              <a:t>СОЦИАЛЬНО ЗНАЧИМЫЕ РАСХОДЫ 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CC0066"/>
                </a:solidFill>
              </a:rPr>
              <a:t>РАСХОДЫ НА ОКАЗАНИЕ ГОСУДАРСТВЕННЫХ (МУНИЦИПАЛЬНЫХ) УСЛУГ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CC0066"/>
                </a:solidFill>
              </a:rPr>
              <a:t>СОЦИАЛЬНОЕ ОБЕСПЕЧЕНИЕ НАСЕЛЕНИЯ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CC0066"/>
                </a:solidFill>
              </a:rPr>
              <a:t>БЮДЖЕТНЫЕ ИНВЕСТИЦИИ</a:t>
            </a:r>
            <a:endParaRPr lang="ru-RU" b="1" dirty="0">
              <a:solidFill>
                <a:srgbClr val="CC006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214346" y="6143644"/>
            <a:ext cx="9144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Сбалансированность бюджета по доходам и расходам – основополагающее требование, предъявляемое к органам, составляющим и утверждающим бюджет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86766" cy="17516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Бюджетный процесс -  ежегодное формирование и исполнение бюджета</a:t>
            </a:r>
            <a:endParaRPr lang="ru-RU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6000768"/>
            <a:ext cx="6838976" cy="454968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pic>
        <p:nvPicPr>
          <p:cNvPr id="15362" name="Picture 2" descr="&amp;Bcy;&amp;yucy;&amp;dcy;&amp;zhcy;&amp;iecy;&amp;tcy;&amp;ncy;&amp;ycy;&amp;jcy; &amp;pcy;&amp;rcy;&amp;ocy;&amp;tscy;&amp;iecy;&amp;scy;&amp;s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071678"/>
            <a:ext cx="7818834" cy="47863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title"/>
          </p:nvPr>
        </p:nvSpPr>
        <p:spPr>
          <a:xfrm>
            <a:off x="214282" y="0"/>
            <a:ext cx="8715436" cy="1071546"/>
          </a:xfrm>
          <a:noFill/>
          <a:ln/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Возможности влияния гражданина на составление бюджета</a:t>
            </a:r>
          </a:p>
        </p:txBody>
      </p:sp>
      <p:pic>
        <p:nvPicPr>
          <p:cNvPr id="5" name="Picture 2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142984"/>
            <a:ext cx="1960379" cy="1455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AutoShape 4"/>
          <p:cNvSpPr>
            <a:spLocks noChangeArrowheads="1"/>
          </p:cNvSpPr>
          <p:nvPr/>
        </p:nvSpPr>
        <p:spPr bwMode="auto">
          <a:xfrm rot="5400000">
            <a:off x="2351072" y="1292210"/>
            <a:ext cx="869950" cy="857250"/>
          </a:xfrm>
          <a:prstGeom prst="chevron">
            <a:avLst>
              <a:gd name="adj" fmla="val 2537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10800000" vert="eaVert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3371850" y="1285860"/>
            <a:ext cx="5772150" cy="6731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Публичные слушания по проекту бюджета района</a:t>
            </a: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 rot="5400000">
            <a:off x="353983" y="3146423"/>
            <a:ext cx="863600" cy="857250"/>
          </a:xfrm>
          <a:prstGeom prst="chevron">
            <a:avLst>
              <a:gd name="adj" fmla="val 25185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10800000" vert="eaVert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1285852" y="3143248"/>
            <a:ext cx="5715040" cy="6461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tabLst>
                <a:tab pos="1611313" algn="l"/>
              </a:tabLst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Публичные слушания по отчету об исполнении бюджета района</a:t>
            </a:r>
          </a:p>
        </p:txBody>
      </p:sp>
      <p:pic>
        <p:nvPicPr>
          <p:cNvPr id="10" name="Picture 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2643182"/>
            <a:ext cx="1860550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4572008"/>
            <a:ext cx="2106612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AutoShape 14"/>
          <p:cNvSpPr>
            <a:spLocks noChangeArrowheads="1"/>
          </p:cNvSpPr>
          <p:nvPr/>
        </p:nvSpPr>
        <p:spPr bwMode="auto">
          <a:xfrm rot="5400000">
            <a:off x="2390759" y="4895861"/>
            <a:ext cx="792163" cy="858838"/>
          </a:xfrm>
          <a:prstGeom prst="chevron">
            <a:avLst>
              <a:gd name="adj" fmla="val 25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10800000" vert="eaVert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294063" y="4929198"/>
            <a:ext cx="5849937" cy="5762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Публичные обсуждения муниципальных программ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ig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8572560" cy="641155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85728"/>
            <a:ext cx="8291264" cy="767008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Административно-территориальное деление Томской области</a:t>
            </a:r>
            <a:endParaRPr lang="ru-RU" sz="3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gidroremont.ru/wp-content/uploads/2015/04/voronezhskaya-obl-gidroremont.gif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214414" y="785793"/>
            <a:ext cx="7143799" cy="537213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Административно-территориальное деление</a:t>
            </a:r>
            <a:endParaRPr lang="ru-RU" sz="3000" dirty="0"/>
          </a:p>
        </p:txBody>
      </p:sp>
      <p:pic>
        <p:nvPicPr>
          <p:cNvPr id="4" name="Содержимое 3" descr="big.2jpeg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6034" y="642894"/>
            <a:ext cx="8900494" cy="6215106"/>
          </a:xfrm>
        </p:spPr>
      </p:pic>
      <p:pic>
        <p:nvPicPr>
          <p:cNvPr id="7" name="Рисунок 6" descr="Ra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1357298"/>
            <a:ext cx="6350856" cy="508068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857752" y="1714488"/>
            <a:ext cx="28575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Административно-территориальное деление</a:t>
            </a:r>
          </a:p>
          <a:p>
            <a:r>
              <a:rPr lang="ru-RU" sz="14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Общая площадь района – 5 943,4 кв.км.</a:t>
            </a:r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785794"/>
            <a:ext cx="7786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Ожидаемая численность Асиновского муниципального района  на 2026 г. – 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33 342 </a:t>
            </a:r>
            <a:r>
              <a:rPr lang="ru-RU" b="1" dirty="0" smtClean="0">
                <a:solidFill>
                  <a:srgbClr val="FFFF00"/>
                </a:solidFill>
              </a:rPr>
              <a:t>чел</a:t>
            </a:r>
            <a:r>
              <a:rPr lang="ru-RU" b="1" dirty="0" smtClean="0"/>
              <a:t>. </a:t>
            </a:r>
          </a:p>
          <a:p>
            <a:pPr algn="ctr"/>
            <a:r>
              <a:rPr lang="ru-RU" b="1" dirty="0" smtClean="0"/>
              <a:t>                                                                 г.Асино – 24 401 чел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Административно-территориальное деление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348880"/>
            <a:ext cx="7358114" cy="32861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 состав Асиновского муниципального района входят 7 поселения:</a:t>
            </a: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 </a:t>
            </a:r>
          </a:p>
          <a:p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Асиновское городское поселение</a:t>
            </a:r>
          </a:p>
          <a:p>
            <a:pPr algn="ctr">
              <a:buNone/>
            </a:pPr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Сельские поселения: </a:t>
            </a:r>
          </a:p>
          <a:p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Батуринское сельское поселение</a:t>
            </a:r>
          </a:p>
          <a:p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Большедороховское сельское поселение</a:t>
            </a:r>
          </a:p>
          <a:p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Новиковское сельское поселение</a:t>
            </a:r>
          </a:p>
          <a:p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Новокусковское сельское поселение</a:t>
            </a:r>
          </a:p>
          <a:p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Новониколаевское сельское поселение</a:t>
            </a:r>
          </a:p>
          <a:p>
            <a:r>
              <a:rPr lang="ru-RU" sz="1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Ягодное сельское поселение</a:t>
            </a:r>
          </a:p>
          <a:p>
            <a:endParaRPr lang="ru-RU" sz="13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Основные показатели бюджета на 2026 год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9"/>
          <p:cNvSpPr>
            <a:spLocks noGrp="1" noChangeArrowheads="1"/>
          </p:cNvSpPr>
          <p:nvPr>
            <p:ph idx="1"/>
          </p:nvPr>
        </p:nvSpPr>
        <p:spPr bwMode="auto">
          <a:xfrm>
            <a:off x="142844" y="857232"/>
            <a:ext cx="2286016" cy="1214427"/>
          </a:xfrm>
          <a:prstGeom prst="homePlate">
            <a:avLst>
              <a:gd name="adj" fmla="val 41299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normAutofit fontScale="77500" lnSpcReduction="20000"/>
          </a:bodyPr>
          <a:lstStyle/>
          <a:p>
            <a:pPr algn="ctr">
              <a:buNone/>
            </a:pPr>
            <a:r>
              <a:rPr lang="ru-RU" b="1" dirty="0">
                <a:solidFill>
                  <a:srgbClr val="003300"/>
                </a:solidFill>
                <a:latin typeface="Bookman Old Style" pitchFamily="18" charset="0"/>
              </a:rPr>
              <a:t>Налоговые доходы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ookman Old Style" pitchFamily="18" charset="0"/>
              </a:rPr>
              <a:t>163 135,0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00"/>
                </a:solidFill>
                <a:latin typeface="Bookman Old Style" pitchFamily="18" charset="0"/>
              </a:rPr>
              <a:t>тыс.руб</a:t>
            </a:r>
            <a:r>
              <a:rPr lang="ru-RU" b="1" dirty="0" smtClean="0">
                <a:solidFill>
                  <a:srgbClr val="003300"/>
                </a:solidFill>
              </a:rPr>
              <a:t>.</a:t>
            </a:r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42844" y="2500306"/>
            <a:ext cx="2262188" cy="1368425"/>
          </a:xfrm>
          <a:prstGeom prst="homePlate">
            <a:avLst>
              <a:gd name="adj" fmla="val 41328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</a:rPr>
              <a:t>Неналоговые </a:t>
            </a:r>
            <a:endParaRPr lang="ru-RU" b="1" dirty="0" smtClean="0">
              <a:solidFill>
                <a:schemeClr val="bg2">
                  <a:lumMod val="10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</a:rPr>
              <a:t>11 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</a:rPr>
              <a:t>655,8</a:t>
            </a:r>
            <a:endParaRPr lang="ru-RU" b="1" dirty="0" smtClean="0">
              <a:solidFill>
                <a:schemeClr val="bg2">
                  <a:lumMod val="10000"/>
                </a:schemeClr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</a:rPr>
              <a:t>тыс.руб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142845" y="4500570"/>
            <a:ext cx="2214578" cy="1368425"/>
          </a:xfrm>
          <a:prstGeom prst="homePlate">
            <a:avLst>
              <a:gd name="adj" fmla="val 41328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>
                <a:solidFill>
                  <a:srgbClr val="000066"/>
                </a:solidFill>
                <a:latin typeface="Bookman Old Style" pitchFamily="18" charset="0"/>
              </a:rPr>
              <a:t>Безвозмездные </a:t>
            </a:r>
            <a:r>
              <a:rPr lang="ru-RU" b="1" dirty="0">
                <a:solidFill>
                  <a:srgbClr val="000066"/>
                </a:solidFill>
                <a:latin typeface="Bookman Old Style" pitchFamily="18" charset="0"/>
              </a:rPr>
              <a:t>поступления</a:t>
            </a:r>
          </a:p>
          <a:p>
            <a:pPr algn="ctr"/>
            <a:r>
              <a:rPr lang="ru-RU" b="1" dirty="0" smtClean="0">
                <a:solidFill>
                  <a:srgbClr val="000066"/>
                </a:solidFill>
                <a:latin typeface="Bookman Old Style" pitchFamily="18" charset="0"/>
              </a:rPr>
              <a:t>4</a:t>
            </a:r>
            <a:r>
              <a:rPr lang="en-US" b="1" dirty="0" smtClean="0">
                <a:solidFill>
                  <a:srgbClr val="000066"/>
                </a:solidFill>
                <a:latin typeface="Bookman Old Style" pitchFamily="18" charset="0"/>
              </a:rPr>
              <a:t>89 582,5</a:t>
            </a:r>
            <a:endParaRPr lang="ru-RU" b="1" dirty="0" smtClean="0">
              <a:solidFill>
                <a:srgbClr val="000066"/>
              </a:solidFill>
              <a:latin typeface="Bookman Old Style" pitchFamily="18" charset="0"/>
            </a:endParaRPr>
          </a:p>
          <a:p>
            <a:pPr algn="ctr"/>
            <a:r>
              <a:rPr lang="ru-RU" b="1" dirty="0" smtClean="0">
                <a:solidFill>
                  <a:srgbClr val="000066"/>
                </a:solidFill>
                <a:latin typeface="Bookman Old Style" pitchFamily="18" charset="0"/>
              </a:rPr>
              <a:t>тыс.руб</a:t>
            </a:r>
            <a:r>
              <a:rPr lang="ru-RU" b="1" dirty="0">
                <a:solidFill>
                  <a:srgbClr val="000066"/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 rot="10800000">
            <a:off x="2428860" y="928670"/>
            <a:ext cx="701675" cy="5286412"/>
          </a:xfrm>
          <a:prstGeom prst="rect">
            <a:avLst/>
          </a:prstGeom>
          <a:solidFill>
            <a:srgbClr val="FFFF99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ru-RU" sz="2200" b="1" dirty="0"/>
              <a:t>Доходы </a:t>
            </a:r>
            <a:r>
              <a:rPr lang="ru-RU" sz="2200" b="1" dirty="0" smtClean="0"/>
              <a:t>бюджета </a:t>
            </a:r>
            <a:r>
              <a:rPr lang="en-US" sz="2200" b="1" dirty="0" smtClean="0"/>
              <a:t>664 373,5</a:t>
            </a:r>
            <a:r>
              <a:rPr lang="ru-RU" sz="2200" b="1" dirty="0" smtClean="0"/>
              <a:t> </a:t>
            </a:r>
            <a:r>
              <a:rPr lang="ru-RU" sz="2200" b="1" dirty="0" smtClean="0"/>
              <a:t>тыс.руб</a:t>
            </a:r>
            <a:r>
              <a:rPr lang="ru-RU" sz="2200" dirty="0"/>
              <a:t>.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 rot="16200000">
            <a:off x="3386137" y="2614598"/>
            <a:ext cx="1514474" cy="2000265"/>
          </a:xfrm>
          <a:prstGeom prst="upDownArrowCallout">
            <a:avLst>
              <a:gd name="adj1" fmla="val 25000"/>
              <a:gd name="adj2" fmla="val 25000"/>
              <a:gd name="adj3" fmla="val 16919"/>
              <a:gd name="adj4" fmla="val 50000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 algn="ctr"/>
            <a:r>
              <a:rPr lang="ru-RU" sz="2400" b="1" dirty="0"/>
              <a:t>БЮДЖЕТ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143240" y="1071546"/>
            <a:ext cx="2000264" cy="12969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Доходы в расчете</a:t>
            </a:r>
          </a:p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на 1 человека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19,9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руб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143240" y="4643446"/>
            <a:ext cx="2000264" cy="15128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Расходы в расчете на 1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человека 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19,5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руб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. 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 rot="10800000">
            <a:off x="5929322" y="642918"/>
            <a:ext cx="3214678" cy="500066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Общегосударственные вопросы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120 301,9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 rot="10800000">
            <a:off x="5929322" y="1142984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Национальная безопасность/оборона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3 425,0 тыс.руб./90,0 тыс.руб.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 rot="10800000">
            <a:off x="5929322" y="1714488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endParaRPr lang="ru-RU" sz="1400" b="1" dirty="0" smtClean="0"/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Национальная экономика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32 331,4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тыс.руб.</a:t>
            </a:r>
          </a:p>
          <a:p>
            <a:pPr algn="ctr"/>
            <a:r>
              <a:rPr lang="ru-RU" sz="1400" b="1" dirty="0" smtClean="0"/>
              <a:t>.</a:t>
            </a:r>
            <a:endParaRPr lang="ru-RU" sz="1400" b="1" dirty="0"/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 rot="10800000">
            <a:off x="5929322" y="4572008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2 094,0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 rot="10800000">
            <a:off x="5929322" y="2285992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ЖКХ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14 871,0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 .</a:t>
            </a: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 rot="10800000">
            <a:off x="5929322" y="2857496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Образование/Здравоохранение</a:t>
            </a:r>
            <a:endParaRPr lang="ru-RU" sz="125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282 897,8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250" b="1" dirty="0" smtClean="0">
                <a:latin typeface="Times New Roman" pitchFamily="18" charset="0"/>
                <a:cs typeface="Times New Roman" pitchFamily="18" charset="0"/>
              </a:rPr>
              <a:t>./600,0тыс.руб</a:t>
            </a:r>
            <a:endParaRPr lang="ru-RU" sz="12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12"/>
          <p:cNvSpPr>
            <a:spLocks noChangeArrowheads="1"/>
          </p:cNvSpPr>
          <p:nvPr/>
        </p:nvSpPr>
        <p:spPr bwMode="auto">
          <a:xfrm rot="10800000">
            <a:off x="5929322" y="3429000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Культура, кинематография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86 292,0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 rot="10800000">
            <a:off x="5929322" y="4000504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Охрана окружающей среды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1 115,0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auto">
          <a:xfrm rot="10800000">
            <a:off x="5929322" y="5143512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Физическая культура и спорт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16 875,1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 rot="10800000">
            <a:off x="5929322" y="5715016"/>
            <a:ext cx="3214678" cy="538162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Обслуживание </a:t>
            </a:r>
            <a:r>
              <a:rPr lang="ru-RU" sz="1300" b="1" dirty="0" err="1" smtClean="0">
                <a:latin typeface="Times New Roman" pitchFamily="18" charset="0"/>
                <a:cs typeface="Times New Roman" pitchFamily="18" charset="0"/>
              </a:rPr>
              <a:t>гос</a:t>
            </a: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ru-RU" sz="1300" b="1" dirty="0" err="1" smtClean="0">
                <a:latin typeface="Times New Roman" pitchFamily="18" charset="0"/>
                <a:cs typeface="Times New Roman" pitchFamily="18" charset="0"/>
              </a:rPr>
              <a:t>муниц</a:t>
            </a: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.) долга</a:t>
            </a:r>
            <a:endParaRPr lang="ru-RU" sz="13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3 705,8 тыс.руб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AutoShape 12"/>
          <p:cNvSpPr>
            <a:spLocks noChangeArrowheads="1"/>
          </p:cNvSpPr>
          <p:nvPr/>
        </p:nvSpPr>
        <p:spPr bwMode="auto">
          <a:xfrm rot="10800000">
            <a:off x="5929322" y="6286520"/>
            <a:ext cx="3214678" cy="571480"/>
          </a:xfrm>
          <a:prstGeom prst="homePlate">
            <a:avLst>
              <a:gd name="adj" fmla="val 133628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10800000" wrap="none" anchor="ctr" anchorCtr="1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Межбюджетные трансферты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85 274,4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тыс.руб.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 rot="10800000">
            <a:off x="5143504" y="1000108"/>
            <a:ext cx="701675" cy="5256213"/>
          </a:xfrm>
          <a:prstGeom prst="rect">
            <a:avLst/>
          </a:prstGeom>
          <a:solidFill>
            <a:srgbClr val="FFFF99"/>
          </a:solidFill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ru-RU" sz="2200" b="1" dirty="0"/>
              <a:t>Расходы бюджета </a:t>
            </a:r>
            <a:r>
              <a:rPr lang="en-US" sz="2200" b="1" dirty="0" smtClean="0"/>
              <a:t>649 873,3</a:t>
            </a:r>
            <a:r>
              <a:rPr lang="ru-RU" sz="2200" b="1" dirty="0" smtClean="0"/>
              <a:t> </a:t>
            </a:r>
            <a:r>
              <a:rPr lang="ru-RU" sz="2200" b="1" dirty="0" smtClean="0"/>
              <a:t>тыс.руб</a:t>
            </a:r>
            <a:r>
              <a:rPr lang="ru-RU" sz="2200" b="1" dirty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500"/>
                            </p:stCondLst>
                            <p:childTnLst>
                              <p:par>
                                <p:cTn id="2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500"/>
                            </p:stCondLst>
                            <p:childTnLst>
                              <p:par>
                                <p:cTn id="3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5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5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85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5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0"/>
                            </p:stCondLst>
                            <p:childTnLst>
                              <p:par>
                                <p:cTn id="6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4500"/>
                            </p:stCondLst>
                            <p:childTnLst>
                              <p:par>
                                <p:cTn id="6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65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85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500"/>
                            </p:stCondLst>
                            <p:childTnLst>
                              <p:par>
                                <p:cTn id="8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2500"/>
                            </p:stCondLst>
                            <p:childTnLst>
                              <p:par>
                                <p:cTn id="8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4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11560</TotalTime>
  <Words>1553</Words>
  <Application>Microsoft Office PowerPoint</Application>
  <PresentationFormat>Экран (4:3)</PresentationFormat>
  <Paragraphs>269</Paragraphs>
  <Slides>29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Поток</vt:lpstr>
      <vt:lpstr>БЮДЖЕТ ДЛЯ ГРАЖДАН</vt:lpstr>
      <vt:lpstr>   Что такое бюджет?</vt:lpstr>
      <vt:lpstr>Основные параметры бюджета</vt:lpstr>
      <vt:lpstr>Бюджетный процесс -  ежегодное формирование и исполнение бюджета</vt:lpstr>
      <vt:lpstr>Возможности влияния гражданина на составление бюджета</vt:lpstr>
      <vt:lpstr>Административно-территориальное деление Томской области</vt:lpstr>
      <vt:lpstr>Административно-территориальное деление</vt:lpstr>
      <vt:lpstr>Административно-территориальное деление</vt:lpstr>
      <vt:lpstr>Основные показатели бюджета на 2026 год</vt:lpstr>
      <vt:lpstr>Доходы бюджета района</vt:lpstr>
      <vt:lpstr>Структура доходов бюджета Асиновского муниципального района </vt:lpstr>
      <vt:lpstr>Доходы на 2026 год</vt:lpstr>
      <vt:lpstr>Налоговые доходы Асиновского муниципального района на 2026 год – 163 135,0 тыс. рублей</vt:lpstr>
      <vt:lpstr>Неналоговые доходы Асиновского муниципального района на 2026 год – 11 655,8 тыс.рублей</vt:lpstr>
      <vt:lpstr>Безвозмездные поступления в бюджет Асиновского муниципального района на 2026 год – 489 582,5  тыс.рублей</vt:lpstr>
      <vt:lpstr>Безвозмездные поступления в бюджет Асиновского муниципального района  на 2026 год – 489 582,5 тыс.рублей</vt:lpstr>
      <vt:lpstr>Основные мероприятия  по мобилизации доходов бюджета</vt:lpstr>
      <vt:lpstr>Расходы  бюджета  района</vt:lpstr>
      <vt:lpstr>Расходы  на 2026 год</vt:lpstr>
      <vt:lpstr>Межбюджетные трансферты из бюджета муниципального района бюджетам поселений на период 2026 года </vt:lpstr>
      <vt:lpstr>«Программная» структура расходов Асиновского муниципального района  на 2026 год</vt:lpstr>
      <vt:lpstr>Презентация PowerPoint</vt:lpstr>
      <vt:lpstr>Презентация PowerPoint</vt:lpstr>
      <vt:lpstr>Цель Муниципальной программы:</vt:lpstr>
      <vt:lpstr>Презентация PowerPoint</vt:lpstr>
      <vt:lpstr>Презентация PowerPoint</vt:lpstr>
      <vt:lpstr>Источники финансирования дефицита бюджета</vt:lpstr>
      <vt:lpstr>Плановый результат  исполнения бюджета: </vt:lpstr>
      <vt:lpstr>Уважаемые жители Асиновского района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zayv</dc:creator>
  <cp:lastModifiedBy>Глинская </cp:lastModifiedBy>
  <cp:revision>908</cp:revision>
  <dcterms:created xsi:type="dcterms:W3CDTF">2015-04-13T12:32:27Z</dcterms:created>
  <dcterms:modified xsi:type="dcterms:W3CDTF">2026-04-22T10:39:10Z</dcterms:modified>
</cp:coreProperties>
</file>