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38" r:id="rId3"/>
    <p:sldId id="336" r:id="rId4"/>
    <p:sldId id="339" r:id="rId5"/>
    <p:sldId id="340" r:id="rId6"/>
    <p:sldId id="341" r:id="rId7"/>
    <p:sldId id="342" r:id="rId8"/>
    <p:sldId id="343" r:id="rId9"/>
    <p:sldId id="344" r:id="rId10"/>
    <p:sldId id="346" r:id="rId11"/>
    <p:sldId id="348" r:id="rId12"/>
    <p:sldId id="352" r:id="rId13"/>
    <p:sldId id="350" r:id="rId14"/>
    <p:sldId id="351" r:id="rId15"/>
    <p:sldId id="353" r:id="rId16"/>
    <p:sldId id="355" r:id="rId17"/>
    <p:sldId id="349" r:id="rId18"/>
    <p:sldId id="359" r:id="rId19"/>
    <p:sldId id="347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33CC"/>
    <a:srgbClr val="00CC00"/>
    <a:srgbClr val="FF5050"/>
    <a:srgbClr val="33CCCC"/>
    <a:srgbClr val="FF3399"/>
    <a:srgbClr val="FF66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94643" autoAdjust="0"/>
  </p:normalViewPr>
  <p:slideViewPr>
    <p:cSldViewPr>
      <p:cViewPr>
        <p:scale>
          <a:sx n="100" d="100"/>
          <a:sy n="100" d="100"/>
        </p:scale>
        <p:origin x="-1134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0C5E2-CD20-410C-AFCC-41157ABCD5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97A0D9-78AF-4EB1-9C5F-2E65358C853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01.01.2026</a:t>
          </a:r>
          <a:endParaRPr lang="ru-RU" dirty="0">
            <a:solidFill>
              <a:schemeClr val="tx1"/>
            </a:solidFill>
          </a:endParaRPr>
        </a:p>
      </dgm:t>
    </dgm:pt>
    <dgm:pt modelId="{5E5D3D8F-3562-4CA2-833E-527F71E6A8B7}" type="parTrans" cxnId="{5A9B9F41-6B9D-467E-B150-BF1656D18C64}">
      <dgm:prSet/>
      <dgm:spPr/>
      <dgm:t>
        <a:bodyPr/>
        <a:lstStyle/>
        <a:p>
          <a:endParaRPr lang="ru-RU"/>
        </a:p>
      </dgm:t>
    </dgm:pt>
    <dgm:pt modelId="{53E76B00-1879-475F-AD10-71F0EFF30866}" type="sibTrans" cxnId="{5A9B9F41-6B9D-467E-B150-BF1656D18C64}">
      <dgm:prSet/>
      <dgm:spPr/>
      <dgm:t>
        <a:bodyPr/>
        <a:lstStyle/>
        <a:p>
          <a:endParaRPr lang="ru-RU"/>
        </a:p>
      </dgm:t>
    </dgm:pt>
    <dgm:pt modelId="{BC3E5507-8322-4054-B4C8-D094D8B1799C}">
      <dgm:prSet phldrT="[Текст]" custT="1"/>
      <dgm:spPr/>
      <dgm:t>
        <a:bodyPr/>
        <a:lstStyle/>
        <a:p>
          <a:r>
            <a:rPr lang="ru-RU" sz="2300" dirty="0" smtClean="0"/>
            <a:t>Объем муниципального внутреннего долга – 33 500,0(тыс. руб.)</a:t>
          </a:r>
          <a:endParaRPr lang="ru-RU" sz="2300" dirty="0"/>
        </a:p>
      </dgm:t>
    </dgm:pt>
    <dgm:pt modelId="{520911C7-1130-4316-8E25-9ECB53A8E7FB}" type="parTrans" cxnId="{9F62A33B-DEA1-473E-85B3-470F544F809C}">
      <dgm:prSet/>
      <dgm:spPr/>
      <dgm:t>
        <a:bodyPr/>
        <a:lstStyle/>
        <a:p>
          <a:endParaRPr lang="ru-RU"/>
        </a:p>
      </dgm:t>
    </dgm:pt>
    <dgm:pt modelId="{C8BF82F6-EB58-40A5-91AB-7F55A5D31C7C}" type="sibTrans" cxnId="{9F62A33B-DEA1-473E-85B3-470F544F809C}">
      <dgm:prSet/>
      <dgm:spPr/>
      <dgm:t>
        <a:bodyPr/>
        <a:lstStyle/>
        <a:p>
          <a:endParaRPr lang="ru-RU"/>
        </a:p>
      </dgm:t>
    </dgm:pt>
    <dgm:pt modelId="{29ACB098-C585-4AEA-989A-0563AA58AE4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01.01.2027</a:t>
          </a:r>
          <a:endParaRPr lang="ru-RU" dirty="0">
            <a:solidFill>
              <a:schemeClr val="tx1"/>
            </a:solidFill>
          </a:endParaRPr>
        </a:p>
      </dgm:t>
    </dgm:pt>
    <dgm:pt modelId="{7A8941FC-0D4B-4D52-8BA0-BE45A437E39A}" type="parTrans" cxnId="{92EC0713-91F8-45B4-B951-5019EAEBAFFA}">
      <dgm:prSet/>
      <dgm:spPr/>
      <dgm:t>
        <a:bodyPr/>
        <a:lstStyle/>
        <a:p>
          <a:endParaRPr lang="ru-RU"/>
        </a:p>
      </dgm:t>
    </dgm:pt>
    <dgm:pt modelId="{AFE264AF-34B7-4C86-A1C6-986295026EAB}" type="sibTrans" cxnId="{92EC0713-91F8-45B4-B951-5019EAEBAFFA}">
      <dgm:prSet/>
      <dgm:spPr/>
      <dgm:t>
        <a:bodyPr/>
        <a:lstStyle/>
        <a:p>
          <a:endParaRPr lang="ru-RU"/>
        </a:p>
      </dgm:t>
    </dgm:pt>
    <dgm:pt modelId="{33414972-6EF5-4598-828C-E063FC3CAB97}">
      <dgm:prSet phldrT="[Текст]"/>
      <dgm:spPr/>
      <dgm:t>
        <a:bodyPr/>
        <a:lstStyle/>
        <a:p>
          <a:r>
            <a:rPr lang="ru-RU" dirty="0" smtClean="0"/>
            <a:t>Объем муниципального внутреннего долга – 19 000,0(тыс. руб.)</a:t>
          </a:r>
          <a:endParaRPr lang="ru-RU" dirty="0"/>
        </a:p>
      </dgm:t>
    </dgm:pt>
    <dgm:pt modelId="{DD5C6CA6-73D2-402D-8739-D919DC9AEC70}" type="parTrans" cxnId="{D9BD54C7-81C2-42B6-84B4-AD9732C2E71F}">
      <dgm:prSet/>
      <dgm:spPr/>
      <dgm:t>
        <a:bodyPr/>
        <a:lstStyle/>
        <a:p>
          <a:endParaRPr lang="ru-RU"/>
        </a:p>
      </dgm:t>
    </dgm:pt>
    <dgm:pt modelId="{C031B7EB-DF33-47EC-A245-7C9E4890223A}" type="sibTrans" cxnId="{D9BD54C7-81C2-42B6-84B4-AD9732C2E71F}">
      <dgm:prSet/>
      <dgm:spPr/>
      <dgm:t>
        <a:bodyPr/>
        <a:lstStyle/>
        <a:p>
          <a:endParaRPr lang="ru-RU"/>
        </a:p>
      </dgm:t>
    </dgm:pt>
    <dgm:pt modelId="{0EF91265-3C47-456D-A869-B587C919C69B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01.01.2028</a:t>
          </a:r>
          <a:endParaRPr lang="ru-RU" dirty="0">
            <a:solidFill>
              <a:schemeClr val="tx1"/>
            </a:solidFill>
          </a:endParaRPr>
        </a:p>
      </dgm:t>
    </dgm:pt>
    <dgm:pt modelId="{594FFADC-A40F-4B60-AE69-669AF126F1D4}" type="parTrans" cxnId="{93FAD4F1-7035-4785-AB11-379DFBE072CA}">
      <dgm:prSet/>
      <dgm:spPr/>
      <dgm:t>
        <a:bodyPr/>
        <a:lstStyle/>
        <a:p>
          <a:endParaRPr lang="ru-RU"/>
        </a:p>
      </dgm:t>
    </dgm:pt>
    <dgm:pt modelId="{57F30249-3D53-4CD1-828A-E36249ED85D4}" type="sibTrans" cxnId="{93FAD4F1-7035-4785-AB11-379DFBE072CA}">
      <dgm:prSet/>
      <dgm:spPr/>
      <dgm:t>
        <a:bodyPr/>
        <a:lstStyle/>
        <a:p>
          <a:endParaRPr lang="ru-RU"/>
        </a:p>
      </dgm:t>
    </dgm:pt>
    <dgm:pt modelId="{DC4DBA88-F46A-45E3-9CEB-0F663379203D}">
      <dgm:prSet phldrT="[Текст]"/>
      <dgm:spPr/>
      <dgm:t>
        <a:bodyPr/>
        <a:lstStyle/>
        <a:p>
          <a:r>
            <a:rPr lang="ru-RU" dirty="0" smtClean="0"/>
            <a:t>Объем муниципального внутреннего долга – 12 500,00(тыс. руб.)</a:t>
          </a:r>
          <a:endParaRPr lang="ru-RU" dirty="0"/>
        </a:p>
      </dgm:t>
    </dgm:pt>
    <dgm:pt modelId="{4905CB6B-521E-4D23-84DD-0136F973BEDF}" type="parTrans" cxnId="{1165BDC2-DD98-4DA2-A98C-7E4DC2CE2843}">
      <dgm:prSet/>
      <dgm:spPr/>
      <dgm:t>
        <a:bodyPr/>
        <a:lstStyle/>
        <a:p>
          <a:endParaRPr lang="ru-RU"/>
        </a:p>
      </dgm:t>
    </dgm:pt>
    <dgm:pt modelId="{D2F70C52-1208-4300-B729-9B051397E406}" type="sibTrans" cxnId="{1165BDC2-DD98-4DA2-A98C-7E4DC2CE2843}">
      <dgm:prSet/>
      <dgm:spPr/>
      <dgm:t>
        <a:bodyPr/>
        <a:lstStyle/>
        <a:p>
          <a:endParaRPr lang="ru-RU"/>
        </a:p>
      </dgm:t>
    </dgm:pt>
    <dgm:pt modelId="{2E619429-FF7B-4308-A1F5-A92579EC8FB9}" type="pres">
      <dgm:prSet presAssocID="{4A10C5E2-CD20-410C-AFCC-41157ABCD5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6021F-58E2-46EB-B12D-B01871E8DB53}" type="pres">
      <dgm:prSet presAssocID="{5C97A0D9-78AF-4EB1-9C5F-2E65358C8539}" presName="composite" presStyleCnt="0"/>
      <dgm:spPr/>
    </dgm:pt>
    <dgm:pt modelId="{0BC4B0D1-BB9E-4F6D-950C-3107FC068DB9}" type="pres">
      <dgm:prSet presAssocID="{5C97A0D9-78AF-4EB1-9C5F-2E65358C853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6C44D-9B63-47DC-83E3-4F87990FCBC7}" type="pres">
      <dgm:prSet presAssocID="{5C97A0D9-78AF-4EB1-9C5F-2E65358C853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BEA3A-DDEA-4DEB-8196-B2820791EFF5}" type="pres">
      <dgm:prSet presAssocID="{53E76B00-1879-475F-AD10-71F0EFF30866}" presName="sp" presStyleCnt="0"/>
      <dgm:spPr/>
    </dgm:pt>
    <dgm:pt modelId="{B3E1554F-21D2-414F-8F31-7D7911C594D6}" type="pres">
      <dgm:prSet presAssocID="{29ACB098-C585-4AEA-989A-0563AA58AE49}" presName="composite" presStyleCnt="0"/>
      <dgm:spPr/>
    </dgm:pt>
    <dgm:pt modelId="{979816FA-B034-4205-963B-6A484ADD35F7}" type="pres">
      <dgm:prSet presAssocID="{29ACB098-C585-4AEA-989A-0563AA58AE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D3CB-A268-40A1-AC4E-8ED811FD6A8A}" type="pres">
      <dgm:prSet presAssocID="{29ACB098-C585-4AEA-989A-0563AA58AE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A8F3B-A199-4933-9079-9897A06EFFF8}" type="pres">
      <dgm:prSet presAssocID="{AFE264AF-34B7-4C86-A1C6-986295026EAB}" presName="sp" presStyleCnt="0"/>
      <dgm:spPr/>
    </dgm:pt>
    <dgm:pt modelId="{26D72756-674F-43D7-9298-943F39F01505}" type="pres">
      <dgm:prSet presAssocID="{0EF91265-3C47-456D-A869-B587C919C69B}" presName="composite" presStyleCnt="0"/>
      <dgm:spPr/>
    </dgm:pt>
    <dgm:pt modelId="{F0AFFB88-4373-4665-B4A5-8222428443B1}" type="pres">
      <dgm:prSet presAssocID="{0EF91265-3C47-456D-A869-B587C919C69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FE856-E456-4E06-995F-F3C71FCEEB1D}" type="pres">
      <dgm:prSet presAssocID="{0EF91265-3C47-456D-A869-B587C919C69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E8367-0F3C-49B9-AB0A-C54D6D9E6CA0}" type="presOf" srcId="{DC4DBA88-F46A-45E3-9CEB-0F663379203D}" destId="{76BFE856-E456-4E06-995F-F3C71FCEEB1D}" srcOrd="0" destOrd="0" presId="urn:microsoft.com/office/officeart/2005/8/layout/chevron2"/>
    <dgm:cxn modelId="{9F62A33B-DEA1-473E-85B3-470F544F809C}" srcId="{5C97A0D9-78AF-4EB1-9C5F-2E65358C8539}" destId="{BC3E5507-8322-4054-B4C8-D094D8B1799C}" srcOrd="0" destOrd="0" parTransId="{520911C7-1130-4316-8E25-9ECB53A8E7FB}" sibTransId="{C8BF82F6-EB58-40A5-91AB-7F55A5D31C7C}"/>
    <dgm:cxn modelId="{6AB90961-BD8F-4A68-9A72-4346A0C93878}" type="presOf" srcId="{0EF91265-3C47-456D-A869-B587C919C69B}" destId="{F0AFFB88-4373-4665-B4A5-8222428443B1}" srcOrd="0" destOrd="0" presId="urn:microsoft.com/office/officeart/2005/8/layout/chevron2"/>
    <dgm:cxn modelId="{78345E38-7F29-4236-95FB-F844CE2DC5C6}" type="presOf" srcId="{29ACB098-C585-4AEA-989A-0563AA58AE49}" destId="{979816FA-B034-4205-963B-6A484ADD35F7}" srcOrd="0" destOrd="0" presId="urn:microsoft.com/office/officeart/2005/8/layout/chevron2"/>
    <dgm:cxn modelId="{63D8B1DB-1624-4CCF-B111-3BCB7AD38C34}" type="presOf" srcId="{BC3E5507-8322-4054-B4C8-D094D8B1799C}" destId="{EAE6C44D-9B63-47DC-83E3-4F87990FCBC7}" srcOrd="0" destOrd="0" presId="urn:microsoft.com/office/officeart/2005/8/layout/chevron2"/>
    <dgm:cxn modelId="{BC5309B6-3788-4C2D-9095-3688AA6F85B2}" type="presOf" srcId="{33414972-6EF5-4598-828C-E063FC3CAB97}" destId="{C108D3CB-A268-40A1-AC4E-8ED811FD6A8A}" srcOrd="0" destOrd="0" presId="urn:microsoft.com/office/officeart/2005/8/layout/chevron2"/>
    <dgm:cxn modelId="{93FAD4F1-7035-4785-AB11-379DFBE072CA}" srcId="{4A10C5E2-CD20-410C-AFCC-41157ABCD540}" destId="{0EF91265-3C47-456D-A869-B587C919C69B}" srcOrd="2" destOrd="0" parTransId="{594FFADC-A40F-4B60-AE69-669AF126F1D4}" sibTransId="{57F30249-3D53-4CD1-828A-E36249ED85D4}"/>
    <dgm:cxn modelId="{9D9948AF-C676-43FC-B830-D27FCEA990D6}" type="presOf" srcId="{4A10C5E2-CD20-410C-AFCC-41157ABCD540}" destId="{2E619429-FF7B-4308-A1F5-A92579EC8FB9}" srcOrd="0" destOrd="0" presId="urn:microsoft.com/office/officeart/2005/8/layout/chevron2"/>
    <dgm:cxn modelId="{5A9B9F41-6B9D-467E-B150-BF1656D18C64}" srcId="{4A10C5E2-CD20-410C-AFCC-41157ABCD540}" destId="{5C97A0D9-78AF-4EB1-9C5F-2E65358C8539}" srcOrd="0" destOrd="0" parTransId="{5E5D3D8F-3562-4CA2-833E-527F71E6A8B7}" sibTransId="{53E76B00-1879-475F-AD10-71F0EFF30866}"/>
    <dgm:cxn modelId="{FF769893-A469-449F-B8CC-2A768F5C60BA}" type="presOf" srcId="{5C97A0D9-78AF-4EB1-9C5F-2E65358C8539}" destId="{0BC4B0D1-BB9E-4F6D-950C-3107FC068DB9}" srcOrd="0" destOrd="0" presId="urn:microsoft.com/office/officeart/2005/8/layout/chevron2"/>
    <dgm:cxn modelId="{92EC0713-91F8-45B4-B951-5019EAEBAFFA}" srcId="{4A10C5E2-CD20-410C-AFCC-41157ABCD540}" destId="{29ACB098-C585-4AEA-989A-0563AA58AE49}" srcOrd="1" destOrd="0" parTransId="{7A8941FC-0D4B-4D52-8BA0-BE45A437E39A}" sibTransId="{AFE264AF-34B7-4C86-A1C6-986295026EAB}"/>
    <dgm:cxn modelId="{D9BD54C7-81C2-42B6-84B4-AD9732C2E71F}" srcId="{29ACB098-C585-4AEA-989A-0563AA58AE49}" destId="{33414972-6EF5-4598-828C-E063FC3CAB97}" srcOrd="0" destOrd="0" parTransId="{DD5C6CA6-73D2-402D-8739-D919DC9AEC70}" sibTransId="{C031B7EB-DF33-47EC-A245-7C9E4890223A}"/>
    <dgm:cxn modelId="{1165BDC2-DD98-4DA2-A98C-7E4DC2CE2843}" srcId="{0EF91265-3C47-456D-A869-B587C919C69B}" destId="{DC4DBA88-F46A-45E3-9CEB-0F663379203D}" srcOrd="0" destOrd="0" parTransId="{4905CB6B-521E-4D23-84DD-0136F973BEDF}" sibTransId="{D2F70C52-1208-4300-B729-9B051397E406}"/>
    <dgm:cxn modelId="{CDD9EB11-C977-44E7-BBEB-A348662FD323}" type="presParOf" srcId="{2E619429-FF7B-4308-A1F5-A92579EC8FB9}" destId="{39B6021F-58E2-46EB-B12D-B01871E8DB53}" srcOrd="0" destOrd="0" presId="urn:microsoft.com/office/officeart/2005/8/layout/chevron2"/>
    <dgm:cxn modelId="{DCD53E09-12B1-4433-BA32-579CC8810417}" type="presParOf" srcId="{39B6021F-58E2-46EB-B12D-B01871E8DB53}" destId="{0BC4B0D1-BB9E-4F6D-950C-3107FC068DB9}" srcOrd="0" destOrd="0" presId="urn:microsoft.com/office/officeart/2005/8/layout/chevron2"/>
    <dgm:cxn modelId="{E8B640EB-95A0-46D5-A66A-27D569B4C7E9}" type="presParOf" srcId="{39B6021F-58E2-46EB-B12D-B01871E8DB53}" destId="{EAE6C44D-9B63-47DC-83E3-4F87990FCBC7}" srcOrd="1" destOrd="0" presId="urn:microsoft.com/office/officeart/2005/8/layout/chevron2"/>
    <dgm:cxn modelId="{DD4697F5-CF06-4B0F-BBA8-0054E4804189}" type="presParOf" srcId="{2E619429-FF7B-4308-A1F5-A92579EC8FB9}" destId="{82EBEA3A-DDEA-4DEB-8196-B2820791EFF5}" srcOrd="1" destOrd="0" presId="urn:microsoft.com/office/officeart/2005/8/layout/chevron2"/>
    <dgm:cxn modelId="{E809A0D6-4A80-49D5-B77B-900EC062F892}" type="presParOf" srcId="{2E619429-FF7B-4308-A1F5-A92579EC8FB9}" destId="{B3E1554F-21D2-414F-8F31-7D7911C594D6}" srcOrd="2" destOrd="0" presId="urn:microsoft.com/office/officeart/2005/8/layout/chevron2"/>
    <dgm:cxn modelId="{0AA37138-AA5E-4083-97CD-5601A378D6BA}" type="presParOf" srcId="{B3E1554F-21D2-414F-8F31-7D7911C594D6}" destId="{979816FA-B034-4205-963B-6A484ADD35F7}" srcOrd="0" destOrd="0" presId="urn:microsoft.com/office/officeart/2005/8/layout/chevron2"/>
    <dgm:cxn modelId="{C4D2A8F5-AEF4-48C1-B864-97A188E30A01}" type="presParOf" srcId="{B3E1554F-21D2-414F-8F31-7D7911C594D6}" destId="{C108D3CB-A268-40A1-AC4E-8ED811FD6A8A}" srcOrd="1" destOrd="0" presId="urn:microsoft.com/office/officeart/2005/8/layout/chevron2"/>
    <dgm:cxn modelId="{B46FEFCA-D804-4FCF-B610-C8D051996085}" type="presParOf" srcId="{2E619429-FF7B-4308-A1F5-A92579EC8FB9}" destId="{66AA8F3B-A199-4933-9079-9897A06EFFF8}" srcOrd="3" destOrd="0" presId="urn:microsoft.com/office/officeart/2005/8/layout/chevron2"/>
    <dgm:cxn modelId="{76689A3C-E854-4F97-8AFD-F99F48EA7386}" type="presParOf" srcId="{2E619429-FF7B-4308-A1F5-A92579EC8FB9}" destId="{26D72756-674F-43D7-9298-943F39F01505}" srcOrd="4" destOrd="0" presId="urn:microsoft.com/office/officeart/2005/8/layout/chevron2"/>
    <dgm:cxn modelId="{5282C84E-B876-4421-AB81-F3131E3B2266}" type="presParOf" srcId="{26D72756-674F-43D7-9298-943F39F01505}" destId="{F0AFFB88-4373-4665-B4A5-8222428443B1}" srcOrd="0" destOrd="0" presId="urn:microsoft.com/office/officeart/2005/8/layout/chevron2"/>
    <dgm:cxn modelId="{0AE148E3-83E6-48C6-9330-021C860A9698}" type="presParOf" srcId="{26D72756-674F-43D7-9298-943F39F01505}" destId="{76BFE856-E456-4E06-995F-F3C71FCEEB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4B0D1-BB9E-4F6D-950C-3107FC068DB9}">
      <dsp:nvSpPr>
        <dsp:cNvPr id="0" name=""/>
        <dsp:cNvSpPr/>
      </dsp:nvSpPr>
      <dsp:spPr>
        <a:xfrm rot="5400000">
          <a:off x="-254851" y="256803"/>
          <a:ext cx="1699012" cy="1189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01.01.2026</a:t>
          </a:r>
          <a:endParaRPr lang="ru-RU" sz="1500" kern="1200" dirty="0">
            <a:solidFill>
              <a:schemeClr val="tx1"/>
            </a:solidFill>
          </a:endParaRPr>
        </a:p>
      </dsp:txBody>
      <dsp:txXfrm rot="-5400000">
        <a:off x="1" y="596605"/>
        <a:ext cx="1189308" cy="509704"/>
      </dsp:txXfrm>
    </dsp:sp>
    <dsp:sp modelId="{EAE6C44D-9B63-47DC-83E3-4F87990FCBC7}">
      <dsp:nvSpPr>
        <dsp:cNvPr id="0" name=""/>
        <dsp:cNvSpPr/>
      </dsp:nvSpPr>
      <dsp:spPr>
        <a:xfrm rot="5400000">
          <a:off x="3728650" y="-2537389"/>
          <a:ext cx="1104358" cy="6183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Объем муниципального внутреннего долга – 33 500,0(тыс. руб.)</a:t>
          </a:r>
          <a:endParaRPr lang="ru-RU" sz="2300" kern="1200" dirty="0"/>
        </a:p>
      </dsp:txBody>
      <dsp:txXfrm rot="-5400000">
        <a:off x="1189309" y="55862"/>
        <a:ext cx="6129131" cy="996538"/>
      </dsp:txXfrm>
    </dsp:sp>
    <dsp:sp modelId="{979816FA-B034-4205-963B-6A484ADD35F7}">
      <dsp:nvSpPr>
        <dsp:cNvPr id="0" name=""/>
        <dsp:cNvSpPr/>
      </dsp:nvSpPr>
      <dsp:spPr>
        <a:xfrm rot="5400000">
          <a:off x="-254851" y="1762783"/>
          <a:ext cx="1699012" cy="1189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01.01.2027</a:t>
          </a:r>
          <a:endParaRPr lang="ru-RU" sz="1500" kern="1200" dirty="0">
            <a:solidFill>
              <a:schemeClr val="tx1"/>
            </a:solidFill>
          </a:endParaRPr>
        </a:p>
      </dsp:txBody>
      <dsp:txXfrm rot="-5400000">
        <a:off x="1" y="2102585"/>
        <a:ext cx="1189308" cy="509704"/>
      </dsp:txXfrm>
    </dsp:sp>
    <dsp:sp modelId="{C108D3CB-A268-40A1-AC4E-8ED811FD6A8A}">
      <dsp:nvSpPr>
        <dsp:cNvPr id="0" name=""/>
        <dsp:cNvSpPr/>
      </dsp:nvSpPr>
      <dsp:spPr>
        <a:xfrm rot="5400000">
          <a:off x="3728650" y="-1031410"/>
          <a:ext cx="1104358" cy="6183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Объем муниципального внутреннего долга – 19 000,0(тыс. руб.)</a:t>
          </a:r>
          <a:endParaRPr lang="ru-RU" sz="2300" kern="1200" dirty="0"/>
        </a:p>
      </dsp:txBody>
      <dsp:txXfrm rot="-5400000">
        <a:off x="1189309" y="1561841"/>
        <a:ext cx="6129131" cy="996538"/>
      </dsp:txXfrm>
    </dsp:sp>
    <dsp:sp modelId="{F0AFFB88-4373-4665-B4A5-8222428443B1}">
      <dsp:nvSpPr>
        <dsp:cNvPr id="0" name=""/>
        <dsp:cNvSpPr/>
      </dsp:nvSpPr>
      <dsp:spPr>
        <a:xfrm rot="5400000">
          <a:off x="-254851" y="3268762"/>
          <a:ext cx="1699012" cy="1189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/>
              </a:solidFill>
            </a:rPr>
            <a:t>01.01.2028</a:t>
          </a:r>
          <a:endParaRPr lang="ru-RU" sz="1500" kern="1200" dirty="0">
            <a:solidFill>
              <a:schemeClr val="tx1"/>
            </a:solidFill>
          </a:endParaRPr>
        </a:p>
      </dsp:txBody>
      <dsp:txXfrm rot="-5400000">
        <a:off x="1" y="3608564"/>
        <a:ext cx="1189308" cy="509704"/>
      </dsp:txXfrm>
    </dsp:sp>
    <dsp:sp modelId="{76BFE856-E456-4E06-995F-F3C71FCEEB1D}">
      <dsp:nvSpPr>
        <dsp:cNvPr id="0" name=""/>
        <dsp:cNvSpPr/>
      </dsp:nvSpPr>
      <dsp:spPr>
        <a:xfrm rot="5400000">
          <a:off x="3728650" y="474569"/>
          <a:ext cx="1104358" cy="6183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Объем муниципального внутреннего долга – 12 500,00(тыс. руб.)</a:t>
          </a:r>
          <a:endParaRPr lang="ru-RU" sz="2300" kern="1200" dirty="0"/>
        </a:p>
      </dsp:txBody>
      <dsp:txXfrm rot="-5400000">
        <a:off x="1189309" y="3067820"/>
        <a:ext cx="6129131" cy="996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3266BF97-B560-4E45-9E67-DDC3750744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517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1557941-80C9-4657-984E-E673F942C05B}" type="slidenum">
              <a:rPr kumimoji="0" lang="ru-RU" altLang="ru-RU" smtClean="0">
                <a:latin typeface="Arial" charset="0"/>
              </a:rPr>
              <a:pPr eaLnBrk="1" hangingPunct="1"/>
              <a:t>1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4854D7-0C5A-49E5-B013-DE968CCA8486}" type="slidenum">
              <a:rPr kumimoji="0" lang="ru-RU" altLang="ru-RU" smtClean="0">
                <a:latin typeface="Arial" charset="0"/>
              </a:rPr>
              <a:pPr eaLnBrk="1" hangingPunct="1"/>
              <a:t>10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E4F3E0C-01A7-486D-BFDF-1C02B6D94D8A}" type="slidenum">
              <a:rPr kumimoji="0" lang="ru-RU" altLang="ru-RU" smtClean="0">
                <a:latin typeface="Arial" charset="0"/>
              </a:rPr>
              <a:pPr eaLnBrk="1" hangingPunct="1"/>
              <a:t>11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4B1FEE2-382F-4DE3-9509-DD7114727E37}" type="slidenum">
              <a:rPr kumimoji="0" lang="ru-RU" altLang="ru-RU" smtClean="0">
                <a:latin typeface="Arial" charset="0"/>
              </a:rPr>
              <a:pPr eaLnBrk="1" hangingPunct="1"/>
              <a:t>12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CE65163-2D19-481C-9088-A652FB6ECA8F}" type="slidenum">
              <a:rPr kumimoji="0" lang="ru-RU" altLang="ru-RU" smtClean="0">
                <a:latin typeface="Arial" charset="0"/>
              </a:rPr>
              <a:pPr eaLnBrk="1" hangingPunct="1"/>
              <a:t>13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E380BDF-4868-4659-955E-54368B6BE630}" type="slidenum">
              <a:rPr kumimoji="0" lang="ru-RU" altLang="ru-RU" smtClean="0">
                <a:latin typeface="Arial" charset="0"/>
              </a:rPr>
              <a:pPr eaLnBrk="1" hangingPunct="1"/>
              <a:t>14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F3D5272-D240-4D09-8D7F-78DE5FE35D09}" type="slidenum">
              <a:rPr kumimoji="0" lang="ru-RU" altLang="ru-RU" smtClean="0">
                <a:latin typeface="Arial" charset="0"/>
              </a:rPr>
              <a:pPr eaLnBrk="1" hangingPunct="1"/>
              <a:t>15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BA2A3AF-CB7F-45EB-A76E-26D7CBA2FF9A}" type="slidenum">
              <a:rPr kumimoji="0" lang="ru-RU" altLang="ru-RU" smtClean="0">
                <a:latin typeface="Arial" charset="0"/>
              </a:rPr>
              <a:pPr eaLnBrk="1" hangingPunct="1"/>
              <a:t>16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51E86A3-6AEF-4877-950A-F882B2EA2488}" type="slidenum">
              <a:rPr kumimoji="0" lang="ru-RU" altLang="ru-RU" smtClean="0">
                <a:latin typeface="Arial" charset="0"/>
              </a:rPr>
              <a:pPr eaLnBrk="1" hangingPunct="1"/>
              <a:t>17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442FE36-53F2-4C53-82A6-D0079557BE2B}" type="slidenum">
              <a:rPr kumimoji="0" lang="ru-RU" altLang="ru-RU" smtClean="0">
                <a:latin typeface="Arial" charset="0"/>
              </a:rPr>
              <a:pPr eaLnBrk="1" hangingPunct="1"/>
              <a:t>18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8FB537A-46DC-4BF1-B90F-95BAE34E9BA0}" type="slidenum">
              <a:rPr kumimoji="0" lang="ru-RU" altLang="ru-RU" smtClean="0">
                <a:latin typeface="Arial" charset="0"/>
              </a:rPr>
              <a:pPr eaLnBrk="1" hangingPunct="1"/>
              <a:t>19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1D49859-5B99-4B18-9DD0-B5BDBC298203}" type="slidenum">
              <a:rPr kumimoji="0" lang="ru-RU" altLang="ru-RU" smtClean="0">
                <a:latin typeface="Arial" charset="0"/>
              </a:rPr>
              <a:pPr eaLnBrk="1" hangingPunct="1"/>
              <a:t>2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9AC62DC-4CCC-4782-813A-65FD24DEEB9A}" type="slidenum">
              <a:rPr kumimoji="0" lang="ru-RU" altLang="ru-RU" smtClean="0">
                <a:latin typeface="Arial" charset="0"/>
              </a:rPr>
              <a:pPr eaLnBrk="1" hangingPunct="1"/>
              <a:t>3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CEFFBF9-DCBE-4306-B24A-7ED7177B42B5}" type="slidenum">
              <a:rPr kumimoji="0" lang="ru-RU" altLang="ru-RU" smtClean="0">
                <a:latin typeface="Arial" charset="0"/>
              </a:rPr>
              <a:pPr eaLnBrk="1" hangingPunct="1"/>
              <a:t>4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D513CC8-A835-4D75-8930-E30FAD864523}" type="slidenum">
              <a:rPr kumimoji="0" lang="ru-RU" altLang="ru-RU" smtClean="0">
                <a:latin typeface="Arial" charset="0"/>
              </a:rPr>
              <a:pPr eaLnBrk="1" hangingPunct="1"/>
              <a:t>5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3FFC195-DDF7-464C-835A-6B7FDAAFC4B2}" type="slidenum">
              <a:rPr kumimoji="0" lang="ru-RU" altLang="ru-RU" smtClean="0">
                <a:latin typeface="Arial" charset="0"/>
              </a:rPr>
              <a:pPr eaLnBrk="1" hangingPunct="1"/>
              <a:t>6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91D97EC-83EC-45EE-9871-C040839D9AEE}" type="slidenum">
              <a:rPr kumimoji="0" lang="ru-RU" altLang="ru-RU" smtClean="0">
                <a:latin typeface="Arial" charset="0"/>
              </a:rPr>
              <a:pPr eaLnBrk="1" hangingPunct="1"/>
              <a:t>7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25C4D9D-53E2-40AB-A7E9-C6CC82E2C64D}" type="slidenum">
              <a:rPr kumimoji="0" lang="ru-RU" altLang="ru-RU" smtClean="0">
                <a:latin typeface="Arial" charset="0"/>
              </a:rPr>
              <a:pPr eaLnBrk="1" hangingPunct="1"/>
              <a:t>8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47E43C4-0D85-4BFE-90BD-4D6D4A9B2280}" type="slidenum">
              <a:rPr kumimoji="0" lang="ru-RU" altLang="ru-RU" smtClean="0">
                <a:latin typeface="Arial" charset="0"/>
              </a:rPr>
              <a:pPr eaLnBrk="1" hangingPunct="1"/>
              <a:t>9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dirty="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dirty="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dirty="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dirty="0"/>
                </a:p>
              </p:txBody>
            </p:sp>
          </p:grpSp>
        </p:grpSp>
      </p:grp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0A27-D363-4E6D-B9CF-9A6CA110B0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75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3019-A071-4099-ADF3-86C0BE38AA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60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B3C3-FB1B-42AA-801A-B509F96F97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7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C04C-1F64-4194-9DF1-458CDD5DEF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93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00188" y="228600"/>
            <a:ext cx="7491412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BD178-B29D-42AA-95CB-F4FCB346D7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52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9065-2875-4A15-A8F9-EDB3EB680B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272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427E-C268-40D1-9E89-F27638B6A8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49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8A28-187F-4E34-9FE9-26BC82D5D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69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2641-9361-4E69-80C7-474276FFE6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92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1E2DC-2D67-40D2-A8FC-8AE1D6BF3D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84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D2A32-7054-4DB1-8AE1-9C7B3ECBAD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9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D0CE-96F7-409B-8440-9E86381FD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10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71FA-5E8E-48DE-9552-C7D8036CBA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24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39B9-4AFE-4C8F-9F28-9E4C98BD06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99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0B3FF-99F8-4BCB-BCAB-DC23DB4434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09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EDAE"/>
            </a:gs>
            <a:gs pos="50000">
              <a:srgbClr val="FDF3CC"/>
            </a:gs>
            <a:gs pos="100000">
              <a:srgbClr val="FEF9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70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71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17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7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D2E719F6-B97B-42C2-B82E-A3BD14622B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«АСИНОВСКИЙ РАЙОН» </a:t>
            </a:r>
            <a:b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И НА ПЛАНОВЫЙ ПЕРИОД 2026 И 2027 ГОДОВ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2714625" y="5857875"/>
            <a:ext cx="6276975" cy="785813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Финансов Администрации Асиновского района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1800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91513" cy="2622550"/>
          </a:xfrm>
        </p:spPr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Содержимое 8"/>
          <p:cNvSpPr>
            <a:spLocks noGrp="1"/>
          </p:cNvSpPr>
          <p:nvPr>
            <p:ph sz="quarter" idx="4"/>
          </p:nvPr>
        </p:nvSpPr>
        <p:spPr>
          <a:xfrm>
            <a:off x="1403350" y="1268413"/>
            <a:ext cx="7283450" cy="792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Структура расходов бюджета на 2025 год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(тыс.руб.)</a:t>
            </a:r>
          </a:p>
        </p:txBody>
      </p:sp>
      <p:pic>
        <p:nvPicPr>
          <p:cNvPr id="14341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1954213"/>
          <a:ext cx="7440613" cy="482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456"/>
                <a:gridCol w="1224157"/>
              </a:tblGrid>
              <a:tr h="3047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показателей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8" marB="45718"/>
                </a:tc>
              </a:tr>
              <a:tr h="3054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96 766,4</a:t>
                      </a:r>
                    </a:p>
                  </a:txBody>
                  <a:tcPr marL="7620" marR="7620" marT="7620" marB="0" anchor="b"/>
                </a:tc>
              </a:tr>
              <a:tr h="304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90,0</a:t>
                      </a:r>
                    </a:p>
                  </a:txBody>
                  <a:tcPr marL="7620" marR="7620" marT="7620" marB="0" anchor="b"/>
                </a:tc>
              </a:tr>
              <a:tr h="5181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 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2 950,3</a:t>
                      </a:r>
                    </a:p>
                  </a:txBody>
                  <a:tcPr marL="7620" marR="7620" marT="7620" marB="0" anchor="b"/>
                </a:tc>
              </a:tr>
              <a:tr h="304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 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30 285,5</a:t>
                      </a:r>
                    </a:p>
                  </a:txBody>
                  <a:tcPr marL="7620" marR="7620" marT="7620" marB="0" anchor="b"/>
                </a:tc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Жилищно</a:t>
                      </a:r>
                      <a:r>
                        <a:rPr lang="ru-RU" sz="1400" dirty="0" smtClean="0"/>
                        <a:t>–коммунальное хозяйство 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13 467,2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Охрана окружающей среды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2 153,4</a:t>
                      </a:r>
                    </a:p>
                  </a:txBody>
                  <a:tcPr marL="7620" marR="7620" marT="7620" marB="0" anchor="b"/>
                </a:tc>
              </a:tr>
              <a:tr h="304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202 932,3</a:t>
                      </a:r>
                    </a:p>
                  </a:txBody>
                  <a:tcPr marL="7620" marR="7620" marT="7620" marB="0" anchor="b"/>
                </a:tc>
              </a:tr>
              <a:tr h="304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 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79 </a:t>
                      </a:r>
                      <a:r>
                        <a:rPr lang="ru-RU" sz="1600" b="0" i="0" u="none" strike="noStrike" dirty="0">
                          <a:latin typeface="Arial"/>
                        </a:rPr>
                        <a:t>304,3</a:t>
                      </a:r>
                    </a:p>
                  </a:txBody>
                  <a:tcPr marL="7620" marR="7620" marT="7620" marB="0" anchor="b"/>
                </a:tc>
              </a:tr>
              <a:tr h="304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Здравоохранение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600,0</a:t>
                      </a:r>
                    </a:p>
                  </a:txBody>
                  <a:tcPr marL="7620" marR="7620" marT="7620" marB="0" anchor="b"/>
                </a:tc>
              </a:tr>
              <a:tr h="304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 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1 726,0</a:t>
                      </a:r>
                    </a:p>
                  </a:txBody>
                  <a:tcPr marL="7620" marR="7620" marT="7620" marB="0" anchor="b"/>
                </a:tc>
              </a:tr>
              <a:tr h="304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 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61 876,9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314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</a:t>
                      </a:r>
                      <a:r>
                        <a:rPr lang="ru-RU" sz="1400" dirty="0" err="1" smtClean="0"/>
                        <a:t>внутр</a:t>
                      </a:r>
                      <a:r>
                        <a:rPr lang="ru-RU" sz="1400" dirty="0" smtClean="0"/>
                        <a:t>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г</a:t>
                      </a:r>
                      <a:r>
                        <a:rPr lang="ru-RU" sz="1400" dirty="0" err="1" smtClean="0"/>
                        <a:t>ос</a:t>
                      </a:r>
                      <a:r>
                        <a:rPr lang="ru-RU" sz="1400" dirty="0" smtClean="0"/>
                        <a:t>. и муниципального долга 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4 990,8</a:t>
                      </a:r>
                    </a:p>
                  </a:txBody>
                  <a:tcPr marL="7620" marR="7620" marT="7620" marB="0" anchor="b"/>
                </a:tc>
              </a:tr>
              <a:tr h="304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</a:t>
                      </a:r>
                      <a:endParaRPr lang="ru-RU" sz="1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105 381,7</a:t>
                      </a:r>
                    </a:p>
                  </a:txBody>
                  <a:tcPr marL="7620" marR="7620" marT="7620" marB="0" anchor="b"/>
                </a:tc>
              </a:tr>
              <a:tr h="30478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latin typeface="Arial"/>
                        </a:rPr>
                        <a:t>602 524,8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9" name="Диаграмма 8"/>
          <p:cNvGraphicFramePr>
            <a:graphicFrameLocks/>
          </p:cNvGraphicFramePr>
          <p:nvPr/>
        </p:nvGraphicFramePr>
        <p:xfrm>
          <a:off x="1524000" y="1397000"/>
          <a:ext cx="76200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r:id="rId9" imgW="7620660" imgH="5462489" progId="Excel.Chart.8">
                  <p:embed/>
                </p:oleObj>
              </mc:Choice>
              <mc:Fallback>
                <p:oleObj r:id="rId9" imgW="7620660" imgH="5462489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7620000" cy="546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2411760" y="1556792"/>
            <a:ext cx="4872349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всего (тыс. руб.) – 602 524,8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300192" y="3429000"/>
            <a:ext cx="2520280" cy="1872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 (тыс. руб.) -125 350,9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20,8 %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619672" y="3429000"/>
            <a:ext cx="2520280" cy="1872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Программные расходы (тыс. руб.) –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477 173,9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79,2% </a:t>
            </a:r>
          </a:p>
        </p:txBody>
      </p:sp>
      <p:sp>
        <p:nvSpPr>
          <p:cNvPr id="19" name="Тройная стрелка влево/вправо/вверх 18"/>
          <p:cNvSpPr/>
          <p:nvPr/>
        </p:nvSpPr>
        <p:spPr bwMode="auto">
          <a:xfrm>
            <a:off x="4355976" y="2708920"/>
            <a:ext cx="1584176" cy="1656184"/>
          </a:xfrm>
          <a:prstGeom prst="leftRight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499992" y="5517232"/>
            <a:ext cx="1431776" cy="12157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100 %</a:t>
            </a:r>
          </a:p>
        </p:txBody>
      </p:sp>
      <p:sp>
        <p:nvSpPr>
          <p:cNvPr id="23" name="Стрелка вниз 22"/>
          <p:cNvSpPr/>
          <p:nvPr/>
        </p:nvSpPr>
        <p:spPr bwMode="auto">
          <a:xfrm rot="18661968">
            <a:off x="4203244" y="5047525"/>
            <a:ext cx="320993" cy="50490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 rot="2519013">
            <a:off x="5842101" y="5053418"/>
            <a:ext cx="299801" cy="46776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76375" y="1560513"/>
          <a:ext cx="7381875" cy="381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416"/>
                <a:gridCol w="1487459"/>
              </a:tblGrid>
              <a:tr h="3118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  <a:tr h="606319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культуры и туризма»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70 126,6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  <a:tr h="69158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и спорта»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9 778,9</a:t>
                      </a:r>
                      <a:endParaRPr lang="ru-RU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  <a:tr h="731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молодежной политики»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850,0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  <a:tr h="6736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«Социально – демографическое развитие Асиновского района Томской области»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1 100,0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  <a:tr h="7966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«Обеспечение законности, правопорядка, общественной и антитеррористической безопасности на территории Асиновского района»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750" y="1571625"/>
          <a:ext cx="7429500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444"/>
                <a:gridCol w="1497056"/>
              </a:tblGrid>
              <a:tr h="3514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59745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транспортной системы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27 881,4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59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предпринимательства а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555,0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639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коммунальной инфраструктуры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11 322,9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703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«Повышение безопасности населения Асиновского района Томской области»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2 800,3</a:t>
                      </a:r>
                    </a:p>
                  </a:txBody>
                  <a:tcPr marL="91439" marR="91439" marT="45728" marB="45728"/>
                </a:tc>
              </a:tr>
              <a:tr h="945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малых форм хозяйствования муниципального образования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Асиновский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1 009,0</a:t>
                      </a:r>
                    </a:p>
                  </a:txBody>
                  <a:tcPr marL="91439" marR="91439" marT="45728" marB="457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750" y="1571625"/>
          <a:ext cx="7429500" cy="425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513"/>
                <a:gridCol w="1534987"/>
              </a:tblGrid>
              <a:tr h="11282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</a:tr>
              <a:tr h="918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«Эффективное управление муниципальными финансами и совершенствование межбюджетных отношений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105 381,7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</a:tr>
              <a:tr h="685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«Комплексное развитие сельских территорий Асиновского района 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52 098,0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</a:tr>
              <a:tr h="685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образования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193 370,1</a:t>
                      </a:r>
                      <a:endParaRPr lang="ru-RU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</a:tr>
              <a:tr h="438428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</a:tr>
              <a:tr h="39541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mtClean="0">
                          <a:solidFill>
                            <a:schemeClr val="tx1"/>
                          </a:solidFill>
                        </a:rPr>
                        <a:t>477</a:t>
                      </a:r>
                      <a:r>
                        <a:rPr lang="ru-RU" sz="1600" b="1" baseline="0" smtClean="0">
                          <a:solidFill>
                            <a:schemeClr val="tx1"/>
                          </a:solidFill>
                        </a:rPr>
                        <a:t> 173,9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457825"/>
            <a:ext cx="9445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71625" y="1857375"/>
          <a:ext cx="7416800" cy="354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00"/>
              </a:tblGrid>
              <a:tr h="518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Национальные проекты 2025 года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3047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1"/>
                          </a:solidFill>
                        </a:rPr>
                        <a:t>Жилье и городская среда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518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Реализация мероприятий по обеспечению доступа к воде питьевого качества населения сельских территорий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(0,31 млн. руб.)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518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                                                      Демография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 marT="45717" marB="45717"/>
                </a:tc>
              </a:tr>
              <a:tr h="731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Обеспечение</a:t>
                      </a:r>
                      <a:r>
                        <a:rPr lang="ru-RU" sz="1400" b="0" baseline="0" dirty="0" smtClean="0"/>
                        <a:t> условий для развития физической культуры и массового </a:t>
                      </a:r>
                      <a:r>
                        <a:rPr lang="ru-RU" sz="1400" b="0" baseline="0" smtClean="0"/>
                        <a:t>спорта (3,49 </a:t>
                      </a:r>
                      <a:r>
                        <a:rPr lang="ru-RU" sz="1400" b="0" baseline="0" err="1" smtClean="0"/>
                        <a:t>млн</a:t>
                      </a:r>
                      <a:r>
                        <a:rPr lang="ru-RU" sz="1400" b="0" baseline="0" smtClean="0"/>
                        <a:t>. руб.)</a:t>
                      </a:r>
                      <a:endParaRPr lang="ru-RU" sz="1400" b="0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 marT="45717" marB="45717"/>
                </a:tc>
              </a:tr>
              <a:tr h="30478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                                                Образование</a:t>
                      </a:r>
                      <a:endParaRPr lang="ru-RU" sz="1400" b="1" dirty="0"/>
                    </a:p>
                  </a:txBody>
                  <a:tcPr marT="45717" marB="45717"/>
                </a:tc>
              </a:tr>
              <a:tr h="6478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     Обновление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baseline="0" smtClean="0"/>
                        <a:t>МТБ (0,53 </a:t>
                      </a:r>
                      <a:r>
                        <a:rPr lang="ru-RU" sz="1400" b="0" baseline="0" err="1" smtClean="0"/>
                        <a:t>млн</a:t>
                      </a:r>
                      <a:r>
                        <a:rPr lang="ru-RU" sz="1400" b="0" baseline="0" smtClean="0"/>
                        <a:t>. руб</a:t>
                      </a:r>
                      <a:r>
                        <a:rPr lang="ru-RU" sz="1400" b="0" baseline="0" dirty="0" smtClean="0"/>
                        <a:t>.)</a:t>
                      </a:r>
                      <a:endParaRPr lang="ru-RU" sz="1400" b="0" dirty="0"/>
                    </a:p>
                  </a:txBody>
                  <a:tcPr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Диаграмма 8"/>
          <p:cNvGraphicFramePr>
            <a:graphicFrameLocks/>
          </p:cNvGraphicFramePr>
          <p:nvPr/>
        </p:nvGraphicFramePr>
        <p:xfrm>
          <a:off x="1524000" y="1397000"/>
          <a:ext cx="76200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9" imgW="7620660" imgH="5462489" progId="Excel.Chart.8">
                  <p:embed/>
                </p:oleObj>
              </mc:Choice>
              <mc:Fallback>
                <p:oleObj r:id="rId9" imgW="7620660" imgH="5462489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7620000" cy="546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Диаграмма 8"/>
          <p:cNvGraphicFramePr>
            <a:graphicFrameLocks/>
          </p:cNvGraphicFramePr>
          <p:nvPr/>
        </p:nvGraphicFramePr>
        <p:xfrm>
          <a:off x="1524000" y="1397000"/>
          <a:ext cx="76200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9" imgW="7620660" imgH="5462489" progId="Excel.Chart.8">
                  <p:embed/>
                </p:oleObj>
              </mc:Choice>
              <mc:Fallback>
                <p:oleObj r:id="rId9" imgW="7620660" imgH="5462489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7620000" cy="546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1052513"/>
            <a:ext cx="7491412" cy="720725"/>
          </a:xfrm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одзаголовок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1619250" y="1524000"/>
          <a:ext cx="737235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9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Подзаголовок 3"/>
          <p:cNvSpPr>
            <a:spLocks noGrp="1"/>
          </p:cNvSpPr>
          <p:nvPr>
            <p:ph sz="half" idx="2"/>
          </p:nvPr>
        </p:nvSpPr>
        <p:spPr>
          <a:xfrm>
            <a:off x="1547813" y="1628775"/>
            <a:ext cx="7596187" cy="7921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Основные параметры бюджета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 на 2025 год и  плановый 2026 и 2027 годов (тыс.руб</a:t>
            </a:r>
            <a:r>
              <a:rPr lang="ru-RU" altLang="ru-RU" smtClean="0"/>
              <a:t>.)</a:t>
            </a:r>
          </a:p>
        </p:txBody>
      </p:sp>
      <p:graphicFrame>
        <p:nvGraphicFramePr>
          <p:cNvPr id="1026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1042988" y="2349500"/>
          <a:ext cx="79565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7955970" imgH="4322439" progId="Excel.Chart.8">
                  <p:embed/>
                </p:oleObj>
              </mc:Choice>
              <mc:Fallback>
                <p:oleObj r:id="rId4" imgW="7955970" imgH="4322439" progId="Excel.Chart.8">
                  <p:embed/>
                  <p:pic>
                    <p:nvPicPr>
                      <p:cNvPr id="0" name="Содержимое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49500"/>
                        <a:ext cx="7956550" cy="431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7286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9796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2111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888"/>
            <a:ext cx="21844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ДОХОДНАЯ ЧАСТЬ БЮДЖЕТА МО АСИНОВСКИЙ РАЙОН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Содержимое 9"/>
          <p:cNvSpPr>
            <a:spLocks noGrp="1"/>
          </p:cNvSpPr>
          <p:nvPr>
            <p:ph sz="half" idx="1"/>
          </p:nvPr>
        </p:nvSpPr>
        <p:spPr>
          <a:xfrm>
            <a:off x="1258888" y="1524000"/>
            <a:ext cx="7489825" cy="1760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Структура доходов бюджета на 2025 год и  плановый 2026 и 2027 годов (тыс.руб.) </a:t>
            </a:r>
          </a:p>
        </p:txBody>
      </p:sp>
      <p:graphicFrame>
        <p:nvGraphicFramePr>
          <p:cNvPr id="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331913" y="2205038"/>
          <a:ext cx="765968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4" imgW="7663336" imgH="4462659" progId="Excel.Chart.8">
                  <p:embed/>
                </p:oleObj>
              </mc:Choice>
              <mc:Fallback>
                <p:oleObj r:id="rId4" imgW="7663336" imgH="4462659" progId="Excel.Char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05038"/>
                        <a:ext cx="7659687" cy="446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457825"/>
            <a:ext cx="9445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Содержимое 9"/>
          <p:cNvSpPr>
            <a:spLocks noGrp="1"/>
          </p:cNvSpPr>
          <p:nvPr>
            <p:ph sz="half" idx="1"/>
          </p:nvPr>
        </p:nvSpPr>
        <p:spPr>
          <a:xfrm>
            <a:off x="1258888" y="1524000"/>
            <a:ext cx="7489825" cy="1760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Состав межбюджетных трансфертов 2025 год и  плановый 2026 и 2027 годов (тыс.руб.) </a:t>
            </a:r>
          </a:p>
        </p:txBody>
      </p:sp>
      <p:graphicFrame>
        <p:nvGraphicFramePr>
          <p:cNvPr id="3074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331913" y="2205038"/>
          <a:ext cx="765968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4" imgW="7663336" imgH="4462659" progId="Excel.Chart.8">
                  <p:embed/>
                </p:oleObj>
              </mc:Choice>
              <mc:Fallback>
                <p:oleObj r:id="rId4" imgW="7663336" imgH="4462659" progId="Excel.Char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05038"/>
                        <a:ext cx="7659687" cy="446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Содержимое 9"/>
          <p:cNvSpPr>
            <a:spLocks noGrp="1"/>
          </p:cNvSpPr>
          <p:nvPr>
            <p:ph sz="half" idx="1"/>
          </p:nvPr>
        </p:nvSpPr>
        <p:spPr>
          <a:xfrm>
            <a:off x="1476375" y="1524000"/>
            <a:ext cx="7272338" cy="1760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000" smtClean="0"/>
              <a:t>Соотношение налоговых и неналоговых доходов на 2025 год (тыс.руб.)</a:t>
            </a:r>
          </a:p>
        </p:txBody>
      </p:sp>
      <p:graphicFrame>
        <p:nvGraphicFramePr>
          <p:cNvPr id="4098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331913" y="2205038"/>
          <a:ext cx="765968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4" imgW="7663336" imgH="4462659" progId="Excel.Chart.8">
                  <p:embed/>
                </p:oleObj>
              </mc:Choice>
              <mc:Fallback>
                <p:oleObj r:id="rId4" imgW="7663336" imgH="4462659" progId="Excel.Char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05038"/>
                        <a:ext cx="7659687" cy="446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9"/>
          <p:cNvSpPr>
            <a:spLocks noGrp="1"/>
          </p:cNvSpPr>
          <p:nvPr>
            <p:ph sz="half" idx="1"/>
          </p:nvPr>
        </p:nvSpPr>
        <p:spPr>
          <a:xfrm>
            <a:off x="1258888" y="1524000"/>
            <a:ext cx="7489825" cy="1760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Структура налоговых доходов бюджета района за 2025 год (тыс.руб.)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 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1547813" y="2349500"/>
          <a:ext cx="7488237" cy="3963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112"/>
                <a:gridCol w="2304073"/>
                <a:gridCol w="1656052"/>
              </a:tblGrid>
              <a:tr h="5182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Значение, тыс.руб.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%, от общего значения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9" marB="45729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НДФЛ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249 749,9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latin typeface="Verdana"/>
                        </a:rPr>
                        <a:t>81,9</a:t>
                      </a:r>
                    </a:p>
                  </a:txBody>
                  <a:tcPr marL="7619" marR="7619" marT="7621" marB="0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30 063,6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latin typeface="Verdana"/>
                        </a:rPr>
                        <a:t>9,9</a:t>
                      </a:r>
                    </a:p>
                  </a:txBody>
                  <a:tcPr marL="7619" marR="7619" marT="7621" marB="0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Акцизы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3 713,0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latin typeface="Verdana"/>
                        </a:rPr>
                        <a:t>1,2</a:t>
                      </a:r>
                    </a:p>
                  </a:txBody>
                  <a:tcPr marL="7619" marR="7619" marT="7621" marB="0"/>
                </a:tc>
              </a:tr>
              <a:tr h="36583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Государственная пошлина 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9 499,1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latin typeface="Verdana"/>
                        </a:rPr>
                        <a:t>3,1</a:t>
                      </a:r>
                    </a:p>
                  </a:txBody>
                  <a:tcPr marL="7619" marR="7619" marT="7621" marB="0"/>
                </a:tc>
              </a:tr>
              <a:tr h="495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Патент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10 141,8</a:t>
                      </a: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latin typeface="Verdana"/>
                        </a:rPr>
                        <a:t>3,3</a:t>
                      </a:r>
                    </a:p>
                  </a:txBody>
                  <a:tcPr marL="7619" marR="7619" marT="7621" marB="0"/>
                </a:tc>
              </a:tr>
              <a:tr h="495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Прочие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1 835,1</a:t>
                      </a: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latin typeface="Verdana"/>
                        </a:rPr>
                        <a:t>0,6</a:t>
                      </a:r>
                    </a:p>
                  </a:txBody>
                  <a:tcPr marL="7619" marR="7619" marT="7621" marB="0"/>
                </a:tc>
              </a:tr>
              <a:tr h="495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305 002,5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33" marR="91433" marT="45729" marB="45729"/>
                </a:tc>
              </a:tr>
              <a:tr h="4956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3" marR="91433" marT="45729" marB="45729"/>
                </a:tc>
              </a:tr>
            </a:tbl>
          </a:graphicData>
        </a:graphic>
      </p:graphicFrame>
      <p:pic>
        <p:nvPicPr>
          <p:cNvPr id="11314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9461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457825"/>
            <a:ext cx="9445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Содержимое 9"/>
          <p:cNvSpPr>
            <a:spLocks noGrp="1"/>
          </p:cNvSpPr>
          <p:nvPr>
            <p:ph sz="half" idx="1"/>
          </p:nvPr>
        </p:nvSpPr>
        <p:spPr>
          <a:xfrm>
            <a:off x="1258888" y="1341438"/>
            <a:ext cx="7489825" cy="7191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Структура неналоговых доходов бюджета района за 2025 год (тыс.руб.)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 </a:t>
            </a:r>
          </a:p>
        </p:txBody>
      </p:sp>
      <p:pic>
        <p:nvPicPr>
          <p:cNvPr id="1229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-33338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1619250" y="1916113"/>
          <a:ext cx="7524750" cy="372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794"/>
                <a:gridCol w="1368229"/>
                <a:gridCol w="1403727"/>
              </a:tblGrid>
              <a:tr h="731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Значение, тыс.руб.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%, от общего значения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5" marB="45715"/>
                </a:tc>
              </a:tr>
              <a:tr h="365720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11 878,9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latin typeface="Verdana"/>
                        </a:rPr>
                        <a:t>64,3</a:t>
                      </a:r>
                    </a:p>
                  </a:txBody>
                  <a:tcPr marL="7620" marR="7620" marT="7619" marB="0"/>
                </a:tc>
              </a:tr>
              <a:tr h="36572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Штрафы, санкции, возмещение ущерба </a:t>
                      </a:r>
                      <a:endParaRPr lang="ru-RU" sz="1600" dirty="0"/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2 722,2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latin typeface="Verdana"/>
                        </a:rPr>
                        <a:t>14,7</a:t>
                      </a:r>
                    </a:p>
                  </a:txBody>
                  <a:tcPr marL="7620" marR="7620" marT="7619" marB="0"/>
                </a:tc>
              </a:tr>
              <a:tr h="57905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Доходы от продажи материальных и нематериальных активов </a:t>
                      </a:r>
                      <a:endParaRPr lang="ru-RU" sz="1600" dirty="0"/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115,0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latin typeface="Verdana"/>
                        </a:rPr>
                        <a:t>0,6</a:t>
                      </a:r>
                    </a:p>
                  </a:txBody>
                  <a:tcPr marL="7620" marR="7620" marT="7619" marB="0"/>
                </a:tc>
              </a:tr>
              <a:tr h="57905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Доходы от оказания платных услуг (работ) и компенсации затрат государства </a:t>
                      </a:r>
                      <a:endParaRPr lang="ru-RU" sz="1600" dirty="0"/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2 600,0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latin typeface="Verdana"/>
                        </a:rPr>
                        <a:t>14,1</a:t>
                      </a:r>
                    </a:p>
                  </a:txBody>
                  <a:tcPr marL="7620" marR="7620" marT="7619" marB="0"/>
                </a:tc>
              </a:tr>
              <a:tr h="57905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Плата за негативное воздействие на окружающую среду </a:t>
                      </a:r>
                      <a:endParaRPr lang="ru-RU" sz="1600" dirty="0"/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1 153,4</a:t>
                      </a:r>
                      <a:endParaRPr lang="ru-RU" sz="1600" dirty="0"/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latin typeface="Verdana"/>
                        </a:rPr>
                        <a:t>6,2</a:t>
                      </a:r>
                    </a:p>
                  </a:txBody>
                  <a:tcPr marL="7620" marR="7620" marT="7619" marB="0"/>
                </a:tc>
              </a:tr>
              <a:tr h="52422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ИТОГО</a:t>
                      </a:r>
                      <a:endParaRPr lang="ru-RU" sz="1600" b="1" dirty="0"/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18 469,5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100,0</a:t>
                      </a:r>
                      <a:endParaRPr lang="ru-RU" sz="1600" b="1" dirty="0"/>
                    </a:p>
                  </a:txBody>
                  <a:tcPr marL="91445" marR="91445"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РАСХОДНАЯ ЧАСТЬ БЮДЖЕТА МО АСИНОВСКИЙ РАЙОН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28541</TotalTime>
  <Words>615</Words>
  <Application>Microsoft Office PowerPoint</Application>
  <PresentationFormat>Экран (4:3)</PresentationFormat>
  <Paragraphs>196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Times New Roman</vt:lpstr>
      <vt:lpstr>Arial</vt:lpstr>
      <vt:lpstr>Verdana</vt:lpstr>
      <vt:lpstr>Wingdings</vt:lpstr>
      <vt:lpstr>Reporting Progress or Status</vt:lpstr>
      <vt:lpstr>Диаграмма Microsoft Office Excel</vt:lpstr>
      <vt:lpstr> ПРОЕКТ БЮДЖЕТА  МО «АСИНОВСКИЙ РАЙОН»  НА 2025 ГОД И НА ПЛАНОВЫЙ ПЕРИОД 2026 И 2027 ГОДОВ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505.ru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Татьяна</cp:lastModifiedBy>
  <cp:revision>835</cp:revision>
  <dcterms:created xsi:type="dcterms:W3CDTF">2009-11-04T17:26:23Z</dcterms:created>
  <dcterms:modified xsi:type="dcterms:W3CDTF">2024-12-12T12:15:55Z</dcterms:modified>
</cp:coreProperties>
</file>