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38" r:id="rId3"/>
    <p:sldId id="336" r:id="rId4"/>
    <p:sldId id="339" r:id="rId5"/>
    <p:sldId id="340" r:id="rId6"/>
    <p:sldId id="341" r:id="rId7"/>
    <p:sldId id="342" r:id="rId8"/>
    <p:sldId id="343" r:id="rId9"/>
    <p:sldId id="344" r:id="rId10"/>
    <p:sldId id="346" r:id="rId11"/>
    <p:sldId id="348" r:id="rId12"/>
    <p:sldId id="352" r:id="rId13"/>
    <p:sldId id="350" r:id="rId14"/>
    <p:sldId id="351" r:id="rId15"/>
    <p:sldId id="353" r:id="rId16"/>
    <p:sldId id="355" r:id="rId17"/>
    <p:sldId id="349" r:id="rId18"/>
    <p:sldId id="359" r:id="rId19"/>
    <p:sldId id="347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33CC"/>
    <a:srgbClr val="00CC00"/>
    <a:srgbClr val="FF5050"/>
    <a:srgbClr val="33CCCC"/>
    <a:srgbClr val="FF3399"/>
    <a:srgbClr val="FF66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9464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0C5E2-CD20-410C-AFCC-41157ABCD5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97A0D9-78AF-4EB1-9C5F-2E65358C853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01.01.2027</a:t>
          </a:r>
          <a:endParaRPr lang="ru-RU" dirty="0">
            <a:solidFill>
              <a:schemeClr val="tx1"/>
            </a:solidFill>
          </a:endParaRPr>
        </a:p>
      </dgm:t>
    </dgm:pt>
    <dgm:pt modelId="{5E5D3D8F-3562-4CA2-833E-527F71E6A8B7}" type="parTrans" cxnId="{5A9B9F41-6B9D-467E-B150-BF1656D18C64}">
      <dgm:prSet/>
      <dgm:spPr/>
      <dgm:t>
        <a:bodyPr/>
        <a:lstStyle/>
        <a:p>
          <a:endParaRPr lang="ru-RU"/>
        </a:p>
      </dgm:t>
    </dgm:pt>
    <dgm:pt modelId="{53E76B00-1879-475F-AD10-71F0EFF30866}" type="sibTrans" cxnId="{5A9B9F41-6B9D-467E-B150-BF1656D18C64}">
      <dgm:prSet/>
      <dgm:spPr/>
      <dgm:t>
        <a:bodyPr/>
        <a:lstStyle/>
        <a:p>
          <a:endParaRPr lang="ru-RU"/>
        </a:p>
      </dgm:t>
    </dgm:pt>
    <dgm:pt modelId="{BC3E5507-8322-4054-B4C8-D094D8B1799C}">
      <dgm:prSet phldrT="[Текст]" custT="1"/>
      <dgm:spPr/>
      <dgm:t>
        <a:bodyPr/>
        <a:lstStyle/>
        <a:p>
          <a:r>
            <a:rPr lang="ru-RU" sz="2300" dirty="0" smtClean="0"/>
            <a:t>Объем муниципального внутреннего долга – 19 000,0 (тыс. руб.)</a:t>
          </a:r>
          <a:endParaRPr lang="ru-RU" sz="2300" dirty="0"/>
        </a:p>
      </dgm:t>
    </dgm:pt>
    <dgm:pt modelId="{520911C7-1130-4316-8E25-9ECB53A8E7FB}" type="parTrans" cxnId="{9F62A33B-DEA1-473E-85B3-470F544F809C}">
      <dgm:prSet/>
      <dgm:spPr/>
      <dgm:t>
        <a:bodyPr/>
        <a:lstStyle/>
        <a:p>
          <a:endParaRPr lang="ru-RU"/>
        </a:p>
      </dgm:t>
    </dgm:pt>
    <dgm:pt modelId="{C8BF82F6-EB58-40A5-91AB-7F55A5D31C7C}" type="sibTrans" cxnId="{9F62A33B-DEA1-473E-85B3-470F544F809C}">
      <dgm:prSet/>
      <dgm:spPr/>
      <dgm:t>
        <a:bodyPr/>
        <a:lstStyle/>
        <a:p>
          <a:endParaRPr lang="ru-RU"/>
        </a:p>
      </dgm:t>
    </dgm:pt>
    <dgm:pt modelId="{29ACB098-C585-4AEA-989A-0563AA58AE4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01.01.2028</a:t>
          </a:r>
          <a:endParaRPr lang="ru-RU" dirty="0">
            <a:solidFill>
              <a:schemeClr val="tx1"/>
            </a:solidFill>
          </a:endParaRPr>
        </a:p>
      </dgm:t>
    </dgm:pt>
    <dgm:pt modelId="{7A8941FC-0D4B-4D52-8BA0-BE45A437E39A}" type="parTrans" cxnId="{92EC0713-91F8-45B4-B951-5019EAEBAFFA}">
      <dgm:prSet/>
      <dgm:spPr/>
      <dgm:t>
        <a:bodyPr/>
        <a:lstStyle/>
        <a:p>
          <a:endParaRPr lang="ru-RU"/>
        </a:p>
      </dgm:t>
    </dgm:pt>
    <dgm:pt modelId="{AFE264AF-34B7-4C86-A1C6-986295026EAB}" type="sibTrans" cxnId="{92EC0713-91F8-45B4-B951-5019EAEBAFFA}">
      <dgm:prSet/>
      <dgm:spPr/>
      <dgm:t>
        <a:bodyPr/>
        <a:lstStyle/>
        <a:p>
          <a:endParaRPr lang="ru-RU"/>
        </a:p>
      </dgm:t>
    </dgm:pt>
    <dgm:pt modelId="{33414972-6EF5-4598-828C-E063FC3CAB97}">
      <dgm:prSet phldrT="[Текст]"/>
      <dgm:spPr/>
      <dgm:t>
        <a:bodyPr/>
        <a:lstStyle/>
        <a:p>
          <a:r>
            <a:rPr lang="ru-RU" dirty="0" smtClean="0"/>
            <a:t>Объем муниципального внутреннего долга – 12 500,0 (тыс. руб.)</a:t>
          </a:r>
          <a:endParaRPr lang="ru-RU" dirty="0"/>
        </a:p>
      </dgm:t>
    </dgm:pt>
    <dgm:pt modelId="{DD5C6CA6-73D2-402D-8739-D919DC9AEC70}" type="parTrans" cxnId="{D9BD54C7-81C2-42B6-84B4-AD9732C2E71F}">
      <dgm:prSet/>
      <dgm:spPr/>
      <dgm:t>
        <a:bodyPr/>
        <a:lstStyle/>
        <a:p>
          <a:endParaRPr lang="ru-RU"/>
        </a:p>
      </dgm:t>
    </dgm:pt>
    <dgm:pt modelId="{C031B7EB-DF33-47EC-A245-7C9E4890223A}" type="sibTrans" cxnId="{D9BD54C7-81C2-42B6-84B4-AD9732C2E71F}">
      <dgm:prSet/>
      <dgm:spPr/>
      <dgm:t>
        <a:bodyPr/>
        <a:lstStyle/>
        <a:p>
          <a:endParaRPr lang="ru-RU"/>
        </a:p>
      </dgm:t>
    </dgm:pt>
    <dgm:pt modelId="{0EF91265-3C47-456D-A869-B587C919C69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01.01.2029</a:t>
          </a:r>
          <a:endParaRPr lang="ru-RU" dirty="0">
            <a:solidFill>
              <a:schemeClr val="tx1"/>
            </a:solidFill>
          </a:endParaRPr>
        </a:p>
      </dgm:t>
    </dgm:pt>
    <dgm:pt modelId="{594FFADC-A40F-4B60-AE69-669AF126F1D4}" type="parTrans" cxnId="{93FAD4F1-7035-4785-AB11-379DFBE072CA}">
      <dgm:prSet/>
      <dgm:spPr/>
      <dgm:t>
        <a:bodyPr/>
        <a:lstStyle/>
        <a:p>
          <a:endParaRPr lang="ru-RU"/>
        </a:p>
      </dgm:t>
    </dgm:pt>
    <dgm:pt modelId="{57F30249-3D53-4CD1-828A-E36249ED85D4}" type="sibTrans" cxnId="{93FAD4F1-7035-4785-AB11-379DFBE072CA}">
      <dgm:prSet/>
      <dgm:spPr/>
      <dgm:t>
        <a:bodyPr/>
        <a:lstStyle/>
        <a:p>
          <a:endParaRPr lang="ru-RU"/>
        </a:p>
      </dgm:t>
    </dgm:pt>
    <dgm:pt modelId="{DC4DBA88-F46A-45E3-9CEB-0F663379203D}">
      <dgm:prSet phldrT="[Текст]"/>
      <dgm:spPr/>
      <dgm:t>
        <a:bodyPr/>
        <a:lstStyle/>
        <a:p>
          <a:r>
            <a:rPr lang="ru-RU" dirty="0" smtClean="0"/>
            <a:t>Объем муниципального внутреннего долга – 6 000,0 (тыс. руб.)</a:t>
          </a:r>
          <a:endParaRPr lang="ru-RU" dirty="0"/>
        </a:p>
      </dgm:t>
    </dgm:pt>
    <dgm:pt modelId="{4905CB6B-521E-4D23-84DD-0136F973BEDF}" type="parTrans" cxnId="{1165BDC2-DD98-4DA2-A98C-7E4DC2CE2843}">
      <dgm:prSet/>
      <dgm:spPr/>
      <dgm:t>
        <a:bodyPr/>
        <a:lstStyle/>
        <a:p>
          <a:endParaRPr lang="ru-RU"/>
        </a:p>
      </dgm:t>
    </dgm:pt>
    <dgm:pt modelId="{D2F70C52-1208-4300-B729-9B051397E406}" type="sibTrans" cxnId="{1165BDC2-DD98-4DA2-A98C-7E4DC2CE2843}">
      <dgm:prSet/>
      <dgm:spPr/>
      <dgm:t>
        <a:bodyPr/>
        <a:lstStyle/>
        <a:p>
          <a:endParaRPr lang="ru-RU"/>
        </a:p>
      </dgm:t>
    </dgm:pt>
    <dgm:pt modelId="{2E619429-FF7B-4308-A1F5-A92579EC8FB9}" type="pres">
      <dgm:prSet presAssocID="{4A10C5E2-CD20-410C-AFCC-41157ABCD5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B6021F-58E2-46EB-B12D-B01871E8DB53}" type="pres">
      <dgm:prSet presAssocID="{5C97A0D9-78AF-4EB1-9C5F-2E65358C8539}" presName="composite" presStyleCnt="0"/>
      <dgm:spPr/>
    </dgm:pt>
    <dgm:pt modelId="{0BC4B0D1-BB9E-4F6D-950C-3107FC068DB9}" type="pres">
      <dgm:prSet presAssocID="{5C97A0D9-78AF-4EB1-9C5F-2E65358C853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6C44D-9B63-47DC-83E3-4F87990FCBC7}" type="pres">
      <dgm:prSet presAssocID="{5C97A0D9-78AF-4EB1-9C5F-2E65358C853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BEA3A-DDEA-4DEB-8196-B2820791EFF5}" type="pres">
      <dgm:prSet presAssocID="{53E76B00-1879-475F-AD10-71F0EFF30866}" presName="sp" presStyleCnt="0"/>
      <dgm:spPr/>
    </dgm:pt>
    <dgm:pt modelId="{B3E1554F-21D2-414F-8F31-7D7911C594D6}" type="pres">
      <dgm:prSet presAssocID="{29ACB098-C585-4AEA-989A-0563AA58AE49}" presName="composite" presStyleCnt="0"/>
      <dgm:spPr/>
    </dgm:pt>
    <dgm:pt modelId="{979816FA-B034-4205-963B-6A484ADD35F7}" type="pres">
      <dgm:prSet presAssocID="{29ACB098-C585-4AEA-989A-0563AA58AE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8D3CB-A268-40A1-AC4E-8ED811FD6A8A}" type="pres">
      <dgm:prSet presAssocID="{29ACB098-C585-4AEA-989A-0563AA58AE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A8F3B-A199-4933-9079-9897A06EFFF8}" type="pres">
      <dgm:prSet presAssocID="{AFE264AF-34B7-4C86-A1C6-986295026EAB}" presName="sp" presStyleCnt="0"/>
      <dgm:spPr/>
    </dgm:pt>
    <dgm:pt modelId="{26D72756-674F-43D7-9298-943F39F01505}" type="pres">
      <dgm:prSet presAssocID="{0EF91265-3C47-456D-A869-B587C919C69B}" presName="composite" presStyleCnt="0"/>
      <dgm:spPr/>
    </dgm:pt>
    <dgm:pt modelId="{F0AFFB88-4373-4665-B4A5-8222428443B1}" type="pres">
      <dgm:prSet presAssocID="{0EF91265-3C47-456D-A869-B587C919C6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FE856-E456-4E06-995F-F3C71FCEEB1D}" type="pres">
      <dgm:prSet presAssocID="{0EF91265-3C47-456D-A869-B587C919C6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DC840-79AA-4349-86AD-41EE119FA7CF}" type="presOf" srcId="{29ACB098-C585-4AEA-989A-0563AA58AE49}" destId="{979816FA-B034-4205-963B-6A484ADD35F7}" srcOrd="0" destOrd="0" presId="urn:microsoft.com/office/officeart/2005/8/layout/chevron2"/>
    <dgm:cxn modelId="{9F62A33B-DEA1-473E-85B3-470F544F809C}" srcId="{5C97A0D9-78AF-4EB1-9C5F-2E65358C8539}" destId="{BC3E5507-8322-4054-B4C8-D094D8B1799C}" srcOrd="0" destOrd="0" parTransId="{520911C7-1130-4316-8E25-9ECB53A8E7FB}" sibTransId="{C8BF82F6-EB58-40A5-91AB-7F55A5D31C7C}"/>
    <dgm:cxn modelId="{D039383D-46CB-4046-84CF-875E717EEF7F}" type="presOf" srcId="{BC3E5507-8322-4054-B4C8-D094D8B1799C}" destId="{EAE6C44D-9B63-47DC-83E3-4F87990FCBC7}" srcOrd="0" destOrd="0" presId="urn:microsoft.com/office/officeart/2005/8/layout/chevron2"/>
    <dgm:cxn modelId="{980A203E-EE2F-4A06-8830-0E6B4856F22C}" type="presOf" srcId="{33414972-6EF5-4598-828C-E063FC3CAB97}" destId="{C108D3CB-A268-40A1-AC4E-8ED811FD6A8A}" srcOrd="0" destOrd="0" presId="urn:microsoft.com/office/officeart/2005/8/layout/chevron2"/>
    <dgm:cxn modelId="{93FAD4F1-7035-4785-AB11-379DFBE072CA}" srcId="{4A10C5E2-CD20-410C-AFCC-41157ABCD540}" destId="{0EF91265-3C47-456D-A869-B587C919C69B}" srcOrd="2" destOrd="0" parTransId="{594FFADC-A40F-4B60-AE69-669AF126F1D4}" sibTransId="{57F30249-3D53-4CD1-828A-E36249ED85D4}"/>
    <dgm:cxn modelId="{BCBAD35C-C3AA-4CAB-87D5-3A79A984B5AE}" type="presOf" srcId="{0EF91265-3C47-456D-A869-B587C919C69B}" destId="{F0AFFB88-4373-4665-B4A5-8222428443B1}" srcOrd="0" destOrd="0" presId="urn:microsoft.com/office/officeart/2005/8/layout/chevron2"/>
    <dgm:cxn modelId="{AB70267C-2CD8-4257-9706-CE14AC26B989}" type="presOf" srcId="{5C97A0D9-78AF-4EB1-9C5F-2E65358C8539}" destId="{0BC4B0D1-BB9E-4F6D-950C-3107FC068DB9}" srcOrd="0" destOrd="0" presId="urn:microsoft.com/office/officeart/2005/8/layout/chevron2"/>
    <dgm:cxn modelId="{39B5C84E-3C1E-4319-B9A3-0908F72EF4BB}" type="presOf" srcId="{4A10C5E2-CD20-410C-AFCC-41157ABCD540}" destId="{2E619429-FF7B-4308-A1F5-A92579EC8FB9}" srcOrd="0" destOrd="0" presId="urn:microsoft.com/office/officeart/2005/8/layout/chevron2"/>
    <dgm:cxn modelId="{5A9B9F41-6B9D-467E-B150-BF1656D18C64}" srcId="{4A10C5E2-CD20-410C-AFCC-41157ABCD540}" destId="{5C97A0D9-78AF-4EB1-9C5F-2E65358C8539}" srcOrd="0" destOrd="0" parTransId="{5E5D3D8F-3562-4CA2-833E-527F71E6A8B7}" sibTransId="{53E76B00-1879-475F-AD10-71F0EFF30866}"/>
    <dgm:cxn modelId="{3F5C8E1A-A680-4D1C-BC28-36C5F0FB3B6E}" type="presOf" srcId="{DC4DBA88-F46A-45E3-9CEB-0F663379203D}" destId="{76BFE856-E456-4E06-995F-F3C71FCEEB1D}" srcOrd="0" destOrd="0" presId="urn:microsoft.com/office/officeart/2005/8/layout/chevron2"/>
    <dgm:cxn modelId="{92EC0713-91F8-45B4-B951-5019EAEBAFFA}" srcId="{4A10C5E2-CD20-410C-AFCC-41157ABCD540}" destId="{29ACB098-C585-4AEA-989A-0563AA58AE49}" srcOrd="1" destOrd="0" parTransId="{7A8941FC-0D4B-4D52-8BA0-BE45A437E39A}" sibTransId="{AFE264AF-34B7-4C86-A1C6-986295026EAB}"/>
    <dgm:cxn modelId="{D9BD54C7-81C2-42B6-84B4-AD9732C2E71F}" srcId="{29ACB098-C585-4AEA-989A-0563AA58AE49}" destId="{33414972-6EF5-4598-828C-E063FC3CAB97}" srcOrd="0" destOrd="0" parTransId="{DD5C6CA6-73D2-402D-8739-D919DC9AEC70}" sibTransId="{C031B7EB-DF33-47EC-A245-7C9E4890223A}"/>
    <dgm:cxn modelId="{1165BDC2-DD98-4DA2-A98C-7E4DC2CE2843}" srcId="{0EF91265-3C47-456D-A869-B587C919C69B}" destId="{DC4DBA88-F46A-45E3-9CEB-0F663379203D}" srcOrd="0" destOrd="0" parTransId="{4905CB6B-521E-4D23-84DD-0136F973BEDF}" sibTransId="{D2F70C52-1208-4300-B729-9B051397E406}"/>
    <dgm:cxn modelId="{67E85BAE-3CE8-4A7B-8942-568AF5CF6088}" type="presParOf" srcId="{2E619429-FF7B-4308-A1F5-A92579EC8FB9}" destId="{39B6021F-58E2-46EB-B12D-B01871E8DB53}" srcOrd="0" destOrd="0" presId="urn:microsoft.com/office/officeart/2005/8/layout/chevron2"/>
    <dgm:cxn modelId="{30056469-866D-4A04-A77A-305EF80431DE}" type="presParOf" srcId="{39B6021F-58E2-46EB-B12D-B01871E8DB53}" destId="{0BC4B0D1-BB9E-4F6D-950C-3107FC068DB9}" srcOrd="0" destOrd="0" presId="urn:microsoft.com/office/officeart/2005/8/layout/chevron2"/>
    <dgm:cxn modelId="{001A78E8-2265-4073-AEDA-8C9E3A81BA6B}" type="presParOf" srcId="{39B6021F-58E2-46EB-B12D-B01871E8DB53}" destId="{EAE6C44D-9B63-47DC-83E3-4F87990FCBC7}" srcOrd="1" destOrd="0" presId="urn:microsoft.com/office/officeart/2005/8/layout/chevron2"/>
    <dgm:cxn modelId="{EA7D1CF5-43F9-4407-AC85-0C77568B23F4}" type="presParOf" srcId="{2E619429-FF7B-4308-A1F5-A92579EC8FB9}" destId="{82EBEA3A-DDEA-4DEB-8196-B2820791EFF5}" srcOrd="1" destOrd="0" presId="urn:microsoft.com/office/officeart/2005/8/layout/chevron2"/>
    <dgm:cxn modelId="{468EFA53-1040-40F5-8D15-1DDF3A3F1A06}" type="presParOf" srcId="{2E619429-FF7B-4308-A1F5-A92579EC8FB9}" destId="{B3E1554F-21D2-414F-8F31-7D7911C594D6}" srcOrd="2" destOrd="0" presId="urn:microsoft.com/office/officeart/2005/8/layout/chevron2"/>
    <dgm:cxn modelId="{3F8198D1-E7AA-46E6-8D26-243D438A2DCB}" type="presParOf" srcId="{B3E1554F-21D2-414F-8F31-7D7911C594D6}" destId="{979816FA-B034-4205-963B-6A484ADD35F7}" srcOrd="0" destOrd="0" presId="urn:microsoft.com/office/officeart/2005/8/layout/chevron2"/>
    <dgm:cxn modelId="{E2CFEFC4-8EB9-449C-ABDF-B412AE965FC1}" type="presParOf" srcId="{B3E1554F-21D2-414F-8F31-7D7911C594D6}" destId="{C108D3CB-A268-40A1-AC4E-8ED811FD6A8A}" srcOrd="1" destOrd="0" presId="urn:microsoft.com/office/officeart/2005/8/layout/chevron2"/>
    <dgm:cxn modelId="{1E87F2A0-F07D-4DC9-8B83-D4768F05B025}" type="presParOf" srcId="{2E619429-FF7B-4308-A1F5-A92579EC8FB9}" destId="{66AA8F3B-A199-4933-9079-9897A06EFFF8}" srcOrd="3" destOrd="0" presId="urn:microsoft.com/office/officeart/2005/8/layout/chevron2"/>
    <dgm:cxn modelId="{34C7E451-9824-4EA3-93D0-F1508FCD9A32}" type="presParOf" srcId="{2E619429-FF7B-4308-A1F5-A92579EC8FB9}" destId="{26D72756-674F-43D7-9298-943F39F01505}" srcOrd="4" destOrd="0" presId="urn:microsoft.com/office/officeart/2005/8/layout/chevron2"/>
    <dgm:cxn modelId="{9C57E3F2-FF49-4A23-9F89-DA5BF04805D1}" type="presParOf" srcId="{26D72756-674F-43D7-9298-943F39F01505}" destId="{F0AFFB88-4373-4665-B4A5-8222428443B1}" srcOrd="0" destOrd="0" presId="urn:microsoft.com/office/officeart/2005/8/layout/chevron2"/>
    <dgm:cxn modelId="{ED89BDA6-AF06-4005-9218-EC35BCB5A82E}" type="presParOf" srcId="{26D72756-674F-43D7-9298-943F39F01505}" destId="{76BFE856-E456-4E06-995F-F3C71FCEEB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4B0D1-BB9E-4F6D-950C-3107FC068DB9}">
      <dsp:nvSpPr>
        <dsp:cNvPr id="0" name=""/>
        <dsp:cNvSpPr/>
      </dsp:nvSpPr>
      <dsp:spPr>
        <a:xfrm rot="5400000">
          <a:off x="-254851" y="256803"/>
          <a:ext cx="1699012" cy="118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01.01.2027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" y="596605"/>
        <a:ext cx="1189308" cy="509704"/>
      </dsp:txXfrm>
    </dsp:sp>
    <dsp:sp modelId="{EAE6C44D-9B63-47DC-83E3-4F87990FCBC7}">
      <dsp:nvSpPr>
        <dsp:cNvPr id="0" name=""/>
        <dsp:cNvSpPr/>
      </dsp:nvSpPr>
      <dsp:spPr>
        <a:xfrm rot="5400000">
          <a:off x="3728650" y="-2537389"/>
          <a:ext cx="1104358" cy="6183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Объем муниципального внутреннего долга – 19 000,0 (тыс. руб.)</a:t>
          </a:r>
          <a:endParaRPr lang="ru-RU" sz="2300" kern="1200" dirty="0"/>
        </a:p>
      </dsp:txBody>
      <dsp:txXfrm rot="-5400000">
        <a:off x="1189309" y="55862"/>
        <a:ext cx="6129131" cy="996538"/>
      </dsp:txXfrm>
    </dsp:sp>
    <dsp:sp modelId="{979816FA-B034-4205-963B-6A484ADD35F7}">
      <dsp:nvSpPr>
        <dsp:cNvPr id="0" name=""/>
        <dsp:cNvSpPr/>
      </dsp:nvSpPr>
      <dsp:spPr>
        <a:xfrm rot="5400000">
          <a:off x="-254851" y="1762783"/>
          <a:ext cx="1699012" cy="118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01.01.2028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" y="2102585"/>
        <a:ext cx="1189308" cy="509704"/>
      </dsp:txXfrm>
    </dsp:sp>
    <dsp:sp modelId="{C108D3CB-A268-40A1-AC4E-8ED811FD6A8A}">
      <dsp:nvSpPr>
        <dsp:cNvPr id="0" name=""/>
        <dsp:cNvSpPr/>
      </dsp:nvSpPr>
      <dsp:spPr>
        <a:xfrm rot="5400000">
          <a:off x="3728650" y="-1031410"/>
          <a:ext cx="1104358" cy="6183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Объем муниципального внутреннего долга – 12 500,0 (тыс. руб.)</a:t>
          </a:r>
          <a:endParaRPr lang="ru-RU" sz="2300" kern="1200" dirty="0"/>
        </a:p>
      </dsp:txBody>
      <dsp:txXfrm rot="-5400000">
        <a:off x="1189309" y="1561841"/>
        <a:ext cx="6129131" cy="996538"/>
      </dsp:txXfrm>
    </dsp:sp>
    <dsp:sp modelId="{F0AFFB88-4373-4665-B4A5-8222428443B1}">
      <dsp:nvSpPr>
        <dsp:cNvPr id="0" name=""/>
        <dsp:cNvSpPr/>
      </dsp:nvSpPr>
      <dsp:spPr>
        <a:xfrm rot="5400000">
          <a:off x="-254851" y="3268762"/>
          <a:ext cx="1699012" cy="1189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01.01.2029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1" y="3608564"/>
        <a:ext cx="1189308" cy="509704"/>
      </dsp:txXfrm>
    </dsp:sp>
    <dsp:sp modelId="{76BFE856-E456-4E06-995F-F3C71FCEEB1D}">
      <dsp:nvSpPr>
        <dsp:cNvPr id="0" name=""/>
        <dsp:cNvSpPr/>
      </dsp:nvSpPr>
      <dsp:spPr>
        <a:xfrm rot="5400000">
          <a:off x="3728650" y="474569"/>
          <a:ext cx="1104358" cy="6183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Объем муниципального внутреннего долга – 6 000,0 (тыс. руб.)</a:t>
          </a:r>
          <a:endParaRPr lang="ru-RU" sz="2300" kern="1200" dirty="0"/>
        </a:p>
      </dsp:txBody>
      <dsp:txXfrm rot="-5400000">
        <a:off x="1189309" y="3067820"/>
        <a:ext cx="6129131" cy="99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D433085A-8E29-4971-AF87-9A0F055E1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290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ADA651-F861-468B-B556-581AE31B499D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0022FB-1AF4-4CB6-BCBB-635A3ADA53B2}" type="slidenum">
              <a:rPr lang="ru-RU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55886-F426-4C75-B1E0-AC850EB77B09}" type="slidenum">
              <a:rPr lang="ru-RU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F4F02E-61C2-4F49-8CAD-145D3898A2D4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BA342-CCC5-4FE0-ABFE-C235BAEA47A1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5474EE-2642-4511-9D3D-C2FE502E4A92}" type="slidenum">
              <a:rPr lang="ru-RU" altLang="ru-RU" smtClean="0"/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1940B-913B-410B-9461-6537FEC457AA}" type="slidenum">
              <a:rPr lang="ru-RU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46CCB3-29D9-4FBC-87DA-92C2C9EA8B3F}" type="slidenum">
              <a:rPr lang="ru-RU" altLang="ru-RU" smtClean="0"/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9DCD0D-05DD-4DA3-B4F5-EF5329553EFA}" type="slidenum">
              <a:rPr lang="ru-RU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0F0C77-B426-4338-91ED-2272B17E743B}" type="slidenum">
              <a:rPr lang="ru-RU" altLang="ru-RU" smtClean="0"/>
              <a:pPr eaLnBrk="1" hangingPunct="1"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583F90-AA99-4953-AFD4-80FD50CC72C4}" type="slidenum">
              <a:rPr lang="ru-RU" altLang="ru-RU" smtClean="0"/>
              <a:pPr eaLnBrk="1" hangingPunct="1"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25A9F7-CD6D-48A9-94EE-6EB09C93F526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E2A444-D639-470E-BFDD-0E12A516B466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DB1AD-14C4-4AAB-84BC-2E1A993C4C5C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A4BD38-D903-4380-85D9-308879C41CF4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71E2CF-030B-44BB-BD30-92FD1C723ED5}" type="slidenum">
              <a:rPr lang="ru-RU" altLang="ru-RU" smtClean="0"/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C68B20-4AE4-401B-A39B-D35C01F94AEC}" type="slidenum">
              <a:rPr lang="ru-RU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8183AD-E046-4050-82C6-89559862993E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2185FB-AB05-4036-8827-F225F7A63AE0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dirty="0"/>
                </a:p>
              </p:txBody>
            </p:sp>
          </p:grpSp>
        </p:grpSp>
      </p:grp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6FF6-8F07-45B4-9F53-68EA489A58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7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C9E9-F864-4EB7-A545-C2C2C6025F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9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FC6B-98B6-4AB2-BB84-0FD853B102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36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88" y="1524000"/>
            <a:ext cx="3668712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500188" y="3957638"/>
            <a:ext cx="3668712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07DE-D744-421D-BA79-9053131A2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47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719F-2D7B-4846-9B15-D1E6D356D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87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4A05-ECE7-44DE-B6C7-FA6B5D5F0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5950A-78B9-40A1-94D0-27666C5C35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644A-1766-4B6C-BFD8-2A66C99B0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25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E73-9217-4BB7-8388-97A3D9232E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DADE6-1FA4-45B3-A184-5E1865F3C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2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B241-C5E5-443B-AA1D-0252211CB9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37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5A52-96D8-4339-B584-F602892CB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46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DCB0-E2A0-4953-A1AC-49B3460D2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8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A3B9-451C-4A0F-BED4-22B377F03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68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DC7F-E893-4906-BE8B-354EC82EA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EDAE"/>
            </a:gs>
            <a:gs pos="50000">
              <a:srgbClr val="FDF3CC"/>
            </a:gs>
            <a:gs pos="100000">
              <a:srgbClr val="FEF9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dirty="0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9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7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87FDFB69-3E0F-46BF-8AF4-13337ED68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oleObject" Target="../embeddings/Microsoft_Excel_Chart2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oleObject" Target="../embeddings/Microsoft_Excel_Chart3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oleObject" Target="../embeddings/Microsoft_Excel_Chart4.xls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oleObject" Target="../embeddings/Microsoft_Excel_Chart1.xls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«АСИНОВСКИЙ РАЙОН» </a:t>
            </a:r>
            <a:br>
              <a:rPr lang="ru-RU" sz="3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2026 ГОД И НА ПЛАНОВЫЙ ПЕРИОД 2027 И 2028 ГОДОВ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2714625" y="5857875"/>
            <a:ext cx="6276975" cy="785813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Финансов Администрации Асиновского района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1800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одзаголовок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513" cy="2622550"/>
          </a:xfrm>
        </p:spPr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8"/>
          <p:cNvSpPr>
            <a:spLocks noGrp="1"/>
          </p:cNvSpPr>
          <p:nvPr>
            <p:ph sz="quarter" idx="4"/>
          </p:nvPr>
        </p:nvSpPr>
        <p:spPr>
          <a:xfrm>
            <a:off x="1403350" y="1268413"/>
            <a:ext cx="7283450" cy="792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расходов бюджета на 2026 год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(тыс.руб.)</a:t>
            </a:r>
          </a:p>
        </p:txBody>
      </p:sp>
      <p:pic>
        <p:nvPicPr>
          <p:cNvPr id="12293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0" y="1954213"/>
          <a:ext cx="7440613" cy="482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6456"/>
                <a:gridCol w="1224157"/>
              </a:tblGrid>
              <a:tr h="3047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показателей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6" marB="45716"/>
                </a:tc>
              </a:tr>
              <a:tr h="3054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113 405,3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90,0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425,0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28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254,9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1235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Жилищно</a:t>
                      </a:r>
                      <a:r>
                        <a:rPr lang="ru-RU" sz="1400" dirty="0" smtClean="0"/>
                        <a:t>–коммунальное хозяйство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11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970,7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123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Охрана окружающей среды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115,0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282 643,3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85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357,1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Здравоохранение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600,0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578,0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16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875,1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313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</a:t>
                      </a:r>
                      <a:r>
                        <a:rPr lang="ru-RU" sz="1400" dirty="0" err="1" smtClean="0"/>
                        <a:t>внутр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г</a:t>
                      </a:r>
                      <a:r>
                        <a:rPr lang="ru-RU" sz="1400" dirty="0" err="1" smtClean="0"/>
                        <a:t>ос</a:t>
                      </a:r>
                      <a:r>
                        <a:rPr lang="ru-RU" sz="1400" dirty="0" smtClean="0"/>
                        <a:t>. и муниципального долга 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705,8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latin typeface="Arial"/>
                        </a:rPr>
                        <a:t>84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119,9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047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ИТОГО:</a:t>
                      </a:r>
                      <a:endParaRPr lang="ru-RU" sz="1400" b="1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latin typeface="Arial"/>
                        </a:rPr>
                        <a:t>633 140,1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1" name="Диаграмма 8"/>
          <p:cNvGraphicFramePr>
            <a:graphicFrameLocks/>
          </p:cNvGraphicFramePr>
          <p:nvPr/>
        </p:nvGraphicFramePr>
        <p:xfrm>
          <a:off x="1550988" y="1447800"/>
          <a:ext cx="76200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10" imgW="7620660" imgH="5456393" progId="Excel.Chart.8">
                  <p:embed/>
                </p:oleObj>
              </mc:Choice>
              <mc:Fallback>
                <p:oleObj r:id="rId10" imgW="7620660" imgH="5456393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1447800"/>
                        <a:ext cx="76200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2411760" y="1556792"/>
            <a:ext cx="4872349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всего 2026 году (тыс. руб.) – 633 140,1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300192" y="3429000"/>
            <a:ext cx="2520280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(тыс. руб.) -141 964,9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22,4 %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619672" y="3429000"/>
            <a:ext cx="2520280" cy="18722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Программные расходы (тыс. руб.) – 491 175,2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77,6% </a:t>
            </a:r>
          </a:p>
        </p:txBody>
      </p:sp>
      <p:sp>
        <p:nvSpPr>
          <p:cNvPr id="19" name="Тройная стрелка влево/вправо/вверх 18"/>
          <p:cNvSpPr/>
          <p:nvPr/>
        </p:nvSpPr>
        <p:spPr bwMode="auto">
          <a:xfrm>
            <a:off x="4355976" y="2708920"/>
            <a:ext cx="1584176" cy="1656184"/>
          </a:xfrm>
          <a:prstGeom prst="leftRigh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499992" y="5517232"/>
            <a:ext cx="1431776" cy="12157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100 %</a:t>
            </a:r>
          </a:p>
        </p:txBody>
      </p:sp>
      <p:sp>
        <p:nvSpPr>
          <p:cNvPr id="23" name="Стрелка вниз 22"/>
          <p:cNvSpPr/>
          <p:nvPr/>
        </p:nvSpPr>
        <p:spPr bwMode="auto">
          <a:xfrm rot="18661968">
            <a:off x="4203244" y="5047525"/>
            <a:ext cx="320993" cy="50490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 rot="2519013">
            <a:off x="5842101" y="5053418"/>
            <a:ext cx="299801" cy="46776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445125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76375" y="1560513"/>
          <a:ext cx="7381875" cy="381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416"/>
                <a:gridCol w="1487459"/>
              </a:tblGrid>
              <a:tr h="3118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606319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культуры и туризма»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75 575,6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69158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и спорта»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875,1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731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молодежной политики»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6736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«Социально – демографическое развитие Асиновского района Томской области»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  <a:tr h="7966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«Обеспечение законности, правопорядка, общественной и антитеррористической безопасности на территории Асиновского района»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45125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-100013"/>
            <a:ext cx="2171700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44638" y="1528763"/>
          <a:ext cx="7429500" cy="383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444"/>
                <a:gridCol w="1497056"/>
              </a:tblGrid>
              <a:tr h="3514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</a:tr>
              <a:tr h="597479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транспортной системы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26 277,1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</a:tr>
              <a:tr h="597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предпринимательства 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555,0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</a:tr>
              <a:tr h="64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коммунальной инфраструктуры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819,5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</a:tr>
              <a:tr h="704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«Повышение безопасности населения Асиновского района Томской области»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275,0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30" marB="45730"/>
                </a:tc>
              </a:tr>
              <a:tr h="944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малых форм хозяйствования муниципального образования «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Асиновский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709,0</a:t>
                      </a: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0" y="1571625"/>
          <a:ext cx="7429500" cy="358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513"/>
                <a:gridCol w="1534987"/>
              </a:tblGrid>
              <a:tr h="4893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</a:tr>
              <a:tr h="919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«Эффективное управление муниципальными финансами и совершенствование межбюджетных отношений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84 119,9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</a:tr>
              <a:tr h="731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"Формирование современной среды населенных пунктов на территории муниципального образования "Асиновский район"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800,0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</a:tr>
              <a:tr h="686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«Развитие образования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Асиновском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районе»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270 449,0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</a:tr>
              <a:tr h="36583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</a:tr>
              <a:tr h="3955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491 175,2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457825"/>
            <a:ext cx="944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25" y="1857375"/>
          <a:ext cx="7416800" cy="333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0"/>
              </a:tblGrid>
              <a:tr h="51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Национальные проекты 2026 года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304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 Жилье и городская среда</a:t>
                      </a:r>
                    </a:p>
                  </a:txBody>
                  <a:tcPr marT="45721" marB="45721"/>
                </a:tc>
              </a:tr>
              <a:tr h="731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Поддержка государственных программ субъектов Российской Федерации и муниципальных программ формирования современной городской среды (0,80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млн. руб.)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518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                                                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Демография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 marT="45721" marB="45721"/>
                </a:tc>
              </a:tr>
              <a:tr h="304842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T="45721" marB="45721"/>
                </a:tc>
              </a:tr>
              <a:tr h="30484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                                                Образование</a:t>
                      </a:r>
                      <a:endParaRPr lang="ru-RU" sz="1400" b="1" dirty="0"/>
                    </a:p>
                  </a:txBody>
                  <a:tcPr marT="45721" marB="45721"/>
                </a:tc>
              </a:tr>
              <a:tr h="64792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5" name="Диаграмма 8"/>
          <p:cNvGraphicFramePr>
            <a:graphicFrameLocks/>
          </p:cNvGraphicFramePr>
          <p:nvPr/>
        </p:nvGraphicFramePr>
        <p:xfrm>
          <a:off x="1524000" y="1397000"/>
          <a:ext cx="76200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10" imgW="7620660" imgH="5462489" progId="Excel.Chart.8">
                  <p:embed/>
                </p:oleObj>
              </mc:Choice>
              <mc:Fallback>
                <p:oleObj r:id="rId10" imgW="7620660" imgH="546248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76200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Диаграмма 8"/>
          <p:cNvGraphicFramePr>
            <a:graphicFrameLocks/>
          </p:cNvGraphicFramePr>
          <p:nvPr/>
        </p:nvGraphicFramePr>
        <p:xfrm>
          <a:off x="1524000" y="1296988"/>
          <a:ext cx="76200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10" imgW="7620660" imgH="5462489" progId="Excel.Chart.8">
                  <p:embed/>
                </p:oleObj>
              </mc:Choice>
              <mc:Fallback>
                <p:oleObj r:id="rId10" imgW="7620660" imgH="5462489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6988"/>
                        <a:ext cx="7620000" cy="546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1052513"/>
            <a:ext cx="7491412" cy="720725"/>
          </a:xfrm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одзаголовок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1619250" y="1524000"/>
          <a:ext cx="737235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9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одзаголовок 3"/>
          <p:cNvSpPr>
            <a:spLocks noGrp="1"/>
          </p:cNvSpPr>
          <p:nvPr>
            <p:ph sz="half" idx="2"/>
          </p:nvPr>
        </p:nvSpPr>
        <p:spPr>
          <a:xfrm>
            <a:off x="1547813" y="1628775"/>
            <a:ext cx="7596187" cy="7921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Основные параметры бюджета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 на 2026 год и  плановый 2027 и 2028 годов (тыс.руб</a:t>
            </a:r>
            <a:r>
              <a:rPr lang="ru-RU" altLang="ru-RU" smtClean="0"/>
              <a:t>.)</a:t>
            </a:r>
          </a:p>
        </p:txBody>
      </p:sp>
      <p:graphicFrame>
        <p:nvGraphicFramePr>
          <p:cNvPr id="4100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1042988" y="2349500"/>
          <a:ext cx="7956550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5" imgW="7955970" imgH="4322439" progId="Excel.Chart.8">
                  <p:embed/>
                </p:oleObj>
              </mc:Choice>
              <mc:Fallback>
                <p:oleObj r:id="rId5" imgW="7955970" imgH="4322439" progId="Excel.Chart.8">
                  <p:embed/>
                  <p:pic>
                    <p:nvPicPr>
                      <p:cNvPr id="0" name="Содержимое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49500"/>
                        <a:ext cx="7956550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7286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979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1113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5888"/>
            <a:ext cx="2184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48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482725" y="1241425"/>
            <a:ext cx="7491413" cy="4714875"/>
          </a:xfrm>
        </p:spPr>
        <p:txBody>
          <a:bodyPr/>
          <a:lstStyle/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ДОХОДНАЯ ЧАСТЬ БЮДЖЕТА МО АСИНОВСКИЙ РАЙОН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524000"/>
            <a:ext cx="7489825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доходов бюджета на 2026 год и  плановый 2027 и 2028 годов (тыс.руб.) </a:t>
            </a:r>
          </a:p>
        </p:txBody>
      </p:sp>
      <p:graphicFrame>
        <p:nvGraphicFramePr>
          <p:cNvPr id="6148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31913" y="2205038"/>
          <a:ext cx="7659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4" imgW="7663336" imgH="4462659" progId="Excel.Chart.8">
                  <p:embed/>
                </p:oleObj>
              </mc:Choice>
              <mc:Fallback>
                <p:oleObj r:id="rId4" imgW="7663336" imgH="4462659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765968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457825"/>
            <a:ext cx="944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524000"/>
            <a:ext cx="7489825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Состав межбюджетных трансфертов 2026 год и  плановый 2027 и 2028 годов (тыс.руб.) </a:t>
            </a:r>
          </a:p>
        </p:txBody>
      </p:sp>
      <p:graphicFrame>
        <p:nvGraphicFramePr>
          <p:cNvPr id="717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31913" y="2205038"/>
          <a:ext cx="7659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4" imgW="7663336" imgH="4462659" progId="Excel.Chart.8">
                  <p:embed/>
                </p:oleObj>
              </mc:Choice>
              <mc:Fallback>
                <p:oleObj r:id="rId4" imgW="7663336" imgH="4462659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765968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9"/>
          <p:cNvSpPr>
            <a:spLocks noGrp="1"/>
          </p:cNvSpPr>
          <p:nvPr>
            <p:ph sz="half" idx="1"/>
          </p:nvPr>
        </p:nvSpPr>
        <p:spPr>
          <a:xfrm>
            <a:off x="1476375" y="1524000"/>
            <a:ext cx="7272338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000" smtClean="0"/>
              <a:t>Соотношение налоговых и неналоговых доходов на 2026 год (тыс.руб.)</a:t>
            </a:r>
          </a:p>
        </p:txBody>
      </p:sp>
      <p:graphicFrame>
        <p:nvGraphicFramePr>
          <p:cNvPr id="8196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1331913" y="2205038"/>
          <a:ext cx="7659687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4" imgW="7663336" imgH="4462659" progId="Excel.Chart.8">
                  <p:embed/>
                </p:oleObj>
              </mc:Choice>
              <mc:Fallback>
                <p:oleObj r:id="rId4" imgW="7663336" imgH="4462659" progId="Excel.Char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05038"/>
                        <a:ext cx="7659687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524000"/>
            <a:ext cx="7489825" cy="176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налоговых доходов бюджета района за 2026 год (тыс.руб.)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 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1547813" y="2349500"/>
          <a:ext cx="7488237" cy="3575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112"/>
                <a:gridCol w="2304073"/>
                <a:gridCol w="1656052"/>
              </a:tblGrid>
              <a:tr h="5183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Значение, тыс.руб.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%, от общего значения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36" marB="45736"/>
                </a:tc>
              </a:tr>
              <a:tr h="36589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НДФЛ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96 530,0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59,2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19" marR="7619" marT="7622" marB="0"/>
                </a:tc>
              </a:tr>
              <a:tr h="3658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32 802,0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20,1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19" marR="7619" marT="7622" marB="0"/>
                </a:tc>
              </a:tr>
              <a:tr h="3658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Акцизы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075,0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2,5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19" marR="7619" marT="7622" marB="0"/>
                </a:tc>
              </a:tr>
              <a:tr h="36589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Государственная пошлина 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</a:t>
                      </a:r>
                      <a:r>
                        <a:rPr lang="ru-RU" sz="1800" baseline="0" dirty="0" smtClean="0"/>
                        <a:t> 951,0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12,2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19" marR="7619" marT="7622" marB="0"/>
                </a:tc>
              </a:tr>
              <a:tr h="3658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Патент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r>
                        <a:rPr lang="ru-RU" sz="1800" baseline="0" dirty="0" smtClean="0"/>
                        <a:t> 772,0</a:t>
                      </a:r>
                      <a:endParaRPr lang="ru-RU" sz="1800" dirty="0" smtClean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4,8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19" marR="7619" marT="7622" marB="0"/>
                </a:tc>
              </a:tr>
              <a:tr h="3658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Прочие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2 005,0</a:t>
                      </a:r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1,2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19" marR="7619" marT="7622" marB="0"/>
                </a:tc>
              </a:tr>
              <a:tr h="3658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163 135,0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endParaRPr lang="ru-RU" sz="1800" dirty="0"/>
                    </a:p>
                  </a:txBody>
                  <a:tcPr marL="91433" marR="91433" marT="45736" marB="45736"/>
                </a:tc>
              </a:tr>
              <a:tr h="4956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3" marR="91433" marT="45736" marB="4573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3" marR="91433" marT="45736" marB="45736"/>
                </a:tc>
              </a:tr>
            </a:tbl>
          </a:graphicData>
        </a:graphic>
      </p:graphicFrame>
      <p:pic>
        <p:nvPicPr>
          <p:cNvPr id="9266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445125"/>
            <a:ext cx="9461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91175"/>
            <a:ext cx="9445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Содержимое 9"/>
          <p:cNvSpPr>
            <a:spLocks noGrp="1"/>
          </p:cNvSpPr>
          <p:nvPr>
            <p:ph sz="half" idx="1"/>
          </p:nvPr>
        </p:nvSpPr>
        <p:spPr>
          <a:xfrm>
            <a:off x="1258888" y="1341438"/>
            <a:ext cx="7489825" cy="7191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Структура неналоговых доходов бюджета района за 2026 год (тыс.руб.)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/>
              <a:t> </a:t>
            </a:r>
          </a:p>
        </p:txBody>
      </p:sp>
      <p:pic>
        <p:nvPicPr>
          <p:cNvPr id="1024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-33338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1619250" y="1989138"/>
          <a:ext cx="7524750" cy="356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926"/>
                <a:gridCol w="1368152"/>
                <a:gridCol w="1619672"/>
              </a:tblGrid>
              <a:tr h="51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Значение, тыс.руб.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%, от общего значения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8" marB="45688"/>
                </a:tc>
              </a:tr>
              <a:tr h="36567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196,5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70,7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20" marR="7620" marT="7615" marB="0"/>
                </a:tc>
              </a:tr>
              <a:tr h="3656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Штрафы, санкции, возмещение ущерба </a:t>
                      </a:r>
                      <a:endParaRPr lang="ru-RU" sz="1600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185,0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10,2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20" marR="7620" marT="7615" marB="0"/>
                </a:tc>
              </a:tr>
              <a:tr h="57902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Доходы от продажи материальных и нематериальных активов </a:t>
                      </a:r>
                      <a:endParaRPr lang="ru-RU" sz="1600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115,0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1,0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20" marR="7620" marT="7615" marB="0"/>
                </a:tc>
              </a:tr>
              <a:tr h="82284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Доходы от оказания платных услуг (работ) и компенсации затрат государства </a:t>
                      </a:r>
                      <a:endParaRPr lang="ru-RU" sz="1600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18,1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20" marR="7620" marT="7615" marB="0"/>
                </a:tc>
              </a:tr>
              <a:tr h="57902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Плата за негативное воздействие на окружающую среду </a:t>
                      </a:r>
                      <a:endParaRPr lang="ru-RU" sz="1600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600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latin typeface="Verdana"/>
                        </a:rPr>
                        <a:t>0,0</a:t>
                      </a:r>
                      <a:endParaRPr lang="ru-RU" sz="1800" b="0" i="0" u="none" strike="noStrike" dirty="0">
                        <a:latin typeface="Verdana"/>
                      </a:endParaRPr>
                    </a:p>
                  </a:txBody>
                  <a:tcPr marL="7620" marR="7620" marT="7615" marB="0"/>
                </a:tc>
              </a:tr>
              <a:tr h="33520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11 596,5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100,0</a:t>
                      </a:r>
                      <a:endParaRPr lang="ru-RU" sz="1600" b="1" dirty="0"/>
                    </a:p>
                  </a:txBody>
                  <a:tcPr marL="91445" marR="91445" marT="45688" marB="4568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 w="0"/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482725" y="1125538"/>
            <a:ext cx="7491413" cy="4714875"/>
          </a:xfrm>
        </p:spPr>
        <p:txBody>
          <a:bodyPr/>
          <a:lstStyle/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РАСХОДНАЯ ЧАСТЬ БЮДЖЕТА МО АСИНОВСКИЙ РАЙОН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C:\Users\ponomarev.RAION\Desktop\Герб_Асиновского_Района_Т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341938"/>
            <a:ext cx="946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0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2184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C:\Users\ponomarev.RAION\Desktop\Без назва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451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29028</TotalTime>
  <Words>605</Words>
  <Application>Microsoft Office PowerPoint</Application>
  <PresentationFormat>Экран (4:3)</PresentationFormat>
  <Paragraphs>194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Verdana</vt:lpstr>
      <vt:lpstr>Wingdings</vt:lpstr>
      <vt:lpstr>Reporting Progress or Status</vt:lpstr>
      <vt:lpstr>Диаграмма Microsoft Excel</vt:lpstr>
      <vt:lpstr>Диаграмма Microsoft Office Excel</vt:lpstr>
      <vt:lpstr> ПРОЕКТ БЮДЖЕТА  МО «АСИНОВСКИЙ РАЙОН»  НА 2026 ГОД И НА ПЛАНОВЫЙ ПЕРИОД 2027 И 2028 ГОДОВ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505.ru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Татьяна</cp:lastModifiedBy>
  <cp:revision>864</cp:revision>
  <dcterms:created xsi:type="dcterms:W3CDTF">2009-11-04T17:26:23Z</dcterms:created>
  <dcterms:modified xsi:type="dcterms:W3CDTF">2025-11-26T11:07:34Z</dcterms:modified>
</cp:coreProperties>
</file>